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sldIdLst>
    <p:sldId id="256" r:id="rId2"/>
    <p:sldId id="469" r:id="rId3"/>
    <p:sldId id="468" r:id="rId4"/>
    <p:sldId id="417" r:id="rId5"/>
    <p:sldId id="470" r:id="rId6"/>
    <p:sldId id="418" r:id="rId7"/>
    <p:sldId id="419" r:id="rId8"/>
    <p:sldId id="420" r:id="rId9"/>
    <p:sldId id="422" r:id="rId10"/>
    <p:sldId id="426" r:id="rId11"/>
    <p:sldId id="432" r:id="rId12"/>
    <p:sldId id="431" r:id="rId13"/>
    <p:sldId id="433" r:id="rId14"/>
    <p:sldId id="434" r:id="rId15"/>
    <p:sldId id="435" r:id="rId16"/>
    <p:sldId id="437" r:id="rId17"/>
    <p:sldId id="439" r:id="rId18"/>
    <p:sldId id="440" r:id="rId19"/>
    <p:sldId id="441" r:id="rId20"/>
    <p:sldId id="436" r:id="rId21"/>
    <p:sldId id="444" r:id="rId22"/>
    <p:sldId id="445" r:id="rId23"/>
    <p:sldId id="446" r:id="rId24"/>
    <p:sldId id="447" r:id="rId25"/>
    <p:sldId id="448" r:id="rId26"/>
    <p:sldId id="449" r:id="rId27"/>
    <p:sldId id="450" r:id="rId28"/>
    <p:sldId id="451" r:id="rId29"/>
    <p:sldId id="452" r:id="rId30"/>
    <p:sldId id="453" r:id="rId31"/>
    <p:sldId id="454" r:id="rId32"/>
    <p:sldId id="455" r:id="rId33"/>
    <p:sldId id="471"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83" autoAdjust="0"/>
    <p:restoredTop sz="93603"/>
  </p:normalViewPr>
  <p:slideViewPr>
    <p:cSldViewPr snapToGrid="0" snapToObjects="1">
      <p:cViewPr varScale="1">
        <p:scale>
          <a:sx n="95" d="100"/>
          <a:sy n="95" d="100"/>
        </p:scale>
        <p:origin x="672"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4400" spc="-80" baseline="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57200" y="6172201"/>
            <a:ext cx="3429000" cy="304800"/>
          </a:xfrm>
          <a:prstGeom prst="rect">
            <a:avLst/>
          </a:prstGeom>
        </p:spPr>
        <p:txBody>
          <a:bodyPr/>
          <a:lstStyle/>
          <a:p>
            <a:fld id="{451DEABC-D766-4322-8E78-B830FAE35C72}" type="datetime4">
              <a:rPr lang="en-US" smtClean="0"/>
              <a:pPr/>
              <a:t>November 27, 2024</a:t>
            </a:fld>
            <a:endParaRPr lang="en-US" dirty="0"/>
          </a:p>
        </p:txBody>
      </p:sp>
      <p:sp>
        <p:nvSpPr>
          <p:cNvPr id="5" name="Footer Placeholder 4"/>
          <p:cNvSpPr>
            <a:spLocks noGrp="1"/>
          </p:cNvSpPr>
          <p:nvPr>
            <p:ph type="ftr" sz="quarter" idx="11"/>
          </p:nvPr>
        </p:nvSpPr>
        <p:spPr>
          <a:xfrm>
            <a:off x="457200" y="6492875"/>
            <a:ext cx="3429000" cy="283845"/>
          </a:xfrm>
          <a:prstGeom prst="rect">
            <a:avLst/>
          </a:prstGeom>
        </p:spPr>
        <p:txBody>
          <a:bodyPr/>
          <a:lstStyle/>
          <a:p>
            <a:endParaRPr lang="en-US" dirty="0"/>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386953" y="6411595"/>
            <a:ext cx="1315721" cy="365125"/>
          </a:xfrm>
          <a:prstGeom prst="rect">
            <a:avLst/>
          </a:prstGeom>
        </p:spPr>
        <p:txBody>
          <a:bodyPr/>
          <a:lstStyle>
            <a:lvl1pPr>
              <a:defRPr>
                <a:solidFill>
                  <a:schemeClr val="tx1"/>
                </a:solidFill>
              </a:defRPr>
            </a:lvl1pPr>
          </a:lstStyle>
          <a:p>
            <a:fld id="{F38DF745-7D3F-47F4-83A3-874385CFAA6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172201"/>
            <a:ext cx="3429000" cy="304800"/>
          </a:xfrm>
          <a:prstGeom prst="rect">
            <a:avLst/>
          </a:prstGeom>
        </p:spPr>
        <p:txBody>
          <a:bodyPr/>
          <a:lstStyle/>
          <a:p>
            <a:fld id="{F3131F9E-604E-4343-9F29-EF72E8231CAD}" type="datetime4">
              <a:rPr lang="en-US" smtClean="0"/>
              <a:pPr/>
              <a:t>November 27, 2024</a:t>
            </a:fld>
            <a:endParaRPr lang="en-US"/>
          </a:p>
        </p:txBody>
      </p:sp>
      <p:sp>
        <p:nvSpPr>
          <p:cNvPr id="5" name="Footer Placeholder 4"/>
          <p:cNvSpPr>
            <a:spLocks noGrp="1"/>
          </p:cNvSpPr>
          <p:nvPr>
            <p:ph type="ftr" sz="quarter" idx="11"/>
          </p:nvPr>
        </p:nvSpPr>
        <p:spPr>
          <a:xfrm>
            <a:off x="457200" y="6492875"/>
            <a:ext cx="3429000" cy="283845"/>
          </a:xfrm>
          <a:prstGeom prst="rect">
            <a:avLst/>
          </a:prstGeom>
        </p:spPr>
        <p:txBody>
          <a:bodyPr/>
          <a:lstStyle/>
          <a:p>
            <a:endParaRPr lang="en-US"/>
          </a:p>
        </p:txBody>
      </p:sp>
      <p:sp>
        <p:nvSpPr>
          <p:cNvPr id="6" name="Slide Number Placeholder 5"/>
          <p:cNvSpPr>
            <a:spLocks noGrp="1"/>
          </p:cNvSpPr>
          <p:nvPr>
            <p:ph type="sldNum" sz="quarter" idx="12"/>
          </p:nvPr>
        </p:nvSpPr>
        <p:spPr>
          <a:xfrm>
            <a:off x="7386953" y="6411595"/>
            <a:ext cx="1315721" cy="365125"/>
          </a:xfrm>
          <a:prstGeom prst="rect">
            <a:avLst/>
          </a:prstGeom>
        </p:spPr>
        <p:txBody>
          <a:bodyPr/>
          <a:lstStyle/>
          <a:p>
            <a:fld id="{F38DF745-7D3F-47F4-83A3-874385CFAA6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172201"/>
            <a:ext cx="3429000" cy="304800"/>
          </a:xfrm>
          <a:prstGeom prst="rect">
            <a:avLst/>
          </a:prstGeom>
        </p:spPr>
        <p:txBody>
          <a:bodyPr/>
          <a:lstStyle/>
          <a:p>
            <a:fld id="{34A8E1CE-37F8-4102-8DF9-852A0A51F293}" type="datetime4">
              <a:rPr lang="en-US" smtClean="0"/>
              <a:pPr/>
              <a:t>November 27, 2024</a:t>
            </a:fld>
            <a:endParaRPr lang="en-US"/>
          </a:p>
        </p:txBody>
      </p:sp>
      <p:sp>
        <p:nvSpPr>
          <p:cNvPr id="5" name="Footer Placeholder 4"/>
          <p:cNvSpPr>
            <a:spLocks noGrp="1"/>
          </p:cNvSpPr>
          <p:nvPr>
            <p:ph type="ftr" sz="quarter" idx="11"/>
          </p:nvPr>
        </p:nvSpPr>
        <p:spPr>
          <a:xfrm>
            <a:off x="457200" y="6492875"/>
            <a:ext cx="3429000" cy="283845"/>
          </a:xfrm>
          <a:prstGeom prst="rect">
            <a:avLst/>
          </a:prstGeom>
        </p:spPr>
        <p:txBody>
          <a:bodyPr/>
          <a:lstStyle/>
          <a:p>
            <a:endParaRPr lang="en-US"/>
          </a:p>
        </p:txBody>
      </p:sp>
      <p:sp>
        <p:nvSpPr>
          <p:cNvPr id="6" name="Slide Number Placeholder 5"/>
          <p:cNvSpPr>
            <a:spLocks noGrp="1"/>
          </p:cNvSpPr>
          <p:nvPr>
            <p:ph type="sldNum" sz="quarter" idx="12"/>
          </p:nvPr>
        </p:nvSpPr>
        <p:spPr>
          <a:xfrm>
            <a:off x="7386953" y="6411595"/>
            <a:ext cx="1315721" cy="365125"/>
          </a:xfrm>
          <a:prstGeom prst="rect">
            <a:avLst/>
          </a:prstGeom>
        </p:spPr>
        <p:txBody>
          <a:bodyPr/>
          <a:lstStyle/>
          <a:p>
            <a:fld id="{F38DF745-7D3F-47F4-83A3-874385CFAA6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457200" y="6172201"/>
            <a:ext cx="3429000" cy="304800"/>
          </a:xfrm>
          <a:prstGeom prst="rect">
            <a:avLst/>
          </a:prstGeom>
        </p:spPr>
        <p:txBody>
          <a:bodyPr/>
          <a:lstStyle/>
          <a:p>
            <a:fld id="{93333F43-3E86-47E4-BFBB-2476D384E1C6}" type="datetime4">
              <a:rPr lang="en-US" smtClean="0"/>
              <a:pPr/>
              <a:t>November 27, 2024</a:t>
            </a:fld>
            <a:endParaRPr lang="en-US"/>
          </a:p>
        </p:txBody>
      </p:sp>
      <p:sp>
        <p:nvSpPr>
          <p:cNvPr id="5" name="Footer Placeholder 4"/>
          <p:cNvSpPr>
            <a:spLocks noGrp="1"/>
          </p:cNvSpPr>
          <p:nvPr>
            <p:ph type="ftr" sz="quarter" idx="11"/>
          </p:nvPr>
        </p:nvSpPr>
        <p:spPr>
          <a:xfrm>
            <a:off x="457200" y="6492875"/>
            <a:ext cx="3429000" cy="283845"/>
          </a:xfrm>
          <a:prstGeom prst="rect">
            <a:avLst/>
          </a:prstGeom>
        </p:spPr>
        <p:txBody>
          <a:bodyPr/>
          <a:lstStyle/>
          <a:p>
            <a:endParaRPr lang="en-US"/>
          </a:p>
        </p:txBody>
      </p:sp>
      <p:sp>
        <p:nvSpPr>
          <p:cNvPr id="6" name="Slide Number Placeholder 5"/>
          <p:cNvSpPr>
            <a:spLocks noGrp="1"/>
          </p:cNvSpPr>
          <p:nvPr>
            <p:ph type="sldNum" sz="quarter" idx="12"/>
          </p:nvPr>
        </p:nvSpPr>
        <p:spPr>
          <a:xfrm>
            <a:off x="7386953" y="6411595"/>
            <a:ext cx="1315721" cy="365125"/>
          </a:xfrm>
          <a:prstGeom prst="rect">
            <a:avLst/>
          </a:prstGeom>
        </p:spPr>
        <p:txBody>
          <a:bodyPr/>
          <a:lstStyle/>
          <a:p>
            <a:fld id="{F38DF745-7D3F-47F4-83A3-874385CFAA6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a:xfrm>
            <a:off x="457200" y="6172201"/>
            <a:ext cx="3429000" cy="304800"/>
          </a:xfrm>
          <a:prstGeom prst="rect">
            <a:avLst/>
          </a:prstGeom>
        </p:spPr>
        <p:txBody>
          <a:bodyPr/>
          <a:lstStyle/>
          <a:p>
            <a:fld id="{751663BA-01FC-4367-B6F3-ABB2645D55F1}" type="datetime4">
              <a:rPr lang="en-US" smtClean="0"/>
              <a:pPr/>
              <a:t>November 27, 2024</a:t>
            </a:fld>
            <a:endParaRPr lang="en-US" dirty="0"/>
          </a:p>
        </p:txBody>
      </p:sp>
      <p:sp>
        <p:nvSpPr>
          <p:cNvPr id="8" name="Slide Number Placeholder 7"/>
          <p:cNvSpPr>
            <a:spLocks noGrp="1"/>
          </p:cNvSpPr>
          <p:nvPr>
            <p:ph type="sldNum" sz="quarter" idx="11"/>
          </p:nvPr>
        </p:nvSpPr>
        <p:spPr>
          <a:xfrm>
            <a:off x="7386953" y="6411595"/>
            <a:ext cx="1315721" cy="365125"/>
          </a:xfrm>
          <a:prstGeom prst="rect">
            <a:avLst/>
          </a:prstGeom>
        </p:spPr>
        <p:txBody>
          <a:bodyPr/>
          <a:lstStyle/>
          <a:p>
            <a:fld id="{F38DF745-7D3F-47F4-83A3-874385CFAA69}" type="slidenum">
              <a:rPr lang="en-US" smtClean="0"/>
              <a:pPr/>
              <a:t>‹#›</a:t>
            </a:fld>
            <a:endParaRPr lang="en-US" dirty="0"/>
          </a:p>
        </p:txBody>
      </p:sp>
      <p:sp>
        <p:nvSpPr>
          <p:cNvPr id="9" name="Footer Placeholder 8"/>
          <p:cNvSpPr>
            <a:spLocks noGrp="1"/>
          </p:cNvSpPr>
          <p:nvPr>
            <p:ph type="ftr" sz="quarter" idx="12"/>
          </p:nvPr>
        </p:nvSpPr>
        <p:spPr>
          <a:xfrm>
            <a:off x="457200" y="6492875"/>
            <a:ext cx="3429000" cy="283845"/>
          </a:xfrm>
          <a:prstGeom prst="rect">
            <a:avLst/>
          </a:prstGeom>
        </p:spPr>
        <p:txBody>
          <a:body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457200" y="6172201"/>
            <a:ext cx="3429000" cy="304800"/>
          </a:xfrm>
          <a:prstGeom prst="rect">
            <a:avLst/>
          </a:prstGeom>
        </p:spPr>
        <p:txBody>
          <a:bodyPr/>
          <a:lstStyle/>
          <a:p>
            <a:fld id="{79B19C71-EC74-44AF-B27E-FC7DC3C3A61D}" type="datetime4">
              <a:rPr lang="en-US" smtClean="0"/>
              <a:pPr/>
              <a:t>November 27, 2024</a:t>
            </a:fld>
            <a:endParaRPr lang="en-US"/>
          </a:p>
        </p:txBody>
      </p:sp>
      <p:sp>
        <p:nvSpPr>
          <p:cNvPr id="6" name="Footer Placeholder 5"/>
          <p:cNvSpPr>
            <a:spLocks noGrp="1"/>
          </p:cNvSpPr>
          <p:nvPr>
            <p:ph type="ftr" sz="quarter" idx="11"/>
          </p:nvPr>
        </p:nvSpPr>
        <p:spPr>
          <a:xfrm>
            <a:off x="457200" y="6492875"/>
            <a:ext cx="3429000" cy="283845"/>
          </a:xfrm>
          <a:prstGeom prst="rect">
            <a:avLst/>
          </a:prstGeom>
        </p:spPr>
        <p:txBody>
          <a:bodyPr/>
          <a:lstStyle/>
          <a:p>
            <a:endParaRPr lang="en-US"/>
          </a:p>
        </p:txBody>
      </p:sp>
      <p:sp>
        <p:nvSpPr>
          <p:cNvPr id="7" name="Slide Number Placeholder 6"/>
          <p:cNvSpPr>
            <a:spLocks noGrp="1"/>
          </p:cNvSpPr>
          <p:nvPr>
            <p:ph type="sldNum" sz="quarter" idx="12"/>
          </p:nvPr>
        </p:nvSpPr>
        <p:spPr>
          <a:xfrm>
            <a:off x="7386953" y="6411595"/>
            <a:ext cx="1315721" cy="365125"/>
          </a:xfrm>
          <a:prstGeom prst="rect">
            <a:avLst/>
          </a:prstGeom>
        </p:spPr>
        <p:txBody>
          <a:bodyPr/>
          <a:lstStyle/>
          <a:p>
            <a:fld id="{F38DF745-7D3F-47F4-83A3-874385CFAA6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457200" y="6172201"/>
            <a:ext cx="3429000" cy="304800"/>
          </a:xfrm>
          <a:prstGeom prst="rect">
            <a:avLst/>
          </a:prstGeom>
        </p:spPr>
        <p:txBody>
          <a:bodyPr/>
          <a:lstStyle/>
          <a:p>
            <a:fld id="{6A5CDA29-3CBE-48EA-92AE-A996835462BA}" type="datetime4">
              <a:rPr lang="en-US" smtClean="0"/>
              <a:pPr/>
              <a:t>November 27, 2024</a:t>
            </a:fld>
            <a:endParaRPr lang="en-US"/>
          </a:p>
        </p:txBody>
      </p:sp>
      <p:sp>
        <p:nvSpPr>
          <p:cNvPr id="8" name="Footer Placeholder 7"/>
          <p:cNvSpPr>
            <a:spLocks noGrp="1"/>
          </p:cNvSpPr>
          <p:nvPr>
            <p:ph type="ftr" sz="quarter" idx="11"/>
          </p:nvPr>
        </p:nvSpPr>
        <p:spPr>
          <a:xfrm>
            <a:off x="457200" y="6492875"/>
            <a:ext cx="3429000" cy="283845"/>
          </a:xfrm>
          <a:prstGeom prst="rect">
            <a:avLst/>
          </a:prstGeom>
        </p:spPr>
        <p:txBody>
          <a:bodyPr/>
          <a:lstStyle/>
          <a:p>
            <a:endParaRPr lang="en-US"/>
          </a:p>
        </p:txBody>
      </p:sp>
      <p:sp>
        <p:nvSpPr>
          <p:cNvPr id="9" name="Slide Number Placeholder 8"/>
          <p:cNvSpPr>
            <a:spLocks noGrp="1"/>
          </p:cNvSpPr>
          <p:nvPr>
            <p:ph type="sldNum" sz="quarter" idx="12"/>
          </p:nvPr>
        </p:nvSpPr>
        <p:spPr>
          <a:xfrm>
            <a:off x="7386953" y="6411595"/>
            <a:ext cx="1315721" cy="365125"/>
          </a:xfrm>
          <a:prstGeom prst="rect">
            <a:avLst/>
          </a:prstGeom>
        </p:spPr>
        <p:txBody>
          <a:bodyPr/>
          <a:lstStyle/>
          <a:p>
            <a:fld id="{F38DF745-7D3F-47F4-83A3-874385CFAA6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172201"/>
            <a:ext cx="3429000" cy="304800"/>
          </a:xfrm>
          <a:prstGeom prst="rect">
            <a:avLst/>
          </a:prstGeom>
        </p:spPr>
        <p:txBody>
          <a:bodyPr/>
          <a:lstStyle/>
          <a:p>
            <a:fld id="{E29EC054-3869-4501-B163-1BBFDE8DCE04}" type="datetime4">
              <a:rPr lang="en-US" smtClean="0"/>
              <a:pPr/>
              <a:t>November 27, 2024</a:t>
            </a:fld>
            <a:endParaRPr lang="en-US"/>
          </a:p>
        </p:txBody>
      </p:sp>
      <p:sp>
        <p:nvSpPr>
          <p:cNvPr id="4" name="Footer Placeholder 3"/>
          <p:cNvSpPr>
            <a:spLocks noGrp="1"/>
          </p:cNvSpPr>
          <p:nvPr>
            <p:ph type="ftr" sz="quarter" idx="11"/>
          </p:nvPr>
        </p:nvSpPr>
        <p:spPr>
          <a:xfrm>
            <a:off x="457200" y="6492875"/>
            <a:ext cx="3429000" cy="283845"/>
          </a:xfrm>
          <a:prstGeom prst="rect">
            <a:avLst/>
          </a:prstGeom>
        </p:spPr>
        <p:txBody>
          <a:bodyPr/>
          <a:lstStyle/>
          <a:p>
            <a:endParaRPr lang="en-US"/>
          </a:p>
        </p:txBody>
      </p:sp>
      <p:sp>
        <p:nvSpPr>
          <p:cNvPr id="5" name="Slide Number Placeholder 4"/>
          <p:cNvSpPr>
            <a:spLocks noGrp="1"/>
          </p:cNvSpPr>
          <p:nvPr>
            <p:ph type="sldNum" sz="quarter" idx="12"/>
          </p:nvPr>
        </p:nvSpPr>
        <p:spPr>
          <a:xfrm>
            <a:off x="7386953" y="6411595"/>
            <a:ext cx="1315721" cy="365125"/>
          </a:xfrm>
          <a:prstGeom prst="rect">
            <a:avLst/>
          </a:prstGeom>
        </p:spPr>
        <p:txBody>
          <a:bodyPr/>
          <a:lstStyle/>
          <a:p>
            <a:fld id="{F38DF745-7D3F-47F4-83A3-874385CFAA6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172201"/>
            <a:ext cx="3429000" cy="304800"/>
          </a:xfrm>
          <a:prstGeom prst="rect">
            <a:avLst/>
          </a:prstGeom>
        </p:spPr>
        <p:txBody>
          <a:bodyPr/>
          <a:lstStyle/>
          <a:p>
            <a:fld id="{0A63D831-56C1-49CF-8EF7-8B9A98402BCD}" type="datetime4">
              <a:rPr lang="en-US" smtClean="0"/>
              <a:pPr/>
              <a:t>November 27, 2024</a:t>
            </a:fld>
            <a:endParaRPr lang="en-US"/>
          </a:p>
        </p:txBody>
      </p:sp>
      <p:sp>
        <p:nvSpPr>
          <p:cNvPr id="3" name="Footer Placeholder 2"/>
          <p:cNvSpPr>
            <a:spLocks noGrp="1"/>
          </p:cNvSpPr>
          <p:nvPr>
            <p:ph type="ftr" sz="quarter" idx="11"/>
          </p:nvPr>
        </p:nvSpPr>
        <p:spPr>
          <a:xfrm>
            <a:off x="457200" y="6492875"/>
            <a:ext cx="3429000" cy="283845"/>
          </a:xfrm>
          <a:prstGeom prst="rect">
            <a:avLst/>
          </a:prstGeom>
        </p:spPr>
        <p:txBody>
          <a:bodyPr/>
          <a:lstStyle/>
          <a:p>
            <a:endParaRPr lang="en-US"/>
          </a:p>
        </p:txBody>
      </p:sp>
      <p:sp>
        <p:nvSpPr>
          <p:cNvPr id="4" name="Slide Number Placeholder 3"/>
          <p:cNvSpPr>
            <a:spLocks noGrp="1"/>
          </p:cNvSpPr>
          <p:nvPr>
            <p:ph type="sldNum" sz="quarter" idx="12"/>
          </p:nvPr>
        </p:nvSpPr>
        <p:spPr>
          <a:xfrm>
            <a:off x="7386953" y="6411595"/>
            <a:ext cx="1315721" cy="365125"/>
          </a:xfrm>
          <a:prstGeom prst="rect">
            <a:avLst/>
          </a:prstGeom>
        </p:spPr>
        <p:txBody>
          <a:bodyPr/>
          <a:lstStyle/>
          <a:p>
            <a:fld id="{F38DF745-7D3F-47F4-83A3-874385CFAA6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172201"/>
            <a:ext cx="3429000" cy="304800"/>
          </a:xfrm>
          <a:prstGeom prst="rect">
            <a:avLst/>
          </a:prstGeom>
        </p:spPr>
        <p:txBody>
          <a:bodyPr/>
          <a:lstStyle/>
          <a:p>
            <a:fld id="{6EAD5615-7F4F-4584-84D5-CC95918C321F}" type="datetime4">
              <a:rPr lang="en-US" smtClean="0"/>
              <a:pPr/>
              <a:t>November 27, 2024</a:t>
            </a:fld>
            <a:endParaRPr lang="en-US"/>
          </a:p>
        </p:txBody>
      </p:sp>
      <p:sp>
        <p:nvSpPr>
          <p:cNvPr id="6" name="Footer Placeholder 5"/>
          <p:cNvSpPr>
            <a:spLocks noGrp="1"/>
          </p:cNvSpPr>
          <p:nvPr>
            <p:ph type="ftr" sz="quarter" idx="11"/>
          </p:nvPr>
        </p:nvSpPr>
        <p:spPr>
          <a:xfrm>
            <a:off x="457200" y="6492875"/>
            <a:ext cx="3429000" cy="283845"/>
          </a:xfrm>
          <a:prstGeom prst="rect">
            <a:avLst/>
          </a:prstGeom>
        </p:spPr>
        <p:txBody>
          <a:bodyPr/>
          <a:lstStyle/>
          <a:p>
            <a:endParaRPr lang="en-US"/>
          </a:p>
        </p:txBody>
      </p:sp>
      <p:sp>
        <p:nvSpPr>
          <p:cNvPr id="7" name="Slide Number Placeholder 6"/>
          <p:cNvSpPr>
            <a:spLocks noGrp="1"/>
          </p:cNvSpPr>
          <p:nvPr>
            <p:ph type="sldNum" sz="quarter" idx="12"/>
          </p:nvPr>
        </p:nvSpPr>
        <p:spPr>
          <a:xfrm>
            <a:off x="7386953" y="6411595"/>
            <a:ext cx="1315721" cy="365125"/>
          </a:xfrm>
          <a:prstGeom prst="rect">
            <a:avLst/>
          </a:prstGeom>
        </p:spPr>
        <p:txBody>
          <a:bodyPr/>
          <a:lstStyle/>
          <a:p>
            <a:fld id="{F38DF745-7D3F-47F4-83A3-874385CFAA69}" type="slidenum">
              <a:rPr lang="en-US" smtClean="0"/>
              <a:pPr/>
              <a:t>‹#›</a:t>
            </a:fld>
            <a:endParaRPr lang="en-US"/>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172201"/>
            <a:ext cx="3429000" cy="304800"/>
          </a:xfrm>
          <a:prstGeom prst="rect">
            <a:avLst/>
          </a:prstGeom>
        </p:spPr>
        <p:txBody>
          <a:bodyPr/>
          <a:lstStyle/>
          <a:p>
            <a:fld id="{76EEA923-9BEE-48CE-9F28-5B525F399BAD}" type="datetime4">
              <a:rPr lang="en-US" smtClean="0"/>
              <a:pPr/>
              <a:t>November 27, 2024</a:t>
            </a:fld>
            <a:endParaRPr lang="en-US"/>
          </a:p>
        </p:txBody>
      </p:sp>
      <p:sp>
        <p:nvSpPr>
          <p:cNvPr id="6" name="Footer Placeholder 5"/>
          <p:cNvSpPr>
            <a:spLocks noGrp="1"/>
          </p:cNvSpPr>
          <p:nvPr>
            <p:ph type="ftr" sz="quarter" idx="11"/>
          </p:nvPr>
        </p:nvSpPr>
        <p:spPr>
          <a:xfrm>
            <a:off x="457200" y="6492875"/>
            <a:ext cx="3429000" cy="283845"/>
          </a:xfrm>
          <a:prstGeom prst="rect">
            <a:avLst/>
          </a:prstGeom>
        </p:spPr>
        <p:txBody>
          <a:bodyPr/>
          <a:lstStyle/>
          <a:p>
            <a:endParaRPr lang="en-US"/>
          </a:p>
        </p:txBody>
      </p:sp>
      <p:sp>
        <p:nvSpPr>
          <p:cNvPr id="7" name="Slide Number Placeholder 6"/>
          <p:cNvSpPr>
            <a:spLocks noGrp="1"/>
          </p:cNvSpPr>
          <p:nvPr>
            <p:ph type="sldNum" sz="quarter" idx="12"/>
          </p:nvPr>
        </p:nvSpPr>
        <p:spPr>
          <a:xfrm>
            <a:off x="7386953" y="6411595"/>
            <a:ext cx="1315721" cy="365125"/>
          </a:xfrm>
          <a:prstGeom prst="rect">
            <a:avLst/>
          </a:prstGeom>
        </p:spPr>
        <p:txBody>
          <a:bodyPr/>
          <a:lstStyle>
            <a:lvl1pPr>
              <a:defRPr>
                <a:solidFill>
                  <a:schemeClr val="tx1"/>
                </a:solidFill>
              </a:defRPr>
            </a:lvl1pPr>
          </a:lstStyle>
          <a:p>
            <a:fld id="{F38DF745-7D3F-47F4-83A3-874385CFAA69}" type="slidenum">
              <a:rPr lang="en-US" smtClean="0"/>
              <a:pPr/>
              <a:t>‹#›</a:t>
            </a:fld>
            <a:endParaRPr lang="en-US" dirty="0"/>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152718"/>
            <a:ext cx="8245475" cy="603535"/>
          </a:xfrm>
          <a:prstGeom prst="rect">
            <a:avLst/>
          </a:prstGeom>
        </p:spPr>
        <p:txBody>
          <a:bodyPr vert="horz" lIns="91440" tIns="45720" rIns="91440" bIns="45720" rtlCol="0" anchor="b">
            <a:normAutofit/>
          </a:bodyPr>
          <a:lstStyle/>
          <a:p>
            <a:r>
              <a:rPr lang="en-US" dirty="0"/>
              <a:t>Click to edit Master title </a:t>
            </a:r>
          </a:p>
        </p:txBody>
      </p:sp>
      <p:sp>
        <p:nvSpPr>
          <p:cNvPr id="3" name="Text Placeholder 2"/>
          <p:cNvSpPr>
            <a:spLocks noGrp="1"/>
          </p:cNvSpPr>
          <p:nvPr>
            <p:ph type="body" idx="1"/>
          </p:nvPr>
        </p:nvSpPr>
        <p:spPr>
          <a:xfrm>
            <a:off x="457200" y="1112976"/>
            <a:ext cx="8245474" cy="5298619"/>
          </a:xfrm>
          <a:prstGeom prst="rect">
            <a:avLst/>
          </a:prstGeom>
        </p:spPr>
        <p:txBody>
          <a:bodyPr vert="horz" lIns="91440" tIns="45720" rIns="91440" bIns="45720" rtlCol="0">
            <a:normAutofit/>
          </a:bodyPr>
          <a:lstStyle/>
          <a:p>
            <a:pPr lvl="0"/>
            <a:r>
              <a:rPr lang="en-US" dirty="0"/>
              <a:t>Click to edit Master text styles</a:t>
            </a:r>
          </a:p>
          <a:p>
            <a:pPr lvl="1"/>
            <a:r>
              <a:rPr lang="en-US" dirty="0"/>
              <a:t> Second level</a:t>
            </a:r>
          </a:p>
          <a:p>
            <a:pPr lvl="2"/>
            <a:r>
              <a:rPr lang="en-US" dirty="0"/>
              <a:t>Third level</a:t>
            </a:r>
          </a:p>
          <a:p>
            <a:pPr lvl="3"/>
            <a:r>
              <a:rPr lang="en-US" dirty="0"/>
              <a:t>Fourth level</a:t>
            </a:r>
          </a:p>
          <a:p>
            <a:pPr lvl="4"/>
            <a:r>
              <a:rPr lang="en-US" dirty="0"/>
              <a:t>Fifth level</a:t>
            </a:r>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sldNum="0" hdr="0" ftr="0" dt="0"/>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342900" indent="-342900" algn="l" defTabSz="914400" rtl="0" eaLnBrk="1" latinLnBrk="0" hangingPunct="1">
        <a:spcBef>
          <a:spcPct val="20000"/>
        </a:spcBef>
        <a:spcAft>
          <a:spcPts val="600"/>
        </a:spcAft>
        <a:buFontTx/>
        <a:buBlip>
          <a:blip r:embed="rId13"/>
        </a:buBlip>
        <a:defRPr sz="2400" b="0"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Wingdings" charset="2"/>
        <a:buChar char="ü"/>
        <a:defRPr sz="22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Programmazione</a:t>
            </a:r>
            <a:r>
              <a:rPr lang="en-US" dirty="0"/>
              <a:t> </a:t>
            </a:r>
            <a:r>
              <a:rPr lang="en-US" dirty="0" err="1"/>
              <a:t>procedurale</a:t>
            </a:r>
            <a:endParaRPr lang="en-US" dirty="0"/>
          </a:p>
        </p:txBody>
      </p:sp>
      <p:sp>
        <p:nvSpPr>
          <p:cNvPr id="3" name="Subtitle 2"/>
          <p:cNvSpPr>
            <a:spLocks noGrp="1"/>
          </p:cNvSpPr>
          <p:nvPr>
            <p:ph type="subTitle" idx="1"/>
          </p:nvPr>
        </p:nvSpPr>
        <p:spPr/>
        <p:txBody>
          <a:bodyPr/>
          <a:lstStyle/>
          <a:p>
            <a:r>
              <a:rPr lang="en-US" dirty="0" err="1"/>
              <a:t>a.a</a:t>
            </a:r>
            <a:r>
              <a:rPr lang="en-US" dirty="0"/>
              <a:t>. </a:t>
            </a:r>
            <a:r>
              <a:rPr lang="en-US"/>
              <a:t>2024/2025</a:t>
            </a:r>
            <a:endParaRPr lang="en-US" dirty="0"/>
          </a:p>
        </p:txBody>
      </p:sp>
    </p:spTree>
    <p:extLst>
      <p:ext uri="{BB962C8B-B14F-4D97-AF65-F5344CB8AC3E}">
        <p14:creationId xmlns:p14="http://schemas.microsoft.com/office/powerpoint/2010/main" val="30534942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preprocessing</a:t>
            </a:r>
          </a:p>
        </p:txBody>
      </p:sp>
      <p:sp>
        <p:nvSpPr>
          <p:cNvPr id="3" name="Content Placeholder 2"/>
          <p:cNvSpPr>
            <a:spLocks noGrp="1"/>
          </p:cNvSpPr>
          <p:nvPr>
            <p:ph idx="1"/>
          </p:nvPr>
        </p:nvSpPr>
        <p:spPr/>
        <p:txBody>
          <a:bodyPr>
            <a:normAutofit/>
          </a:bodyPr>
          <a:lstStyle/>
          <a:p>
            <a:r>
              <a:rPr lang="en-US" dirty="0"/>
              <a:t>Before submitting the source code to the actual compiler, the preprocessor remove comments, executes directives and expands macros in the source files.</a:t>
            </a:r>
          </a:p>
          <a:p>
            <a:r>
              <a:rPr lang="en-US" dirty="0"/>
              <a:t>GCC ordinarily leaves no intermediate output file containing the results of this preprocessing stage. </a:t>
            </a:r>
          </a:p>
          <a:p>
            <a:r>
              <a:rPr lang="en-US" dirty="0"/>
              <a:t>However, you can save the preprocessor output for diagnostic purposes by using the -E option, which directs GCC to stop after preprocessing. </a:t>
            </a:r>
          </a:p>
          <a:p>
            <a:r>
              <a:rPr lang="en-US" dirty="0"/>
              <a:t>The preprocessor output is directed to the standard output stream, unless you indicate an output filename using the -o option: </a:t>
            </a:r>
          </a:p>
          <a:p>
            <a:pPr lvl="1"/>
            <a:r>
              <a:rPr lang="en-US" b="1" dirty="0" err="1"/>
              <a:t>gcc</a:t>
            </a:r>
            <a:r>
              <a:rPr lang="en-US" b="1" dirty="0"/>
              <a:t> -E -o </a:t>
            </a:r>
            <a:r>
              <a:rPr lang="en-US" b="1" dirty="0" err="1"/>
              <a:t>mylibrary.i</a:t>
            </a:r>
            <a:r>
              <a:rPr lang="en-US" b="1" dirty="0"/>
              <a:t> </a:t>
            </a:r>
            <a:r>
              <a:rPr lang="en-US" b="1" dirty="0" err="1"/>
              <a:t>mylibrary.c</a:t>
            </a:r>
            <a:endParaRPr lang="en-US" dirty="0"/>
          </a:p>
          <a:p>
            <a:endParaRPr lang="en-US" dirty="0"/>
          </a:p>
          <a:p>
            <a:endParaRPr lang="en-US" dirty="0"/>
          </a:p>
          <a:p>
            <a:endParaRPr lang="en-US" dirty="0"/>
          </a:p>
        </p:txBody>
      </p:sp>
    </p:spTree>
    <p:extLst>
      <p:ext uri="{BB962C8B-B14F-4D97-AF65-F5344CB8AC3E}">
        <p14:creationId xmlns:p14="http://schemas.microsoft.com/office/powerpoint/2010/main" val="1291170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77949" y="2932143"/>
            <a:ext cx="7243083" cy="646331"/>
          </a:xfrm>
          <a:prstGeom prst="rect">
            <a:avLst/>
          </a:prstGeom>
          <a:noFill/>
        </p:spPr>
        <p:txBody>
          <a:bodyPr wrap="square" rtlCol="0">
            <a:spAutoFit/>
          </a:bodyPr>
          <a:lstStyle/>
          <a:p>
            <a:pPr algn="ctr"/>
            <a:r>
              <a:rPr lang="en-US" sz="3600" dirty="0">
                <a:solidFill>
                  <a:srgbClr val="FF0000"/>
                </a:solidFill>
              </a:rPr>
              <a:t>COMPILER</a:t>
            </a:r>
          </a:p>
        </p:txBody>
      </p:sp>
    </p:spTree>
    <p:extLst>
      <p:ext uri="{BB962C8B-B14F-4D97-AF65-F5344CB8AC3E}">
        <p14:creationId xmlns:p14="http://schemas.microsoft.com/office/powerpoint/2010/main" val="19402197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assembly</a:t>
            </a:r>
          </a:p>
        </p:txBody>
      </p:sp>
      <p:sp>
        <p:nvSpPr>
          <p:cNvPr id="3" name="Content Placeholder 2"/>
          <p:cNvSpPr>
            <a:spLocks noGrp="1"/>
          </p:cNvSpPr>
          <p:nvPr>
            <p:ph idx="1"/>
          </p:nvPr>
        </p:nvSpPr>
        <p:spPr/>
        <p:txBody>
          <a:bodyPr/>
          <a:lstStyle/>
          <a:p>
            <a:r>
              <a:rPr lang="en-US" dirty="0"/>
              <a:t>At the heart of the compiler’s job is the translation of C programs into the machine’s </a:t>
            </a:r>
            <a:r>
              <a:rPr lang="en-US" b="1" dirty="0"/>
              <a:t>assembly language</a:t>
            </a:r>
            <a:r>
              <a:rPr lang="en-US" dirty="0"/>
              <a:t>.</a:t>
            </a:r>
          </a:p>
          <a:p>
            <a:r>
              <a:rPr lang="en-US" dirty="0"/>
              <a:t>Assembly language is a “human-readable” programming language that correlates closely to the actual machine code. </a:t>
            </a:r>
          </a:p>
          <a:p>
            <a:r>
              <a:rPr lang="en-US" dirty="0"/>
              <a:t>Consequently, there is a different assembly language for each CPU architecture. </a:t>
            </a:r>
          </a:p>
          <a:p>
            <a:r>
              <a:rPr lang="en-US" dirty="0"/>
              <a:t>Ordinarily GCC stores its assembly-language output in temporary files, and deletes them immediately after the assembler has run. </a:t>
            </a:r>
          </a:p>
          <a:p>
            <a:endParaRPr lang="en-US" dirty="0"/>
          </a:p>
          <a:p>
            <a:endParaRPr lang="en-US" dirty="0"/>
          </a:p>
        </p:txBody>
      </p:sp>
    </p:spTree>
    <p:extLst>
      <p:ext uri="{BB962C8B-B14F-4D97-AF65-F5344CB8AC3E}">
        <p14:creationId xmlns:p14="http://schemas.microsoft.com/office/powerpoint/2010/main" val="20557546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a:t>
            </a:r>
          </a:p>
        </p:txBody>
      </p:sp>
      <p:sp>
        <p:nvSpPr>
          <p:cNvPr id="3" name="Content Placeholder 2"/>
          <p:cNvSpPr>
            <a:spLocks noGrp="1"/>
          </p:cNvSpPr>
          <p:nvPr>
            <p:ph idx="1"/>
          </p:nvPr>
        </p:nvSpPr>
        <p:spPr/>
        <p:txBody>
          <a:bodyPr/>
          <a:lstStyle/>
          <a:p>
            <a:r>
              <a:rPr lang="en-US" dirty="0"/>
              <a:t>You can use the -S option to stop the compiling process after the assembly-language output has been generated. </a:t>
            </a:r>
          </a:p>
          <a:p>
            <a:r>
              <a:rPr lang="en-US" dirty="0"/>
              <a:t>If you do not specify an output filename, GCC with the -S option creates an assembly-language file with a name ending in </a:t>
            </a:r>
            <a:r>
              <a:rPr lang="en-US" i="1" dirty="0"/>
              <a:t>.s </a:t>
            </a:r>
            <a:r>
              <a:rPr lang="en-US" dirty="0"/>
              <a:t>for each input file compiled. </a:t>
            </a:r>
          </a:p>
          <a:p>
            <a:r>
              <a:rPr lang="en-US" b="1" dirty="0" err="1"/>
              <a:t>gcc</a:t>
            </a:r>
            <a:r>
              <a:rPr lang="en-US" b="1" dirty="0"/>
              <a:t> </a:t>
            </a:r>
            <a:r>
              <a:rPr lang="mr-IN" b="1" dirty="0"/>
              <a:t>–</a:t>
            </a:r>
            <a:r>
              <a:rPr lang="en-US" b="1" dirty="0"/>
              <a:t>S </a:t>
            </a:r>
            <a:r>
              <a:rPr lang="en-US" b="1" dirty="0" err="1"/>
              <a:t>file.c</a:t>
            </a:r>
            <a:endParaRPr lang="en-US" dirty="0"/>
          </a:p>
          <a:p>
            <a:r>
              <a:rPr lang="en-US" dirty="0"/>
              <a:t>The compiler preprocesses </a:t>
            </a:r>
            <a:r>
              <a:rPr lang="en-US" i="1" dirty="0" err="1"/>
              <a:t>file.c</a:t>
            </a:r>
            <a:r>
              <a:rPr lang="en-US" i="1" dirty="0"/>
              <a:t> </a:t>
            </a:r>
            <a:r>
              <a:rPr lang="en-US" dirty="0"/>
              <a:t>and translates it into assembly language, and saves the results in the file </a:t>
            </a:r>
            <a:r>
              <a:rPr lang="en-US" i="1" dirty="0" err="1"/>
              <a:t>file.s</a:t>
            </a:r>
            <a:r>
              <a:rPr lang="en-US" dirty="0"/>
              <a:t>. </a:t>
            </a:r>
          </a:p>
          <a:p>
            <a:endParaRPr lang="en-US" dirty="0"/>
          </a:p>
        </p:txBody>
      </p:sp>
    </p:spTree>
    <p:extLst>
      <p:ext uri="{BB962C8B-B14F-4D97-AF65-F5344CB8AC3E}">
        <p14:creationId xmlns:p14="http://schemas.microsoft.com/office/powerpoint/2010/main" val="6871630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a:t>
            </a:r>
          </a:p>
        </p:txBody>
      </p:sp>
      <p:sp>
        <p:nvSpPr>
          <p:cNvPr id="4" name="TextBox 3"/>
          <p:cNvSpPr txBox="1"/>
          <p:nvPr/>
        </p:nvSpPr>
        <p:spPr>
          <a:xfrm>
            <a:off x="246957" y="1199598"/>
            <a:ext cx="1204814" cy="1477328"/>
          </a:xfrm>
          <a:prstGeom prst="rect">
            <a:avLst/>
          </a:prstGeom>
          <a:noFill/>
        </p:spPr>
        <p:txBody>
          <a:bodyPr wrap="none" rtlCol="0">
            <a:spAutoFit/>
          </a:bodyPr>
          <a:lstStyle/>
          <a:p>
            <a:r>
              <a:rPr lang="en-US" dirty="0" err="1"/>
              <a:t>int</a:t>
            </a:r>
            <a:r>
              <a:rPr lang="en-US" dirty="0"/>
              <a:t> main()</a:t>
            </a:r>
          </a:p>
          <a:p>
            <a:r>
              <a:rPr lang="en-US" dirty="0"/>
              <a:t>{</a:t>
            </a:r>
          </a:p>
          <a:p>
            <a:r>
              <a:rPr lang="en-US" dirty="0"/>
              <a:t>   </a:t>
            </a:r>
            <a:r>
              <a:rPr lang="en-US" dirty="0" err="1"/>
              <a:t>int</a:t>
            </a:r>
            <a:r>
              <a:rPr lang="en-US" dirty="0"/>
              <a:t> a= 5;</a:t>
            </a:r>
          </a:p>
          <a:p>
            <a:r>
              <a:rPr lang="en-US" dirty="0"/>
              <a:t>   a++;</a:t>
            </a:r>
          </a:p>
          <a:p>
            <a:r>
              <a:rPr lang="en-US" dirty="0"/>
              <a:t>}</a:t>
            </a:r>
          </a:p>
        </p:txBody>
      </p:sp>
      <p:sp>
        <p:nvSpPr>
          <p:cNvPr id="5" name="TextBox 4"/>
          <p:cNvSpPr txBox="1"/>
          <p:nvPr/>
        </p:nvSpPr>
        <p:spPr>
          <a:xfrm>
            <a:off x="3039345" y="117692"/>
            <a:ext cx="5663329" cy="6740308"/>
          </a:xfrm>
          <a:prstGeom prst="rect">
            <a:avLst/>
          </a:prstGeom>
          <a:noFill/>
        </p:spPr>
        <p:txBody>
          <a:bodyPr wrap="none" rtlCol="0">
            <a:spAutoFit/>
          </a:bodyPr>
          <a:lstStyle/>
          <a:p>
            <a:r>
              <a:rPr lang="en-US" dirty="0"/>
              <a:t> .section        __TEXT,__</a:t>
            </a:r>
            <a:r>
              <a:rPr lang="en-US" dirty="0" err="1"/>
              <a:t>text,regular,pure_instructions</a:t>
            </a:r>
            <a:endParaRPr lang="en-US" dirty="0"/>
          </a:p>
          <a:p>
            <a:r>
              <a:rPr lang="en-US" dirty="0"/>
              <a:t>        .</a:t>
            </a:r>
            <a:r>
              <a:rPr lang="en-US" dirty="0" err="1"/>
              <a:t>macosx_version_min</a:t>
            </a:r>
            <a:r>
              <a:rPr lang="en-US" dirty="0"/>
              <a:t> 10, 11</a:t>
            </a:r>
          </a:p>
          <a:p>
            <a:r>
              <a:rPr lang="de-DE" dirty="0"/>
              <a:t>        .</a:t>
            </a:r>
            <a:r>
              <a:rPr lang="de-DE" dirty="0" err="1"/>
              <a:t>globl</a:t>
            </a:r>
            <a:r>
              <a:rPr lang="de-DE" dirty="0"/>
              <a:t>  _</a:t>
            </a:r>
            <a:r>
              <a:rPr lang="de-DE" dirty="0" err="1"/>
              <a:t>main</a:t>
            </a:r>
            <a:endParaRPr lang="de-DE" dirty="0"/>
          </a:p>
          <a:p>
            <a:r>
              <a:rPr lang="de-DE" dirty="0"/>
              <a:t>        .</a:t>
            </a:r>
            <a:r>
              <a:rPr lang="de-DE" dirty="0" err="1"/>
              <a:t>align</a:t>
            </a:r>
            <a:r>
              <a:rPr lang="de-DE" dirty="0"/>
              <a:t>  4, 0x90</a:t>
            </a:r>
          </a:p>
          <a:p>
            <a:r>
              <a:rPr lang="de-DE" dirty="0"/>
              <a:t>_</a:t>
            </a:r>
            <a:r>
              <a:rPr lang="de-DE" dirty="0" err="1"/>
              <a:t>main</a:t>
            </a:r>
            <a:r>
              <a:rPr lang="de-DE" dirty="0"/>
              <a:t>:                                  ## @</a:t>
            </a:r>
            <a:r>
              <a:rPr lang="de-DE" dirty="0" err="1"/>
              <a:t>main</a:t>
            </a:r>
            <a:endParaRPr lang="de-DE" dirty="0"/>
          </a:p>
          <a:p>
            <a:r>
              <a:rPr lang="de-DE" dirty="0"/>
              <a:t>        .</a:t>
            </a:r>
            <a:r>
              <a:rPr lang="de-DE" dirty="0" err="1"/>
              <a:t>cfi_startproc</a:t>
            </a:r>
            <a:endParaRPr lang="de-DE" dirty="0"/>
          </a:p>
          <a:p>
            <a:r>
              <a:rPr lang="uk-UA" dirty="0"/>
              <a:t>## BB#0:</a:t>
            </a:r>
          </a:p>
          <a:p>
            <a:r>
              <a:rPr lang="en-US" dirty="0"/>
              <a:t>        </a:t>
            </a:r>
            <a:r>
              <a:rPr lang="en-US" dirty="0" err="1"/>
              <a:t>pushq</a:t>
            </a:r>
            <a:r>
              <a:rPr lang="en-US" dirty="0"/>
              <a:t>   %</a:t>
            </a:r>
            <a:r>
              <a:rPr lang="en-US" dirty="0" err="1"/>
              <a:t>rbp</a:t>
            </a:r>
            <a:endParaRPr lang="en-US" dirty="0"/>
          </a:p>
          <a:p>
            <a:r>
              <a:rPr lang="en-US" dirty="0"/>
              <a:t>Ltmp0:</a:t>
            </a:r>
          </a:p>
          <a:p>
            <a:r>
              <a:rPr lang="en-US" dirty="0"/>
              <a:t>        .</a:t>
            </a:r>
            <a:r>
              <a:rPr lang="en-US" dirty="0" err="1"/>
              <a:t>cfi_def_cfa_offset</a:t>
            </a:r>
            <a:r>
              <a:rPr lang="en-US" dirty="0"/>
              <a:t> 16</a:t>
            </a:r>
          </a:p>
          <a:p>
            <a:r>
              <a:rPr lang="en-US" dirty="0"/>
              <a:t>Ltmp1:</a:t>
            </a:r>
          </a:p>
          <a:p>
            <a:r>
              <a:rPr lang="en-US" dirty="0"/>
              <a:t>        .</a:t>
            </a:r>
            <a:r>
              <a:rPr lang="en-US" dirty="0" err="1"/>
              <a:t>cfi_offset</a:t>
            </a:r>
            <a:r>
              <a:rPr lang="en-US" dirty="0"/>
              <a:t> %</a:t>
            </a:r>
            <a:r>
              <a:rPr lang="en-US" dirty="0" err="1"/>
              <a:t>rbp</a:t>
            </a:r>
            <a:r>
              <a:rPr lang="en-US" dirty="0"/>
              <a:t>, -16</a:t>
            </a:r>
          </a:p>
          <a:p>
            <a:r>
              <a:rPr lang="ro-RO" dirty="0"/>
              <a:t>        movq    %rsp, %rbp</a:t>
            </a:r>
          </a:p>
          <a:p>
            <a:r>
              <a:rPr lang="ro-RO" dirty="0"/>
              <a:t>Ltmp2:</a:t>
            </a:r>
          </a:p>
          <a:p>
            <a:r>
              <a:rPr lang="ro-RO" dirty="0"/>
              <a:t>        .cfi_def_cfa_register %rbp</a:t>
            </a:r>
          </a:p>
          <a:p>
            <a:r>
              <a:rPr lang="ro-RO" dirty="0"/>
              <a:t>        xorl    %eax, %eax</a:t>
            </a:r>
          </a:p>
          <a:p>
            <a:r>
              <a:rPr lang="en-US" dirty="0"/>
              <a:t>        </a:t>
            </a:r>
            <a:r>
              <a:rPr lang="en-US" dirty="0" err="1"/>
              <a:t>movl</a:t>
            </a:r>
            <a:r>
              <a:rPr lang="en-US" dirty="0"/>
              <a:t>    $5, -4(%</a:t>
            </a:r>
            <a:r>
              <a:rPr lang="en-US" dirty="0" err="1"/>
              <a:t>rbp</a:t>
            </a:r>
            <a:r>
              <a:rPr lang="en-US" dirty="0"/>
              <a:t>)</a:t>
            </a:r>
          </a:p>
          <a:p>
            <a:r>
              <a:rPr lang="de-DE" dirty="0"/>
              <a:t>        </a:t>
            </a:r>
            <a:r>
              <a:rPr lang="de-DE" dirty="0" err="1"/>
              <a:t>movl</a:t>
            </a:r>
            <a:r>
              <a:rPr lang="de-DE" dirty="0"/>
              <a:t>    -4(%</a:t>
            </a:r>
            <a:r>
              <a:rPr lang="de-DE" dirty="0" err="1"/>
              <a:t>rbp</a:t>
            </a:r>
            <a:r>
              <a:rPr lang="de-DE" dirty="0"/>
              <a:t>), %</a:t>
            </a:r>
            <a:r>
              <a:rPr lang="de-DE" dirty="0" err="1"/>
              <a:t>ecx</a:t>
            </a:r>
            <a:endParaRPr lang="de-DE" dirty="0"/>
          </a:p>
          <a:p>
            <a:r>
              <a:rPr lang="en-US" dirty="0"/>
              <a:t>        </a:t>
            </a:r>
            <a:r>
              <a:rPr lang="en-US" dirty="0" err="1"/>
              <a:t>addl</a:t>
            </a:r>
            <a:r>
              <a:rPr lang="en-US" dirty="0"/>
              <a:t>    $1, %</a:t>
            </a:r>
            <a:r>
              <a:rPr lang="en-US" dirty="0" err="1"/>
              <a:t>ecx</a:t>
            </a:r>
            <a:endParaRPr lang="en-US" dirty="0"/>
          </a:p>
          <a:p>
            <a:r>
              <a:rPr lang="de-DE" dirty="0"/>
              <a:t>        </a:t>
            </a:r>
            <a:r>
              <a:rPr lang="de-DE" dirty="0" err="1"/>
              <a:t>movl</a:t>
            </a:r>
            <a:r>
              <a:rPr lang="de-DE" dirty="0"/>
              <a:t>    %</a:t>
            </a:r>
            <a:r>
              <a:rPr lang="de-DE" dirty="0" err="1"/>
              <a:t>ecx</a:t>
            </a:r>
            <a:r>
              <a:rPr lang="de-DE" dirty="0"/>
              <a:t>, -4(%</a:t>
            </a:r>
            <a:r>
              <a:rPr lang="de-DE" dirty="0" err="1"/>
              <a:t>rbp</a:t>
            </a:r>
            <a:r>
              <a:rPr lang="de-DE" dirty="0"/>
              <a:t>)</a:t>
            </a:r>
          </a:p>
          <a:p>
            <a:r>
              <a:rPr lang="ro-RO" dirty="0"/>
              <a:t>        popq    %rbp</a:t>
            </a:r>
          </a:p>
          <a:p>
            <a:r>
              <a:rPr lang="ro-RO" dirty="0"/>
              <a:t>        retq</a:t>
            </a:r>
          </a:p>
          <a:p>
            <a:r>
              <a:rPr lang="de-DE" dirty="0"/>
              <a:t>        .</a:t>
            </a:r>
            <a:r>
              <a:rPr lang="de-DE" dirty="0" err="1"/>
              <a:t>cfi_endproc</a:t>
            </a:r>
            <a:endParaRPr lang="de-DE" dirty="0"/>
          </a:p>
          <a:p>
            <a:r>
              <a:rPr lang="de-DE" dirty="0"/>
              <a:t>.</a:t>
            </a:r>
            <a:r>
              <a:rPr lang="de-DE" dirty="0" err="1"/>
              <a:t>subsections_via_symbols</a:t>
            </a:r>
            <a:endParaRPr lang="en-US" dirty="0"/>
          </a:p>
        </p:txBody>
      </p:sp>
    </p:spTree>
    <p:extLst>
      <p:ext uri="{BB962C8B-B14F-4D97-AF65-F5344CB8AC3E}">
        <p14:creationId xmlns:p14="http://schemas.microsoft.com/office/powerpoint/2010/main" val="2605635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77949" y="2932143"/>
            <a:ext cx="7243083" cy="646331"/>
          </a:xfrm>
          <a:prstGeom prst="rect">
            <a:avLst/>
          </a:prstGeom>
          <a:noFill/>
        </p:spPr>
        <p:txBody>
          <a:bodyPr wrap="square" rtlCol="0">
            <a:spAutoFit/>
          </a:bodyPr>
          <a:lstStyle/>
          <a:p>
            <a:pPr algn="ctr"/>
            <a:r>
              <a:rPr lang="en-US" sz="3600" dirty="0">
                <a:solidFill>
                  <a:srgbClr val="FF0000"/>
                </a:solidFill>
              </a:rPr>
              <a:t>ASSEMBLER</a:t>
            </a:r>
          </a:p>
        </p:txBody>
      </p:sp>
    </p:spTree>
    <p:extLst>
      <p:ext uri="{BB962C8B-B14F-4D97-AF65-F5344CB8AC3E}">
        <p14:creationId xmlns:p14="http://schemas.microsoft.com/office/powerpoint/2010/main" val="7974537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assembler</a:t>
            </a:r>
          </a:p>
        </p:txBody>
      </p:sp>
      <p:sp>
        <p:nvSpPr>
          <p:cNvPr id="3" name="Content Placeholder 2"/>
          <p:cNvSpPr>
            <a:spLocks noGrp="1"/>
          </p:cNvSpPr>
          <p:nvPr>
            <p:ph idx="1"/>
          </p:nvPr>
        </p:nvSpPr>
        <p:spPr/>
        <p:txBody>
          <a:bodyPr/>
          <a:lstStyle/>
          <a:p>
            <a:r>
              <a:rPr lang="en-US" dirty="0"/>
              <a:t>Because each machine architecture has its own assembly language, GCC invokes an assembler on the host system to translate the assembly-language program into executable binary code. </a:t>
            </a:r>
          </a:p>
          <a:p>
            <a:r>
              <a:rPr lang="en-US" dirty="0"/>
              <a:t>The result is an </a:t>
            </a:r>
            <a:r>
              <a:rPr lang="en-US" i="1" dirty="0"/>
              <a:t>object file</a:t>
            </a:r>
            <a:r>
              <a:rPr lang="en-US" dirty="0"/>
              <a:t>, which contains the machine code to perform the functions defined in the corresponding source file, and also contains </a:t>
            </a:r>
            <a:r>
              <a:rPr lang="en-US" b="1" dirty="0"/>
              <a:t>a </a:t>
            </a:r>
            <a:r>
              <a:rPr lang="en-US" b="1" i="1" dirty="0"/>
              <a:t>symbol table </a:t>
            </a:r>
            <a:r>
              <a:rPr lang="en-US" b="1" dirty="0"/>
              <a:t>describing all objects in the file that have external linkage</a:t>
            </a:r>
            <a:r>
              <a:rPr lang="en-US" dirty="0"/>
              <a:t>. </a:t>
            </a:r>
          </a:p>
          <a:p>
            <a:pPr marL="0" indent="0">
              <a:buNone/>
            </a:pPr>
            <a:endParaRPr lang="en-US" dirty="0"/>
          </a:p>
        </p:txBody>
      </p:sp>
    </p:spTree>
    <p:extLst>
      <p:ext uri="{BB962C8B-B14F-4D97-AF65-F5344CB8AC3E}">
        <p14:creationId xmlns:p14="http://schemas.microsoft.com/office/powerpoint/2010/main" val="25640618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Compiling and linking </a:t>
            </a:r>
            <a:r>
              <a:rPr lang="en-US" dirty="0" err="1"/>
              <a:t>separat</a:t>
            </a:r>
            <a:r>
              <a:rPr lang="en-US" dirty="0"/>
              <a:t>.</a:t>
            </a:r>
          </a:p>
        </p:txBody>
      </p:sp>
      <p:sp>
        <p:nvSpPr>
          <p:cNvPr id="3" name="Content Placeholder 2"/>
          <p:cNvSpPr>
            <a:spLocks noGrp="1"/>
          </p:cNvSpPr>
          <p:nvPr>
            <p:ph idx="1"/>
          </p:nvPr>
        </p:nvSpPr>
        <p:spPr/>
        <p:txBody>
          <a:bodyPr/>
          <a:lstStyle/>
          <a:p>
            <a:r>
              <a:rPr lang="en-US" dirty="0"/>
              <a:t>If you invoke GCC to compile and link a program in one command, then its object files are only temporary, and are deleted after the linker has run. </a:t>
            </a:r>
          </a:p>
          <a:p>
            <a:r>
              <a:rPr lang="en-US" dirty="0"/>
              <a:t>Most often, however, compiling and linking are done separately. The -c option instructs GCC not to link the program, but to produce an object file with the filename ending </a:t>
            </a:r>
            <a:r>
              <a:rPr lang="en-US" i="1" dirty="0"/>
              <a:t>.o </a:t>
            </a:r>
            <a:r>
              <a:rPr lang="en-US" dirty="0"/>
              <a:t>for each input file: </a:t>
            </a:r>
          </a:p>
          <a:p>
            <a:r>
              <a:rPr lang="en-US" dirty="0"/>
              <a:t>$ </a:t>
            </a:r>
            <a:r>
              <a:rPr lang="en-US" b="1" dirty="0" err="1"/>
              <a:t>gcc</a:t>
            </a:r>
            <a:r>
              <a:rPr lang="en-US" b="1" dirty="0"/>
              <a:t> –c </a:t>
            </a:r>
            <a:r>
              <a:rPr lang="en-US" b="1" dirty="0" err="1"/>
              <a:t>mylibrary.c</a:t>
            </a:r>
            <a:r>
              <a:rPr lang="en-US" b="1" dirty="0"/>
              <a:t> </a:t>
            </a:r>
            <a:endParaRPr lang="en-US" dirty="0"/>
          </a:p>
          <a:p>
            <a:endParaRPr lang="en-US" dirty="0"/>
          </a:p>
          <a:p>
            <a:endParaRPr lang="en-US" dirty="0"/>
          </a:p>
        </p:txBody>
      </p:sp>
    </p:spTree>
    <p:extLst>
      <p:ext uri="{BB962C8B-B14F-4D97-AF65-F5344CB8AC3E}">
        <p14:creationId xmlns:p14="http://schemas.microsoft.com/office/powerpoint/2010/main" val="17397239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77949" y="2932143"/>
            <a:ext cx="7243083" cy="646331"/>
          </a:xfrm>
          <a:prstGeom prst="rect">
            <a:avLst/>
          </a:prstGeom>
          <a:noFill/>
        </p:spPr>
        <p:txBody>
          <a:bodyPr wrap="square" rtlCol="0">
            <a:spAutoFit/>
          </a:bodyPr>
          <a:lstStyle/>
          <a:p>
            <a:pPr algn="ctr"/>
            <a:r>
              <a:rPr lang="en-US" sz="3600" dirty="0">
                <a:solidFill>
                  <a:srgbClr val="FF0000"/>
                </a:solidFill>
              </a:rPr>
              <a:t>LINKING</a:t>
            </a:r>
          </a:p>
        </p:txBody>
      </p:sp>
    </p:spTree>
    <p:extLst>
      <p:ext uri="{BB962C8B-B14F-4D97-AF65-F5344CB8AC3E}">
        <p14:creationId xmlns:p14="http://schemas.microsoft.com/office/powerpoint/2010/main" val="38855073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linking</a:t>
            </a:r>
          </a:p>
        </p:txBody>
      </p:sp>
      <p:sp>
        <p:nvSpPr>
          <p:cNvPr id="3" name="Content Placeholder 2"/>
          <p:cNvSpPr>
            <a:spLocks noGrp="1"/>
          </p:cNvSpPr>
          <p:nvPr>
            <p:ph idx="1"/>
          </p:nvPr>
        </p:nvSpPr>
        <p:spPr/>
        <p:txBody>
          <a:bodyPr/>
          <a:lstStyle/>
          <a:p>
            <a:r>
              <a:rPr lang="en-US" dirty="0"/>
              <a:t>The linker joins a number of binary object files into a single executable file. </a:t>
            </a:r>
          </a:p>
          <a:p>
            <a:r>
              <a:rPr lang="en-US" dirty="0"/>
              <a:t>In the process, it has to complete the external references among your program’s various modules by substituting the final locations of the objects for the symbolic references.</a:t>
            </a:r>
          </a:p>
          <a:p>
            <a:r>
              <a:rPr lang="en-US" dirty="0"/>
              <a:t> The linker does this using the same information that the assembler provides in the symbol table. </a:t>
            </a:r>
          </a:p>
          <a:p>
            <a:r>
              <a:rPr lang="en-US" dirty="0"/>
              <a:t>Furthermore, the linker must also add the code for any C standard library functions you have used in your program. </a:t>
            </a:r>
          </a:p>
          <a:p>
            <a:endParaRPr lang="en-US" dirty="0"/>
          </a:p>
          <a:p>
            <a:endParaRPr lang="en-US" dirty="0"/>
          </a:p>
        </p:txBody>
      </p:sp>
    </p:spTree>
    <p:extLst>
      <p:ext uri="{BB962C8B-B14F-4D97-AF65-F5344CB8AC3E}">
        <p14:creationId xmlns:p14="http://schemas.microsoft.com/office/powerpoint/2010/main" val="3433791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77949" y="2932143"/>
            <a:ext cx="7243083" cy="646331"/>
          </a:xfrm>
          <a:prstGeom prst="rect">
            <a:avLst/>
          </a:prstGeom>
          <a:noFill/>
        </p:spPr>
        <p:txBody>
          <a:bodyPr wrap="square" rtlCol="0">
            <a:spAutoFit/>
          </a:bodyPr>
          <a:lstStyle/>
          <a:p>
            <a:pPr algn="ctr"/>
            <a:r>
              <a:rPr lang="en-US" sz="3600" dirty="0">
                <a:solidFill>
                  <a:srgbClr val="FF0000"/>
                </a:solidFill>
              </a:rPr>
              <a:t>STEPS OF GCC</a:t>
            </a:r>
          </a:p>
        </p:txBody>
      </p:sp>
    </p:spTree>
    <p:extLst>
      <p:ext uri="{BB962C8B-B14F-4D97-AF65-F5344CB8AC3E}">
        <p14:creationId xmlns:p14="http://schemas.microsoft.com/office/powerpoint/2010/main" val="16484302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steps</a:t>
            </a:r>
          </a:p>
        </p:txBody>
      </p:sp>
      <p:sp>
        <p:nvSpPr>
          <p:cNvPr id="4" name="Rectangle 3"/>
          <p:cNvSpPr/>
          <p:nvPr/>
        </p:nvSpPr>
        <p:spPr>
          <a:xfrm>
            <a:off x="2208460" y="1375275"/>
            <a:ext cx="1783048" cy="1411292"/>
          </a:xfrm>
          <a:prstGeom prst="rect">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chemeClr val="tx1"/>
                </a:solidFill>
              </a:rPr>
              <a:t>Preprocessor</a:t>
            </a:r>
          </a:p>
        </p:txBody>
      </p:sp>
      <p:sp>
        <p:nvSpPr>
          <p:cNvPr id="5" name="Rectangle 4"/>
          <p:cNvSpPr/>
          <p:nvPr/>
        </p:nvSpPr>
        <p:spPr>
          <a:xfrm>
            <a:off x="6644447" y="1375275"/>
            <a:ext cx="1783048" cy="1411292"/>
          </a:xfrm>
          <a:prstGeom prst="rect">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chemeClr val="tx1"/>
                </a:solidFill>
              </a:rPr>
              <a:t>Compiler</a:t>
            </a:r>
          </a:p>
        </p:txBody>
      </p:sp>
      <p:sp>
        <p:nvSpPr>
          <p:cNvPr id="6" name="Rectangle 5"/>
          <p:cNvSpPr/>
          <p:nvPr/>
        </p:nvSpPr>
        <p:spPr>
          <a:xfrm>
            <a:off x="2226100" y="4021444"/>
            <a:ext cx="1783048" cy="1411292"/>
          </a:xfrm>
          <a:prstGeom prst="rect">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chemeClr val="tx1"/>
                </a:solidFill>
              </a:rPr>
              <a:t>Assembler</a:t>
            </a:r>
          </a:p>
        </p:txBody>
      </p:sp>
      <p:sp>
        <p:nvSpPr>
          <p:cNvPr id="7" name="Wave 6"/>
          <p:cNvSpPr/>
          <p:nvPr/>
        </p:nvSpPr>
        <p:spPr>
          <a:xfrm>
            <a:off x="388078" y="1493128"/>
            <a:ext cx="987825" cy="1175586"/>
          </a:xfrm>
          <a:prstGeom prst="wav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a:solidFill>
                  <a:schemeClr val="tx1"/>
                </a:solidFill>
              </a:rPr>
              <a:t>file.c</a:t>
            </a:r>
            <a:endParaRPr lang="en-US" dirty="0">
              <a:solidFill>
                <a:schemeClr val="tx1"/>
              </a:solidFill>
            </a:endParaRPr>
          </a:p>
        </p:txBody>
      </p:sp>
      <p:cxnSp>
        <p:nvCxnSpPr>
          <p:cNvPr id="9" name="Straight Arrow Connector 8"/>
          <p:cNvCxnSpPr>
            <a:stCxn id="7" idx="3"/>
            <a:endCxn id="4" idx="1"/>
          </p:cNvCxnSpPr>
          <p:nvPr/>
        </p:nvCxnSpPr>
        <p:spPr>
          <a:xfrm>
            <a:off x="1375903" y="2080921"/>
            <a:ext cx="832557" cy="0"/>
          </a:xfrm>
          <a:prstGeom prst="straightConnector1">
            <a:avLst/>
          </a:prstGeom>
          <a:ln w="381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2" name="Wave 11"/>
          <p:cNvSpPr/>
          <p:nvPr/>
        </p:nvSpPr>
        <p:spPr>
          <a:xfrm>
            <a:off x="4824065" y="1493128"/>
            <a:ext cx="987825" cy="1175586"/>
          </a:xfrm>
          <a:prstGeom prst="wav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a:solidFill>
                  <a:schemeClr val="tx1"/>
                </a:solidFill>
              </a:rPr>
              <a:t>file.i</a:t>
            </a:r>
            <a:endParaRPr lang="en-US" dirty="0">
              <a:solidFill>
                <a:schemeClr val="tx1"/>
              </a:solidFill>
            </a:endParaRPr>
          </a:p>
        </p:txBody>
      </p:sp>
      <p:cxnSp>
        <p:nvCxnSpPr>
          <p:cNvPr id="13" name="Straight Arrow Connector 12"/>
          <p:cNvCxnSpPr>
            <a:stCxn id="4" idx="3"/>
            <a:endCxn id="12" idx="1"/>
          </p:cNvCxnSpPr>
          <p:nvPr/>
        </p:nvCxnSpPr>
        <p:spPr>
          <a:xfrm>
            <a:off x="3991508" y="2080921"/>
            <a:ext cx="832557" cy="0"/>
          </a:xfrm>
          <a:prstGeom prst="straightConnector1">
            <a:avLst/>
          </a:prstGeom>
          <a:ln w="381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a:stCxn id="12" idx="3"/>
            <a:endCxn id="5" idx="1"/>
          </p:cNvCxnSpPr>
          <p:nvPr/>
        </p:nvCxnSpPr>
        <p:spPr>
          <a:xfrm>
            <a:off x="5811890" y="2080921"/>
            <a:ext cx="832557" cy="0"/>
          </a:xfrm>
          <a:prstGeom prst="straightConnector1">
            <a:avLst/>
          </a:prstGeom>
          <a:ln w="381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9" name="Wave 18"/>
          <p:cNvSpPr/>
          <p:nvPr/>
        </p:nvSpPr>
        <p:spPr>
          <a:xfrm>
            <a:off x="405718" y="4133661"/>
            <a:ext cx="987825" cy="1175586"/>
          </a:xfrm>
          <a:prstGeom prst="wav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a:solidFill>
                  <a:schemeClr val="tx1"/>
                </a:solidFill>
              </a:rPr>
              <a:t>file.s</a:t>
            </a:r>
            <a:endParaRPr lang="en-US" dirty="0">
              <a:solidFill>
                <a:schemeClr val="tx1"/>
              </a:solidFill>
            </a:endParaRPr>
          </a:p>
        </p:txBody>
      </p:sp>
      <p:cxnSp>
        <p:nvCxnSpPr>
          <p:cNvPr id="20" name="Straight Arrow Connector 19"/>
          <p:cNvCxnSpPr>
            <a:stCxn id="19" idx="3"/>
            <a:endCxn id="6" idx="1"/>
          </p:cNvCxnSpPr>
          <p:nvPr/>
        </p:nvCxnSpPr>
        <p:spPr>
          <a:xfrm>
            <a:off x="1393543" y="4721454"/>
            <a:ext cx="832557" cy="5636"/>
          </a:xfrm>
          <a:prstGeom prst="straightConnector1">
            <a:avLst/>
          </a:prstGeom>
          <a:ln w="381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4" name="Curved Connector 23"/>
          <p:cNvCxnSpPr>
            <a:stCxn id="5" idx="3"/>
            <a:endCxn id="19" idx="1"/>
          </p:cNvCxnSpPr>
          <p:nvPr/>
        </p:nvCxnSpPr>
        <p:spPr>
          <a:xfrm flipH="1">
            <a:off x="405718" y="2080921"/>
            <a:ext cx="8021777" cy="2640533"/>
          </a:xfrm>
          <a:prstGeom prst="curvedConnector5">
            <a:avLst>
              <a:gd name="adj1" fmla="val -2850"/>
              <a:gd name="adj2" fmla="val 52232"/>
              <a:gd name="adj3" fmla="val 102850"/>
            </a:avLst>
          </a:prstGeom>
          <a:ln w="34925">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5" name="Wave 24"/>
          <p:cNvSpPr/>
          <p:nvPr/>
        </p:nvSpPr>
        <p:spPr>
          <a:xfrm>
            <a:off x="4824065" y="4133661"/>
            <a:ext cx="987825" cy="1175586"/>
          </a:xfrm>
          <a:prstGeom prst="wav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a:solidFill>
                  <a:schemeClr val="tx1"/>
                </a:solidFill>
              </a:rPr>
              <a:t>file.o</a:t>
            </a:r>
            <a:endParaRPr lang="en-US" dirty="0">
              <a:solidFill>
                <a:schemeClr val="tx1"/>
              </a:solidFill>
            </a:endParaRPr>
          </a:p>
        </p:txBody>
      </p:sp>
      <p:cxnSp>
        <p:nvCxnSpPr>
          <p:cNvPr id="26" name="Straight Arrow Connector 25"/>
          <p:cNvCxnSpPr>
            <a:stCxn id="6" idx="3"/>
            <a:endCxn id="25" idx="1"/>
          </p:cNvCxnSpPr>
          <p:nvPr/>
        </p:nvCxnSpPr>
        <p:spPr>
          <a:xfrm flipV="1">
            <a:off x="4009148" y="4721454"/>
            <a:ext cx="814917" cy="5636"/>
          </a:xfrm>
          <a:prstGeom prst="straightConnector1">
            <a:avLst/>
          </a:prstGeom>
          <a:ln w="381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9" name="Rectangle 28"/>
          <p:cNvSpPr/>
          <p:nvPr/>
        </p:nvSpPr>
        <p:spPr>
          <a:xfrm>
            <a:off x="6644447" y="3996696"/>
            <a:ext cx="1783048" cy="1411292"/>
          </a:xfrm>
          <a:prstGeom prst="rect">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chemeClr val="tx1"/>
                </a:solidFill>
              </a:rPr>
              <a:t>Linker</a:t>
            </a:r>
          </a:p>
        </p:txBody>
      </p:sp>
      <p:cxnSp>
        <p:nvCxnSpPr>
          <p:cNvPr id="30" name="Straight Arrow Connector 29"/>
          <p:cNvCxnSpPr>
            <a:stCxn id="25" idx="3"/>
          </p:cNvCxnSpPr>
          <p:nvPr/>
        </p:nvCxnSpPr>
        <p:spPr>
          <a:xfrm>
            <a:off x="5811890" y="4721454"/>
            <a:ext cx="832557" cy="5636"/>
          </a:xfrm>
          <a:prstGeom prst="straightConnector1">
            <a:avLst/>
          </a:prstGeom>
          <a:ln w="381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p:nvPr/>
        </p:nvCxnSpPr>
        <p:spPr>
          <a:xfrm>
            <a:off x="5811890" y="3845772"/>
            <a:ext cx="832557" cy="263142"/>
          </a:xfrm>
          <a:prstGeom prst="straightConnector1">
            <a:avLst/>
          </a:prstGeom>
          <a:ln w="381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p:nvPr/>
        </p:nvCxnSpPr>
        <p:spPr>
          <a:xfrm flipH="1">
            <a:off x="7986503" y="3534234"/>
            <a:ext cx="275025" cy="487210"/>
          </a:xfrm>
          <a:prstGeom prst="straightConnector1">
            <a:avLst/>
          </a:prstGeom>
          <a:ln w="381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39" name="TextBox 38"/>
          <p:cNvSpPr txBox="1"/>
          <p:nvPr/>
        </p:nvSpPr>
        <p:spPr>
          <a:xfrm>
            <a:off x="5396392" y="3476440"/>
            <a:ext cx="869073" cy="400110"/>
          </a:xfrm>
          <a:prstGeom prst="rect">
            <a:avLst/>
          </a:prstGeom>
          <a:noFill/>
        </p:spPr>
        <p:txBody>
          <a:bodyPr wrap="none" rtlCol="0">
            <a:spAutoFit/>
          </a:bodyPr>
          <a:lstStyle/>
          <a:p>
            <a:r>
              <a:rPr lang="is-IS" sz="2000" dirty="0"/>
              <a:t>file1.o</a:t>
            </a:r>
            <a:endParaRPr lang="en-US" sz="2000" dirty="0"/>
          </a:p>
        </p:txBody>
      </p:sp>
      <p:sp>
        <p:nvSpPr>
          <p:cNvPr id="40" name="TextBox 39"/>
          <p:cNvSpPr txBox="1"/>
          <p:nvPr/>
        </p:nvSpPr>
        <p:spPr>
          <a:xfrm>
            <a:off x="8053430" y="3134124"/>
            <a:ext cx="869073" cy="400110"/>
          </a:xfrm>
          <a:prstGeom prst="rect">
            <a:avLst/>
          </a:prstGeom>
          <a:noFill/>
        </p:spPr>
        <p:txBody>
          <a:bodyPr wrap="none" rtlCol="0">
            <a:spAutoFit/>
          </a:bodyPr>
          <a:lstStyle/>
          <a:p>
            <a:r>
              <a:rPr lang="en-US" sz="2000" dirty="0"/>
              <a:t>f</a:t>
            </a:r>
            <a:r>
              <a:rPr lang="is-IS" sz="2000" dirty="0"/>
              <a:t>ile2.o</a:t>
            </a:r>
            <a:endParaRPr lang="en-US" sz="2000" dirty="0"/>
          </a:p>
        </p:txBody>
      </p:sp>
      <p:sp>
        <p:nvSpPr>
          <p:cNvPr id="22" name="Wave 21"/>
          <p:cNvSpPr/>
          <p:nvPr/>
        </p:nvSpPr>
        <p:spPr>
          <a:xfrm>
            <a:off x="5343625" y="5682414"/>
            <a:ext cx="987825" cy="1175586"/>
          </a:xfrm>
          <a:prstGeom prst="wav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file</a:t>
            </a:r>
          </a:p>
        </p:txBody>
      </p:sp>
      <p:cxnSp>
        <p:nvCxnSpPr>
          <p:cNvPr id="27" name="Straight Arrow Connector 26"/>
          <p:cNvCxnSpPr>
            <a:stCxn id="29" idx="2"/>
          </p:cNvCxnSpPr>
          <p:nvPr/>
        </p:nvCxnSpPr>
        <p:spPr>
          <a:xfrm flipH="1">
            <a:off x="6331450" y="5407988"/>
            <a:ext cx="1204521" cy="978298"/>
          </a:xfrm>
          <a:prstGeom prst="straightConnector1">
            <a:avLst/>
          </a:prstGeom>
          <a:ln w="381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3910339" y="6223000"/>
            <a:ext cx="1433286" cy="369332"/>
          </a:xfrm>
          <a:prstGeom prst="rect">
            <a:avLst/>
          </a:prstGeom>
          <a:noFill/>
        </p:spPr>
        <p:txBody>
          <a:bodyPr wrap="square" rtlCol="0">
            <a:spAutoFit/>
          </a:bodyPr>
          <a:lstStyle/>
          <a:p>
            <a:r>
              <a:rPr lang="en-US" dirty="0"/>
              <a:t>executable</a:t>
            </a:r>
          </a:p>
        </p:txBody>
      </p:sp>
    </p:spTree>
    <p:extLst>
      <p:ext uri="{BB962C8B-B14F-4D97-AF65-F5344CB8AC3E}">
        <p14:creationId xmlns:p14="http://schemas.microsoft.com/office/powerpoint/2010/main" val="27176147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77949" y="2932143"/>
            <a:ext cx="7243083" cy="646331"/>
          </a:xfrm>
          <a:prstGeom prst="rect">
            <a:avLst/>
          </a:prstGeom>
          <a:noFill/>
        </p:spPr>
        <p:txBody>
          <a:bodyPr wrap="square" rtlCol="0">
            <a:spAutoFit/>
          </a:bodyPr>
          <a:lstStyle/>
          <a:p>
            <a:pPr algn="ctr"/>
            <a:r>
              <a:rPr lang="en-US" sz="3600" dirty="0">
                <a:solidFill>
                  <a:srgbClr val="FF0000"/>
                </a:solidFill>
              </a:rPr>
              <a:t>GDB</a:t>
            </a:r>
          </a:p>
        </p:txBody>
      </p:sp>
    </p:spTree>
    <p:extLst>
      <p:ext uri="{BB962C8B-B14F-4D97-AF65-F5344CB8AC3E}">
        <p14:creationId xmlns:p14="http://schemas.microsoft.com/office/powerpoint/2010/main" val="15871880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gdb</a:t>
            </a:r>
            <a:endParaRPr lang="en-US" dirty="0"/>
          </a:p>
        </p:txBody>
      </p:sp>
      <p:sp>
        <p:nvSpPr>
          <p:cNvPr id="3" name="Content Placeholder 2"/>
          <p:cNvSpPr>
            <a:spLocks noGrp="1"/>
          </p:cNvSpPr>
          <p:nvPr>
            <p:ph idx="1"/>
          </p:nvPr>
        </p:nvSpPr>
        <p:spPr>
          <a:xfrm>
            <a:off x="457200" y="1112977"/>
            <a:ext cx="8245474" cy="1409710"/>
          </a:xfrm>
        </p:spPr>
        <p:txBody>
          <a:bodyPr/>
          <a:lstStyle/>
          <a:p>
            <a:r>
              <a:rPr lang="en-US" dirty="0"/>
              <a:t>If the GNU C compiler, GCC, is available on your system, then GDB is probably already installed as well. </a:t>
            </a:r>
          </a:p>
          <a:p>
            <a:pPr lvl="1"/>
            <a:r>
              <a:rPr lang="en-US" dirty="0" err="1"/>
              <a:t>gdb</a:t>
            </a:r>
            <a:r>
              <a:rPr lang="en-US" dirty="0"/>
              <a:t> -version</a:t>
            </a:r>
          </a:p>
        </p:txBody>
      </p:sp>
      <p:sp>
        <p:nvSpPr>
          <p:cNvPr id="4" name="TextBox 3"/>
          <p:cNvSpPr txBox="1"/>
          <p:nvPr/>
        </p:nvSpPr>
        <p:spPr>
          <a:xfrm>
            <a:off x="457200" y="2663815"/>
            <a:ext cx="8291415" cy="3970318"/>
          </a:xfrm>
          <a:prstGeom prst="rect">
            <a:avLst/>
          </a:prstGeom>
          <a:noFill/>
        </p:spPr>
        <p:txBody>
          <a:bodyPr wrap="none" rtlCol="0">
            <a:spAutoFit/>
          </a:bodyPr>
          <a:lstStyle/>
          <a:p>
            <a:r>
              <a:rPr lang="hr-HR" dirty="0"/>
              <a:t>GNU gdb (GDB) 7.10</a:t>
            </a:r>
          </a:p>
          <a:p>
            <a:r>
              <a:rPr lang="en-US" dirty="0"/>
              <a:t>Copyright (C) 2015 Free Software Foundation, Inc.</a:t>
            </a:r>
          </a:p>
          <a:p>
            <a:r>
              <a:rPr lang="en-US" dirty="0"/>
              <a:t>License GPLv3+: GNU GPL version 3 or later &lt;http://</a:t>
            </a:r>
            <a:r>
              <a:rPr lang="en-US" dirty="0" err="1"/>
              <a:t>gnu.org</a:t>
            </a:r>
            <a:r>
              <a:rPr lang="en-US" dirty="0"/>
              <a:t>/licenses/</a:t>
            </a:r>
            <a:r>
              <a:rPr lang="en-US" dirty="0" err="1"/>
              <a:t>gpl.html</a:t>
            </a:r>
            <a:r>
              <a:rPr lang="en-US" dirty="0"/>
              <a:t>&gt;</a:t>
            </a:r>
          </a:p>
          <a:p>
            <a:r>
              <a:rPr lang="en-US" dirty="0"/>
              <a:t>This is free software: you are free to change and redistribute it.</a:t>
            </a:r>
          </a:p>
          <a:p>
            <a:r>
              <a:rPr lang="en-US" dirty="0"/>
              <a:t>There is NO WARRANTY, to the extent permitted by law.  Type "show copying"</a:t>
            </a:r>
          </a:p>
          <a:p>
            <a:r>
              <a:rPr lang="en-US" dirty="0"/>
              <a:t>and "show warranty" for details.</a:t>
            </a:r>
          </a:p>
          <a:p>
            <a:r>
              <a:rPr lang="en-US" dirty="0"/>
              <a:t>This GDB was configured as "x86_64-apple-darwin15.0.0".</a:t>
            </a:r>
          </a:p>
          <a:p>
            <a:r>
              <a:rPr lang="en-US" dirty="0"/>
              <a:t>Type "show configuration" for configuration details.</a:t>
            </a:r>
          </a:p>
          <a:p>
            <a:r>
              <a:rPr lang="en-US" dirty="0"/>
              <a:t>For bug reporting instructions, please see:</a:t>
            </a:r>
          </a:p>
          <a:p>
            <a:r>
              <a:rPr lang="en-US" dirty="0"/>
              <a:t>&lt;http://</a:t>
            </a:r>
            <a:r>
              <a:rPr lang="en-US" dirty="0" err="1"/>
              <a:t>www.gnu.org</a:t>
            </a:r>
            <a:r>
              <a:rPr lang="en-US" dirty="0"/>
              <a:t>/software/</a:t>
            </a:r>
            <a:r>
              <a:rPr lang="en-US" dirty="0" err="1"/>
              <a:t>gdb</a:t>
            </a:r>
            <a:r>
              <a:rPr lang="en-US" dirty="0"/>
              <a:t>/bugs/&gt;.</a:t>
            </a:r>
          </a:p>
          <a:p>
            <a:r>
              <a:rPr lang="en-US" dirty="0"/>
              <a:t>Find the GDB manual and other documentation resources online at:</a:t>
            </a:r>
          </a:p>
          <a:p>
            <a:r>
              <a:rPr lang="en-US" dirty="0"/>
              <a:t>&lt;http://</a:t>
            </a:r>
            <a:r>
              <a:rPr lang="en-US" dirty="0" err="1"/>
              <a:t>www.gnu.org</a:t>
            </a:r>
            <a:r>
              <a:rPr lang="en-US" dirty="0"/>
              <a:t>/software/</a:t>
            </a:r>
            <a:r>
              <a:rPr lang="en-US" dirty="0" err="1"/>
              <a:t>gdb</a:t>
            </a:r>
            <a:r>
              <a:rPr lang="en-US" dirty="0"/>
              <a:t>/documentation/&gt;.</a:t>
            </a:r>
          </a:p>
          <a:p>
            <a:r>
              <a:rPr lang="en-US" dirty="0"/>
              <a:t>For help, type "help".</a:t>
            </a:r>
          </a:p>
          <a:p>
            <a:r>
              <a:rPr lang="en-US" dirty="0"/>
              <a:t>Type "apropos word" to search for commands related to "word".</a:t>
            </a:r>
          </a:p>
        </p:txBody>
      </p:sp>
    </p:spTree>
    <p:extLst>
      <p:ext uri="{BB962C8B-B14F-4D97-AF65-F5344CB8AC3E}">
        <p14:creationId xmlns:p14="http://schemas.microsoft.com/office/powerpoint/2010/main" val="1315811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symbols</a:t>
            </a:r>
          </a:p>
        </p:txBody>
      </p:sp>
      <p:sp>
        <p:nvSpPr>
          <p:cNvPr id="3" name="Content Placeholder 2"/>
          <p:cNvSpPr>
            <a:spLocks noGrp="1"/>
          </p:cNvSpPr>
          <p:nvPr>
            <p:ph idx="1"/>
          </p:nvPr>
        </p:nvSpPr>
        <p:spPr/>
        <p:txBody>
          <a:bodyPr/>
          <a:lstStyle/>
          <a:p>
            <a:r>
              <a:rPr lang="en-US" dirty="0"/>
              <a:t>GDB is a symbolic command line debugger. “Symbolic” here means that you can refer to variables and functions in the running program by the names you have given them in your C source code. </a:t>
            </a:r>
          </a:p>
          <a:p>
            <a:r>
              <a:rPr lang="en-US" dirty="0"/>
              <a:t>In order to display and interpret these names, the debugger requires information about the types of the variables and functions in the program, and about which instructions in the executable file correspond to which lines in the source files. </a:t>
            </a:r>
          </a:p>
          <a:p>
            <a:r>
              <a:rPr lang="en-US" dirty="0"/>
              <a:t>a </a:t>
            </a:r>
            <a:r>
              <a:rPr lang="en-US" i="1" dirty="0"/>
              <a:t>symbol table</a:t>
            </a:r>
            <a:r>
              <a:rPr lang="en-US" dirty="0"/>
              <a:t>, which the compiler and linker include in the executable file when you run GCC with the -g option: </a:t>
            </a:r>
          </a:p>
          <a:p>
            <a:pPr lvl="1"/>
            <a:r>
              <a:rPr lang="en-US" dirty="0" err="1"/>
              <a:t>gcc</a:t>
            </a:r>
            <a:r>
              <a:rPr lang="en-US" dirty="0"/>
              <a:t> –g -o test </a:t>
            </a:r>
            <a:r>
              <a:rPr lang="en-US" dirty="0" err="1"/>
              <a:t>test.c</a:t>
            </a:r>
            <a:endParaRPr lang="en-US" dirty="0"/>
          </a:p>
        </p:txBody>
      </p:sp>
    </p:spTree>
    <p:extLst>
      <p:ext uri="{BB962C8B-B14F-4D97-AF65-F5344CB8AC3E}">
        <p14:creationId xmlns:p14="http://schemas.microsoft.com/office/powerpoint/2010/main" val="39358783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a:t>
            </a:r>
          </a:p>
        </p:txBody>
      </p:sp>
      <p:sp>
        <p:nvSpPr>
          <p:cNvPr id="6" name="TextBox 5"/>
          <p:cNvSpPr txBox="1"/>
          <p:nvPr/>
        </p:nvSpPr>
        <p:spPr>
          <a:xfrm>
            <a:off x="282266" y="952622"/>
            <a:ext cx="5868914" cy="4093428"/>
          </a:xfrm>
          <a:prstGeom prst="rect">
            <a:avLst/>
          </a:prstGeom>
          <a:noFill/>
        </p:spPr>
        <p:txBody>
          <a:bodyPr wrap="none" rtlCol="0">
            <a:spAutoFit/>
          </a:bodyPr>
          <a:lstStyle/>
          <a:p>
            <a:r>
              <a:rPr lang="en-US" sz="2000" dirty="0"/>
              <a:t>#include&lt;</a:t>
            </a:r>
            <a:r>
              <a:rPr lang="en-US" sz="2000" dirty="0" err="1"/>
              <a:t>stdio.h</a:t>
            </a:r>
            <a:r>
              <a:rPr lang="en-US" sz="2000" dirty="0"/>
              <a:t>&gt;</a:t>
            </a:r>
          </a:p>
          <a:p>
            <a:endParaRPr lang="en-US" sz="2000" dirty="0"/>
          </a:p>
          <a:p>
            <a:r>
              <a:rPr lang="en-US" sz="2000" dirty="0" err="1"/>
              <a:t>int</a:t>
            </a:r>
            <a:r>
              <a:rPr lang="en-US" sz="2000" dirty="0"/>
              <a:t> main()</a:t>
            </a:r>
          </a:p>
          <a:p>
            <a:r>
              <a:rPr lang="en-US" sz="2000" dirty="0"/>
              <a:t>{</a:t>
            </a:r>
          </a:p>
          <a:p>
            <a:r>
              <a:rPr lang="en-US" sz="2000" dirty="0"/>
              <a:t>	</a:t>
            </a:r>
            <a:r>
              <a:rPr lang="en-US" sz="2000" dirty="0" err="1"/>
              <a:t>int</a:t>
            </a:r>
            <a:r>
              <a:rPr lang="en-US" sz="2000" dirty="0"/>
              <a:t> a[]= {6,5,4,3,2};</a:t>
            </a:r>
          </a:p>
          <a:p>
            <a:r>
              <a:rPr lang="en-US" sz="2000" dirty="0"/>
              <a:t>	for (</a:t>
            </a:r>
            <a:r>
              <a:rPr lang="en-US" sz="2000" dirty="0" err="1"/>
              <a:t>int</a:t>
            </a:r>
            <a:r>
              <a:rPr lang="en-US" sz="2000" dirty="0"/>
              <a:t> </a:t>
            </a:r>
            <a:r>
              <a:rPr lang="en-US" sz="2000" dirty="0" err="1"/>
              <a:t>i</a:t>
            </a:r>
            <a:r>
              <a:rPr lang="en-US" sz="2000" dirty="0"/>
              <a:t>= 0; </a:t>
            </a:r>
            <a:r>
              <a:rPr lang="en-US" sz="2000" dirty="0" err="1"/>
              <a:t>i</a:t>
            </a:r>
            <a:r>
              <a:rPr lang="en-US" sz="2000" dirty="0"/>
              <a:t> &lt; </a:t>
            </a:r>
            <a:r>
              <a:rPr lang="en-US" sz="2000" dirty="0" err="1"/>
              <a:t>sizeof</a:t>
            </a:r>
            <a:r>
              <a:rPr lang="en-US" sz="2000" dirty="0"/>
              <a:t>(a) / </a:t>
            </a:r>
            <a:r>
              <a:rPr lang="en-US" sz="2000" dirty="0" err="1"/>
              <a:t>sizeof</a:t>
            </a:r>
            <a:r>
              <a:rPr lang="en-US" sz="2000" dirty="0"/>
              <a:t>(</a:t>
            </a:r>
            <a:r>
              <a:rPr lang="en-US" sz="2000" dirty="0" err="1"/>
              <a:t>int</a:t>
            </a:r>
            <a:r>
              <a:rPr lang="en-US" sz="2000" dirty="0"/>
              <a:t>); </a:t>
            </a:r>
            <a:r>
              <a:rPr lang="en-US" sz="2000" dirty="0" err="1"/>
              <a:t>i</a:t>
            </a:r>
            <a:r>
              <a:rPr lang="en-US" sz="2000" dirty="0"/>
              <a:t>++) {</a:t>
            </a:r>
          </a:p>
          <a:p>
            <a:r>
              <a:rPr lang="en-US" sz="2000" dirty="0"/>
              <a:t>		if(a[</a:t>
            </a:r>
            <a:r>
              <a:rPr lang="en-US" sz="2000" dirty="0" err="1"/>
              <a:t>i</a:t>
            </a:r>
            <a:r>
              <a:rPr lang="en-US" sz="2000" dirty="0"/>
              <a:t>] &gt; a[i+1])</a:t>
            </a:r>
          </a:p>
          <a:p>
            <a:r>
              <a:rPr lang="en-US" sz="2000" dirty="0"/>
              <a:t>			continue;</a:t>
            </a:r>
          </a:p>
          <a:p>
            <a:r>
              <a:rPr lang="en-US" sz="2000" dirty="0"/>
              <a:t>		puts("</a:t>
            </a:r>
            <a:r>
              <a:rPr lang="en-US" sz="2000" dirty="0" err="1"/>
              <a:t>Errore</a:t>
            </a:r>
            <a:r>
              <a:rPr lang="en-US" sz="2000" dirty="0"/>
              <a:t>");</a:t>
            </a:r>
          </a:p>
          <a:p>
            <a:r>
              <a:rPr lang="en-US" sz="2000" dirty="0"/>
              <a:t>		break;</a:t>
            </a:r>
          </a:p>
          <a:p>
            <a:r>
              <a:rPr lang="en-US" sz="2000" dirty="0"/>
              <a:t>	}</a:t>
            </a:r>
          </a:p>
          <a:p>
            <a:r>
              <a:rPr lang="en-US" sz="2000" dirty="0"/>
              <a:t>	return 0;</a:t>
            </a:r>
          </a:p>
          <a:p>
            <a:r>
              <a:rPr lang="en-US" sz="2000" dirty="0"/>
              <a:t>}</a:t>
            </a:r>
          </a:p>
        </p:txBody>
      </p:sp>
      <p:sp>
        <p:nvSpPr>
          <p:cNvPr id="7" name="TextBox 6"/>
          <p:cNvSpPr txBox="1"/>
          <p:nvPr/>
        </p:nvSpPr>
        <p:spPr>
          <a:xfrm>
            <a:off x="4916107" y="943673"/>
            <a:ext cx="797564" cy="400110"/>
          </a:xfrm>
          <a:prstGeom prst="rect">
            <a:avLst/>
          </a:prstGeom>
          <a:noFill/>
        </p:spPr>
        <p:txBody>
          <a:bodyPr wrap="none" rtlCol="0">
            <a:spAutoFit/>
          </a:bodyPr>
          <a:lstStyle/>
          <a:p>
            <a:r>
              <a:rPr lang="en-US" sz="2000" dirty="0" err="1"/>
              <a:t>test.c</a:t>
            </a:r>
            <a:endParaRPr lang="en-US" sz="2000" dirty="0"/>
          </a:p>
        </p:txBody>
      </p:sp>
      <p:sp>
        <p:nvSpPr>
          <p:cNvPr id="8" name="TextBox 7"/>
          <p:cNvSpPr txBox="1"/>
          <p:nvPr/>
        </p:nvSpPr>
        <p:spPr>
          <a:xfrm>
            <a:off x="457199" y="5503153"/>
            <a:ext cx="8181271" cy="1015663"/>
          </a:xfrm>
          <a:prstGeom prst="rect">
            <a:avLst/>
          </a:prstGeom>
          <a:noFill/>
        </p:spPr>
        <p:txBody>
          <a:bodyPr wrap="none" rtlCol="0">
            <a:spAutoFit/>
          </a:bodyPr>
          <a:lstStyle/>
          <a:p>
            <a:r>
              <a:rPr lang="en-US" sz="2000" dirty="0" err="1"/>
              <a:t>MacBook-Francesco:ProgrammI</a:t>
            </a:r>
            <a:r>
              <a:rPr lang="en-US" sz="2000" dirty="0"/>
              <a:t> </a:t>
            </a:r>
            <a:r>
              <a:rPr lang="en-US" sz="2000" dirty="0" err="1"/>
              <a:t>francescosantini</a:t>
            </a:r>
            <a:r>
              <a:rPr lang="en-US" sz="2000" dirty="0"/>
              <a:t>$ </a:t>
            </a:r>
            <a:r>
              <a:rPr lang="en-US" sz="2000" dirty="0" err="1"/>
              <a:t>gcc</a:t>
            </a:r>
            <a:r>
              <a:rPr lang="en-US" sz="2000" dirty="0"/>
              <a:t> -g -o test </a:t>
            </a:r>
            <a:r>
              <a:rPr lang="en-US" sz="2000" dirty="0" err="1"/>
              <a:t>test.c</a:t>
            </a:r>
            <a:endParaRPr lang="en-US" sz="2000" dirty="0"/>
          </a:p>
          <a:p>
            <a:r>
              <a:rPr lang="en-US" sz="2000" dirty="0" err="1"/>
              <a:t>MacBook-Francesco:ProgrammI</a:t>
            </a:r>
            <a:r>
              <a:rPr lang="en-US" sz="2000" dirty="0"/>
              <a:t> </a:t>
            </a:r>
            <a:r>
              <a:rPr lang="en-US" sz="2000" dirty="0" err="1"/>
              <a:t>francescosantini</a:t>
            </a:r>
            <a:r>
              <a:rPr lang="en-US" sz="2000" dirty="0"/>
              <a:t>$ ./test</a:t>
            </a:r>
          </a:p>
          <a:p>
            <a:r>
              <a:rPr lang="en-US" sz="2000" dirty="0" err="1"/>
              <a:t>Errore</a:t>
            </a:r>
            <a:endParaRPr lang="en-US" sz="2000" dirty="0"/>
          </a:p>
        </p:txBody>
      </p:sp>
    </p:spTree>
    <p:extLst>
      <p:ext uri="{BB962C8B-B14F-4D97-AF65-F5344CB8AC3E}">
        <p14:creationId xmlns:p14="http://schemas.microsoft.com/office/powerpoint/2010/main" val="1966883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a:t>
            </a:r>
          </a:p>
        </p:txBody>
      </p:sp>
      <p:sp>
        <p:nvSpPr>
          <p:cNvPr id="4" name="TextBox 3"/>
          <p:cNvSpPr txBox="1"/>
          <p:nvPr/>
        </p:nvSpPr>
        <p:spPr>
          <a:xfrm>
            <a:off x="943428" y="2518619"/>
            <a:ext cx="6927297" cy="400110"/>
          </a:xfrm>
          <a:prstGeom prst="rect">
            <a:avLst/>
          </a:prstGeom>
          <a:noFill/>
        </p:spPr>
        <p:txBody>
          <a:bodyPr wrap="none" rtlCol="0">
            <a:spAutoFit/>
          </a:bodyPr>
          <a:lstStyle/>
          <a:p>
            <a:r>
              <a:rPr lang="en-US" sz="2000" dirty="0" err="1"/>
              <a:t>MacBook-Francesco:ProgrammI</a:t>
            </a:r>
            <a:r>
              <a:rPr lang="en-US" sz="2000" dirty="0"/>
              <a:t> </a:t>
            </a:r>
            <a:r>
              <a:rPr lang="en-US" sz="2000" dirty="0" err="1"/>
              <a:t>francescosantini</a:t>
            </a:r>
            <a:r>
              <a:rPr lang="en-US" sz="2000" dirty="0"/>
              <a:t>$ </a:t>
            </a:r>
            <a:r>
              <a:rPr lang="en-US" sz="2000" dirty="0" err="1"/>
              <a:t>gdb</a:t>
            </a:r>
            <a:r>
              <a:rPr lang="en-US" sz="2000" dirty="0"/>
              <a:t> test</a:t>
            </a:r>
          </a:p>
        </p:txBody>
      </p:sp>
      <p:sp>
        <p:nvSpPr>
          <p:cNvPr id="5" name="TextBox 4"/>
          <p:cNvSpPr txBox="1"/>
          <p:nvPr/>
        </p:nvSpPr>
        <p:spPr>
          <a:xfrm>
            <a:off x="1632857" y="3072347"/>
            <a:ext cx="6792244" cy="3785652"/>
          </a:xfrm>
          <a:prstGeom prst="rect">
            <a:avLst/>
          </a:prstGeom>
          <a:noFill/>
        </p:spPr>
        <p:txBody>
          <a:bodyPr wrap="none" rtlCol="0">
            <a:spAutoFit/>
          </a:bodyPr>
          <a:lstStyle/>
          <a:p>
            <a:r>
              <a:rPr lang="is-IS" sz="2000" dirty="0"/>
              <a:t>(gdb) l</a:t>
            </a:r>
          </a:p>
          <a:p>
            <a:r>
              <a:rPr lang="en-US" sz="2000" dirty="0"/>
              <a:t>1	#include&lt;</a:t>
            </a:r>
            <a:r>
              <a:rPr lang="en-US" sz="2000" dirty="0" err="1"/>
              <a:t>stdio.h</a:t>
            </a:r>
            <a:r>
              <a:rPr lang="en-US" sz="2000" dirty="0"/>
              <a:t>&gt;</a:t>
            </a:r>
          </a:p>
          <a:p>
            <a:r>
              <a:rPr lang="is-IS" sz="2000" dirty="0"/>
              <a:t>2	</a:t>
            </a:r>
          </a:p>
          <a:p>
            <a:r>
              <a:rPr lang="en-US" sz="2000" dirty="0"/>
              <a:t>3	</a:t>
            </a:r>
            <a:r>
              <a:rPr lang="en-US" sz="2000" dirty="0" err="1"/>
              <a:t>int</a:t>
            </a:r>
            <a:r>
              <a:rPr lang="en-US" sz="2000" dirty="0"/>
              <a:t> main()</a:t>
            </a:r>
          </a:p>
          <a:p>
            <a:r>
              <a:rPr lang="en-US" sz="2000" dirty="0"/>
              <a:t>4	{</a:t>
            </a:r>
          </a:p>
          <a:p>
            <a:r>
              <a:rPr lang="pt-BR" sz="2000" dirty="0"/>
              <a:t>5		</a:t>
            </a:r>
            <a:r>
              <a:rPr lang="pt-BR" sz="2000" dirty="0" err="1"/>
              <a:t>int</a:t>
            </a:r>
            <a:r>
              <a:rPr lang="pt-BR" sz="2000" dirty="0"/>
              <a:t> a[]= {6,5,4,3,2};</a:t>
            </a:r>
          </a:p>
          <a:p>
            <a:r>
              <a:rPr lang="pt-BR" sz="2000" dirty="0"/>
              <a:t>6		</a:t>
            </a:r>
          </a:p>
          <a:p>
            <a:r>
              <a:rPr lang="en-US" sz="2000" dirty="0"/>
              <a:t>7		for (</a:t>
            </a:r>
            <a:r>
              <a:rPr lang="en-US" sz="2000" dirty="0" err="1"/>
              <a:t>int</a:t>
            </a:r>
            <a:r>
              <a:rPr lang="en-US" sz="2000" dirty="0"/>
              <a:t> </a:t>
            </a:r>
            <a:r>
              <a:rPr lang="en-US" sz="2000" dirty="0" err="1"/>
              <a:t>i</a:t>
            </a:r>
            <a:r>
              <a:rPr lang="en-US" sz="2000" dirty="0"/>
              <a:t>= 0; </a:t>
            </a:r>
            <a:r>
              <a:rPr lang="en-US" sz="2000" dirty="0" err="1"/>
              <a:t>i</a:t>
            </a:r>
            <a:r>
              <a:rPr lang="en-US" sz="2000" dirty="0"/>
              <a:t> &lt; </a:t>
            </a:r>
            <a:r>
              <a:rPr lang="en-US" sz="2000" dirty="0" err="1"/>
              <a:t>sizeof</a:t>
            </a:r>
            <a:r>
              <a:rPr lang="en-US" sz="2000" dirty="0"/>
              <a:t>(a) / </a:t>
            </a:r>
            <a:r>
              <a:rPr lang="en-US" sz="2000" dirty="0" err="1"/>
              <a:t>sizeof</a:t>
            </a:r>
            <a:r>
              <a:rPr lang="en-US" sz="2000" dirty="0"/>
              <a:t>(</a:t>
            </a:r>
            <a:r>
              <a:rPr lang="en-US" sz="2000" dirty="0" err="1"/>
              <a:t>int</a:t>
            </a:r>
            <a:r>
              <a:rPr lang="en-US" sz="2000" dirty="0"/>
              <a:t>); </a:t>
            </a:r>
            <a:r>
              <a:rPr lang="en-US" sz="2000" dirty="0" err="1"/>
              <a:t>i</a:t>
            </a:r>
            <a:r>
              <a:rPr lang="en-US" sz="2000" dirty="0"/>
              <a:t>++) {</a:t>
            </a:r>
          </a:p>
          <a:p>
            <a:r>
              <a:rPr lang="en-US" sz="2000" dirty="0"/>
              <a:t>8		</a:t>
            </a:r>
          </a:p>
          <a:p>
            <a:r>
              <a:rPr lang="pt-BR" sz="2000" dirty="0"/>
              <a:t>9			</a:t>
            </a:r>
            <a:r>
              <a:rPr lang="pt-BR" sz="2000" dirty="0" err="1"/>
              <a:t>if</a:t>
            </a:r>
            <a:r>
              <a:rPr lang="pt-BR" sz="2000" dirty="0"/>
              <a:t>(a[</a:t>
            </a:r>
            <a:r>
              <a:rPr lang="pt-BR" sz="2000" dirty="0" err="1"/>
              <a:t>i</a:t>
            </a:r>
            <a:r>
              <a:rPr lang="pt-BR" sz="2000" dirty="0"/>
              <a:t>] &lt; a[i+1])</a:t>
            </a:r>
          </a:p>
          <a:p>
            <a:r>
              <a:rPr lang="fr-FR" sz="2000" dirty="0"/>
              <a:t>10				continue;</a:t>
            </a:r>
          </a:p>
          <a:p>
            <a:r>
              <a:rPr lang="is-IS" sz="2000" dirty="0"/>
              <a:t>(gdb) </a:t>
            </a:r>
            <a:endParaRPr lang="en-US" sz="2000" dirty="0"/>
          </a:p>
        </p:txBody>
      </p:sp>
      <p:sp>
        <p:nvSpPr>
          <p:cNvPr id="6" name="TextBox 5"/>
          <p:cNvSpPr txBox="1"/>
          <p:nvPr/>
        </p:nvSpPr>
        <p:spPr>
          <a:xfrm>
            <a:off x="695763" y="992110"/>
            <a:ext cx="7691426" cy="1292662"/>
          </a:xfrm>
          <a:prstGeom prst="rect">
            <a:avLst/>
          </a:prstGeom>
          <a:noFill/>
        </p:spPr>
        <p:txBody>
          <a:bodyPr wrap="square" rtlCol="0">
            <a:spAutoFit/>
          </a:bodyPr>
          <a:lstStyle/>
          <a:p>
            <a:r>
              <a:rPr lang="en-US" sz="2000" dirty="0"/>
              <a:t>You can start by entering the command </a:t>
            </a:r>
            <a:r>
              <a:rPr lang="en-US" sz="2000" b="1" dirty="0"/>
              <a:t>list</a:t>
            </a:r>
            <a:r>
              <a:rPr lang="en-US" sz="2000" dirty="0"/>
              <a:t>, or just its initial </a:t>
            </a:r>
            <a:r>
              <a:rPr lang="en-US" sz="2000" b="1" dirty="0"/>
              <a:t>l</a:t>
            </a:r>
            <a:r>
              <a:rPr lang="en-US" sz="2000" dirty="0"/>
              <a:t> for short, to list a few lines of source code of the program you are debugging. </a:t>
            </a:r>
          </a:p>
          <a:p>
            <a:endParaRPr lang="en-US" dirty="0"/>
          </a:p>
        </p:txBody>
      </p:sp>
      <p:grpSp>
        <p:nvGrpSpPr>
          <p:cNvPr id="9" name="Group 8"/>
          <p:cNvGrpSpPr/>
          <p:nvPr/>
        </p:nvGrpSpPr>
        <p:grpSpPr>
          <a:xfrm>
            <a:off x="364547" y="3235814"/>
            <a:ext cx="887310" cy="3150472"/>
            <a:chOff x="364547" y="3235814"/>
            <a:chExt cx="887310" cy="3150472"/>
          </a:xfrm>
        </p:grpSpPr>
        <p:sp>
          <p:nvSpPr>
            <p:cNvPr id="7" name="Left Brace 6"/>
            <p:cNvSpPr/>
            <p:nvPr/>
          </p:nvSpPr>
          <p:spPr>
            <a:xfrm>
              <a:off x="943428" y="3483429"/>
              <a:ext cx="308429" cy="2902857"/>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 name="TextBox 7"/>
            <p:cNvSpPr txBox="1"/>
            <p:nvPr/>
          </p:nvSpPr>
          <p:spPr>
            <a:xfrm rot="16200000">
              <a:off x="-1010634" y="4610995"/>
              <a:ext cx="3150472" cy="400110"/>
            </a:xfrm>
            <a:prstGeom prst="rect">
              <a:avLst/>
            </a:prstGeom>
            <a:noFill/>
          </p:spPr>
          <p:txBody>
            <a:bodyPr wrap="none" rtlCol="0">
              <a:spAutoFit/>
            </a:bodyPr>
            <a:lstStyle/>
            <a:p>
              <a:r>
                <a:rPr lang="en-US" sz="2000" dirty="0"/>
                <a:t>10 lines by default, l again</a:t>
              </a:r>
            </a:p>
          </p:txBody>
        </p:sp>
      </p:grpSp>
    </p:spTree>
    <p:extLst>
      <p:ext uri="{BB962C8B-B14F-4D97-AF65-F5344CB8AC3E}">
        <p14:creationId xmlns:p14="http://schemas.microsoft.com/office/powerpoint/2010/main" val="2533631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to work with it</a:t>
            </a:r>
          </a:p>
        </p:txBody>
      </p:sp>
      <p:sp>
        <p:nvSpPr>
          <p:cNvPr id="3" name="Content Placeholder 2"/>
          <p:cNvSpPr>
            <a:spLocks noGrp="1"/>
          </p:cNvSpPr>
          <p:nvPr>
            <p:ph idx="1"/>
          </p:nvPr>
        </p:nvSpPr>
        <p:spPr/>
        <p:txBody>
          <a:bodyPr/>
          <a:lstStyle/>
          <a:p>
            <a:r>
              <a:rPr lang="en-US" dirty="0"/>
              <a:t>Before you instruct GDB to run the program, you should tell it where you want it to stop. </a:t>
            </a:r>
          </a:p>
          <a:p>
            <a:r>
              <a:rPr lang="en-US" dirty="0"/>
              <a:t>You can do this by setting a </a:t>
            </a:r>
            <a:r>
              <a:rPr lang="en-US" i="1" dirty="0"/>
              <a:t>breakpoint</a:t>
            </a:r>
            <a:r>
              <a:rPr lang="en-US" dirty="0"/>
              <a:t>. </a:t>
            </a:r>
          </a:p>
          <a:p>
            <a:r>
              <a:rPr lang="en-US" dirty="0"/>
              <a:t>When the debugger reaches the breakpoint, it interrupts the execution of your program, giving you an opportunity to examine the program’s state at that point. </a:t>
            </a:r>
          </a:p>
          <a:p>
            <a:r>
              <a:rPr lang="en-US" dirty="0"/>
              <a:t>Furthermore, once the program has been interrupted at a breakpoint, you can continue execution line by line, observing the state of program objects as you go. </a:t>
            </a:r>
          </a:p>
          <a:p>
            <a:r>
              <a:rPr lang="en-US" dirty="0"/>
              <a:t>To set a breakpoint, enter the command </a:t>
            </a:r>
            <a:r>
              <a:rPr lang="en-US" b="1" dirty="0"/>
              <a:t>break</a:t>
            </a:r>
            <a:r>
              <a:rPr lang="en-US" dirty="0"/>
              <a:t>, or </a:t>
            </a:r>
            <a:r>
              <a:rPr lang="en-US" b="1" dirty="0"/>
              <a:t>b</a:t>
            </a:r>
            <a:r>
              <a:rPr lang="en-US" dirty="0"/>
              <a:t> for short. Breakpoints are usually set at a specific line of source code or at the beginning of a function. </a:t>
            </a:r>
          </a:p>
          <a:p>
            <a:pPr marL="0" indent="0">
              <a:buNone/>
            </a:pPr>
            <a:endParaRPr lang="en-US" dirty="0"/>
          </a:p>
        </p:txBody>
      </p:sp>
    </p:spTree>
    <p:extLst>
      <p:ext uri="{BB962C8B-B14F-4D97-AF65-F5344CB8AC3E}">
        <p14:creationId xmlns:p14="http://schemas.microsoft.com/office/powerpoint/2010/main" val="23348010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a:t>
            </a:r>
          </a:p>
        </p:txBody>
      </p:sp>
      <p:sp>
        <p:nvSpPr>
          <p:cNvPr id="4" name="TextBox 3"/>
          <p:cNvSpPr txBox="1"/>
          <p:nvPr/>
        </p:nvSpPr>
        <p:spPr>
          <a:xfrm>
            <a:off x="689428" y="1004715"/>
            <a:ext cx="7739444" cy="5601533"/>
          </a:xfrm>
          <a:prstGeom prst="rect">
            <a:avLst/>
          </a:prstGeom>
          <a:noFill/>
        </p:spPr>
        <p:txBody>
          <a:bodyPr wrap="none" rtlCol="0">
            <a:spAutoFit/>
          </a:bodyPr>
          <a:lstStyle/>
          <a:p>
            <a:r>
              <a:rPr lang="is-IS" sz="2000" dirty="0"/>
              <a:t>(gdb) l</a:t>
            </a:r>
          </a:p>
          <a:p>
            <a:r>
              <a:rPr lang="en-US" sz="2000" dirty="0"/>
              <a:t>1	#include&lt;</a:t>
            </a:r>
            <a:r>
              <a:rPr lang="en-US" sz="2000" dirty="0" err="1"/>
              <a:t>stdio.h</a:t>
            </a:r>
            <a:r>
              <a:rPr lang="en-US" sz="2000" dirty="0"/>
              <a:t>&gt;</a:t>
            </a:r>
          </a:p>
          <a:p>
            <a:r>
              <a:rPr lang="is-IS" sz="2000" dirty="0"/>
              <a:t>2	</a:t>
            </a:r>
          </a:p>
          <a:p>
            <a:r>
              <a:rPr lang="en-US" sz="2000" dirty="0"/>
              <a:t>3	</a:t>
            </a:r>
            <a:r>
              <a:rPr lang="en-US" sz="2000" dirty="0" err="1"/>
              <a:t>int</a:t>
            </a:r>
            <a:r>
              <a:rPr lang="en-US" sz="2000" dirty="0"/>
              <a:t> main()</a:t>
            </a:r>
          </a:p>
          <a:p>
            <a:r>
              <a:rPr lang="en-US" sz="2000" dirty="0"/>
              <a:t>4	{</a:t>
            </a:r>
          </a:p>
          <a:p>
            <a:r>
              <a:rPr lang="pt-BR" sz="2000" dirty="0"/>
              <a:t>5		</a:t>
            </a:r>
            <a:r>
              <a:rPr lang="pt-BR" sz="2000" dirty="0" err="1"/>
              <a:t>int</a:t>
            </a:r>
            <a:r>
              <a:rPr lang="pt-BR" sz="2000" dirty="0"/>
              <a:t> a[]= {6,5,4,3,2};</a:t>
            </a:r>
          </a:p>
          <a:p>
            <a:r>
              <a:rPr lang="pt-BR" sz="2000" dirty="0"/>
              <a:t>6		</a:t>
            </a:r>
          </a:p>
          <a:p>
            <a:r>
              <a:rPr lang="en-US" sz="2000" dirty="0"/>
              <a:t>7		for (</a:t>
            </a:r>
            <a:r>
              <a:rPr lang="en-US" sz="2000" dirty="0" err="1"/>
              <a:t>int</a:t>
            </a:r>
            <a:r>
              <a:rPr lang="en-US" sz="2000" dirty="0"/>
              <a:t> </a:t>
            </a:r>
            <a:r>
              <a:rPr lang="en-US" sz="2000" dirty="0" err="1"/>
              <a:t>i</a:t>
            </a:r>
            <a:r>
              <a:rPr lang="en-US" sz="2000" dirty="0"/>
              <a:t>= 0; </a:t>
            </a:r>
            <a:r>
              <a:rPr lang="en-US" sz="2000" dirty="0" err="1"/>
              <a:t>i</a:t>
            </a:r>
            <a:r>
              <a:rPr lang="en-US" sz="2000" dirty="0"/>
              <a:t> &lt; </a:t>
            </a:r>
            <a:r>
              <a:rPr lang="en-US" sz="2000" dirty="0" err="1"/>
              <a:t>sizeof</a:t>
            </a:r>
            <a:r>
              <a:rPr lang="en-US" sz="2000" dirty="0"/>
              <a:t>(a) / </a:t>
            </a:r>
            <a:r>
              <a:rPr lang="en-US" sz="2000" dirty="0" err="1"/>
              <a:t>sizeof</a:t>
            </a:r>
            <a:r>
              <a:rPr lang="en-US" sz="2000" dirty="0"/>
              <a:t>(</a:t>
            </a:r>
            <a:r>
              <a:rPr lang="en-US" sz="2000" dirty="0" err="1"/>
              <a:t>int</a:t>
            </a:r>
            <a:r>
              <a:rPr lang="en-US" sz="2000" dirty="0"/>
              <a:t>); </a:t>
            </a:r>
            <a:r>
              <a:rPr lang="en-US" sz="2000" dirty="0" err="1"/>
              <a:t>i</a:t>
            </a:r>
            <a:r>
              <a:rPr lang="en-US" sz="2000" dirty="0"/>
              <a:t>++) {</a:t>
            </a:r>
          </a:p>
          <a:p>
            <a:r>
              <a:rPr lang="en-US" sz="2000" dirty="0"/>
              <a:t>8		</a:t>
            </a:r>
          </a:p>
          <a:p>
            <a:r>
              <a:rPr lang="pt-BR" sz="2000" dirty="0"/>
              <a:t>9			</a:t>
            </a:r>
            <a:r>
              <a:rPr lang="pt-BR" sz="2000" dirty="0" err="1"/>
              <a:t>if</a:t>
            </a:r>
            <a:r>
              <a:rPr lang="pt-BR" sz="2000" dirty="0"/>
              <a:t>(a[</a:t>
            </a:r>
            <a:r>
              <a:rPr lang="pt-BR" sz="2000" dirty="0" err="1"/>
              <a:t>i</a:t>
            </a:r>
            <a:r>
              <a:rPr lang="pt-BR" sz="2000" dirty="0"/>
              <a:t>] &gt; a[i+1])</a:t>
            </a:r>
          </a:p>
          <a:p>
            <a:r>
              <a:rPr lang="fr-FR" sz="2000" dirty="0"/>
              <a:t>10				continue;</a:t>
            </a:r>
          </a:p>
          <a:p>
            <a:r>
              <a:rPr lang="en-US" sz="2000" dirty="0"/>
              <a:t>(</a:t>
            </a:r>
            <a:r>
              <a:rPr lang="en-US" sz="2000" dirty="0" err="1"/>
              <a:t>gdb</a:t>
            </a:r>
            <a:r>
              <a:rPr lang="en-US" sz="2000" dirty="0"/>
              <a:t>) b 7</a:t>
            </a:r>
          </a:p>
          <a:p>
            <a:r>
              <a:rPr lang="en-US" sz="2000" dirty="0"/>
              <a:t>Breakpoint 1 at 0x100000ecc: file </a:t>
            </a:r>
            <a:r>
              <a:rPr lang="en-US" sz="2000" dirty="0" err="1"/>
              <a:t>test.c</a:t>
            </a:r>
            <a:r>
              <a:rPr lang="en-US" sz="2000" dirty="0"/>
              <a:t>, line 7.</a:t>
            </a:r>
          </a:p>
          <a:p>
            <a:r>
              <a:rPr lang="en-US" sz="2000" dirty="0"/>
              <a:t>(</a:t>
            </a:r>
            <a:r>
              <a:rPr lang="en-US" sz="2000" dirty="0" err="1"/>
              <a:t>gdb</a:t>
            </a:r>
            <a:r>
              <a:rPr lang="en-US" sz="2000" dirty="0"/>
              <a:t>) r</a:t>
            </a:r>
          </a:p>
          <a:p>
            <a:r>
              <a:rPr lang="en-US" sz="2000" dirty="0"/>
              <a:t>Starting program: /Users/</a:t>
            </a:r>
            <a:r>
              <a:rPr lang="en-US" sz="2000" dirty="0" err="1"/>
              <a:t>francescosantini</a:t>
            </a:r>
            <a:r>
              <a:rPr lang="en-US" sz="2000" dirty="0"/>
              <a:t>/Desktop/</a:t>
            </a:r>
            <a:r>
              <a:rPr lang="en-US" sz="2000" dirty="0" err="1"/>
              <a:t>ProgrammI</a:t>
            </a:r>
            <a:r>
              <a:rPr lang="en-US" sz="2000" dirty="0"/>
              <a:t>/test </a:t>
            </a:r>
          </a:p>
          <a:p>
            <a:endParaRPr lang="en-US" sz="2000" dirty="0"/>
          </a:p>
          <a:p>
            <a:r>
              <a:rPr lang="en-US" sz="2000" dirty="0"/>
              <a:t>Breakpoint 1, main () at test.c:7</a:t>
            </a:r>
          </a:p>
          <a:p>
            <a:r>
              <a:rPr lang="en-US" sz="2000" dirty="0"/>
              <a:t>7		for (</a:t>
            </a:r>
            <a:r>
              <a:rPr lang="en-US" sz="2000" dirty="0" err="1"/>
              <a:t>int</a:t>
            </a:r>
            <a:r>
              <a:rPr lang="en-US" sz="2000" dirty="0"/>
              <a:t> </a:t>
            </a:r>
            <a:r>
              <a:rPr lang="en-US" sz="2000" dirty="0" err="1"/>
              <a:t>i</a:t>
            </a:r>
            <a:r>
              <a:rPr lang="en-US" sz="2000" dirty="0"/>
              <a:t>= 0; </a:t>
            </a:r>
            <a:r>
              <a:rPr lang="en-US" sz="2000" dirty="0" err="1"/>
              <a:t>i</a:t>
            </a:r>
            <a:r>
              <a:rPr lang="en-US" sz="2000" dirty="0"/>
              <a:t> &lt; </a:t>
            </a:r>
            <a:r>
              <a:rPr lang="en-US" sz="2000" dirty="0" err="1"/>
              <a:t>sizeof</a:t>
            </a:r>
            <a:r>
              <a:rPr lang="en-US" sz="2000" dirty="0"/>
              <a:t>(a) / </a:t>
            </a:r>
            <a:r>
              <a:rPr lang="en-US" sz="2000" dirty="0" err="1"/>
              <a:t>sizeof</a:t>
            </a:r>
            <a:r>
              <a:rPr lang="en-US" sz="2000" dirty="0"/>
              <a:t>(</a:t>
            </a:r>
            <a:r>
              <a:rPr lang="en-US" sz="2000" dirty="0" err="1"/>
              <a:t>int</a:t>
            </a:r>
            <a:r>
              <a:rPr lang="en-US" sz="2000" dirty="0"/>
              <a:t>); </a:t>
            </a:r>
            <a:r>
              <a:rPr lang="en-US" sz="2000" dirty="0" err="1"/>
              <a:t>i</a:t>
            </a:r>
            <a:r>
              <a:rPr lang="en-US" sz="2000" dirty="0"/>
              <a:t>++) {</a:t>
            </a:r>
          </a:p>
        </p:txBody>
      </p:sp>
    </p:spTree>
    <p:extLst>
      <p:ext uri="{BB962C8B-B14F-4D97-AF65-F5344CB8AC3E}">
        <p14:creationId xmlns:p14="http://schemas.microsoft.com/office/powerpoint/2010/main" val="42158731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a:t>
            </a:r>
          </a:p>
        </p:txBody>
      </p:sp>
      <p:sp>
        <p:nvSpPr>
          <p:cNvPr id="3" name="Content Placeholder 2"/>
          <p:cNvSpPr>
            <a:spLocks noGrp="1"/>
          </p:cNvSpPr>
          <p:nvPr>
            <p:ph idx="1"/>
          </p:nvPr>
        </p:nvSpPr>
        <p:spPr>
          <a:xfrm>
            <a:off x="457200" y="1112976"/>
            <a:ext cx="8245474" cy="5454738"/>
          </a:xfrm>
        </p:spPr>
        <p:txBody>
          <a:bodyPr>
            <a:normAutofit/>
          </a:bodyPr>
          <a:lstStyle/>
          <a:p>
            <a:r>
              <a:rPr lang="en-US" dirty="0"/>
              <a:t>Upon reaching the breakpoint, the debugger interrupts the execution of the program and displays the line containing the next statement to be executed.</a:t>
            </a:r>
          </a:p>
          <a:p>
            <a:r>
              <a:rPr lang="en-US" dirty="0"/>
              <a:t>For this purpose, GDB provides the commands </a:t>
            </a:r>
            <a:r>
              <a:rPr lang="en-US" b="1" dirty="0"/>
              <a:t>next</a:t>
            </a:r>
            <a:r>
              <a:rPr lang="en-US" dirty="0"/>
              <a:t>, or </a:t>
            </a:r>
            <a:r>
              <a:rPr lang="en-US" b="1" dirty="0"/>
              <a:t>n</a:t>
            </a:r>
            <a:r>
              <a:rPr lang="en-US" dirty="0"/>
              <a:t>, and </a:t>
            </a:r>
            <a:r>
              <a:rPr lang="en-US" b="1" dirty="0"/>
              <a:t>step</a:t>
            </a:r>
            <a:r>
              <a:rPr lang="en-US" dirty="0"/>
              <a:t>, or </a:t>
            </a:r>
            <a:r>
              <a:rPr lang="en-US" b="1" dirty="0"/>
              <a:t>s</a:t>
            </a:r>
            <a:r>
              <a:rPr lang="en-US" dirty="0"/>
              <a:t>. The next and step commands behave differently </a:t>
            </a:r>
            <a:r>
              <a:rPr lang="en-US" u="sng" dirty="0"/>
              <a:t>if the next line to be executed contains a function call</a:t>
            </a:r>
            <a:r>
              <a:rPr lang="en-US" dirty="0"/>
              <a:t>. </a:t>
            </a:r>
          </a:p>
          <a:p>
            <a:r>
              <a:rPr lang="en-US" dirty="0"/>
              <a:t>The </a:t>
            </a:r>
            <a:r>
              <a:rPr lang="en-US" b="1" dirty="0"/>
              <a:t>next</a:t>
            </a:r>
            <a:r>
              <a:rPr lang="en-US" dirty="0"/>
              <a:t> command executes the next line, including all function calls, and interrupts the program again at the following line. </a:t>
            </a:r>
          </a:p>
          <a:p>
            <a:r>
              <a:rPr lang="en-US" dirty="0"/>
              <a:t>The </a:t>
            </a:r>
            <a:r>
              <a:rPr lang="en-US" b="1" dirty="0"/>
              <a:t>step</a:t>
            </a:r>
            <a:r>
              <a:rPr lang="en-US" dirty="0"/>
              <a:t> command, on the other hand, executes a jump to the function called in the line, and interrupts the program again at the first statement in the function body. </a:t>
            </a:r>
          </a:p>
          <a:p>
            <a:endParaRPr lang="en-US" dirty="0"/>
          </a:p>
          <a:p>
            <a:endParaRPr lang="en-US" dirty="0"/>
          </a:p>
        </p:txBody>
      </p:sp>
    </p:spTree>
    <p:extLst>
      <p:ext uri="{BB962C8B-B14F-4D97-AF65-F5344CB8AC3E}">
        <p14:creationId xmlns:p14="http://schemas.microsoft.com/office/powerpoint/2010/main" val="9645187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Print variables</a:t>
            </a:r>
          </a:p>
        </p:txBody>
      </p:sp>
      <p:sp>
        <p:nvSpPr>
          <p:cNvPr id="3" name="Content Placeholder 2"/>
          <p:cNvSpPr>
            <a:spLocks noGrp="1"/>
          </p:cNvSpPr>
          <p:nvPr>
            <p:ph idx="1"/>
          </p:nvPr>
        </p:nvSpPr>
        <p:spPr>
          <a:xfrm>
            <a:off x="457200" y="1112977"/>
            <a:ext cx="8245474" cy="1753594"/>
          </a:xfrm>
        </p:spPr>
        <p:txBody>
          <a:bodyPr>
            <a:normAutofit/>
          </a:bodyPr>
          <a:lstStyle/>
          <a:p>
            <a:r>
              <a:rPr lang="en-US" dirty="0"/>
              <a:t>At this point we can check to see whether the values of the variables are correct. We can do this using the </a:t>
            </a:r>
            <a:r>
              <a:rPr lang="en-US" b="1" dirty="0"/>
              <a:t>print</a:t>
            </a:r>
            <a:r>
              <a:rPr lang="en-US" dirty="0"/>
              <a:t> command (</a:t>
            </a:r>
            <a:r>
              <a:rPr lang="en-US" b="1" dirty="0"/>
              <a:t>p</a:t>
            </a:r>
            <a:r>
              <a:rPr lang="en-US" dirty="0"/>
              <a:t> for short), which displays the value of a given expression: </a:t>
            </a:r>
          </a:p>
          <a:p>
            <a:endParaRPr lang="en-US" dirty="0"/>
          </a:p>
        </p:txBody>
      </p:sp>
      <p:sp>
        <p:nvSpPr>
          <p:cNvPr id="4" name="TextBox 3"/>
          <p:cNvSpPr txBox="1"/>
          <p:nvPr/>
        </p:nvSpPr>
        <p:spPr>
          <a:xfrm>
            <a:off x="4579936" y="3223295"/>
            <a:ext cx="2676058" cy="2862322"/>
          </a:xfrm>
          <a:prstGeom prst="rect">
            <a:avLst/>
          </a:prstGeom>
          <a:noFill/>
        </p:spPr>
        <p:txBody>
          <a:bodyPr wrap="none" rtlCol="0">
            <a:spAutoFit/>
          </a:bodyPr>
          <a:lstStyle/>
          <a:p>
            <a:r>
              <a:rPr lang="is-IS" sz="2000" dirty="0"/>
              <a:t>(gdb) s</a:t>
            </a:r>
          </a:p>
          <a:p>
            <a:r>
              <a:rPr lang="pt-BR" sz="2000" dirty="0"/>
              <a:t>9			</a:t>
            </a:r>
            <a:r>
              <a:rPr lang="pt-BR" sz="2000" dirty="0" err="1"/>
              <a:t>if</a:t>
            </a:r>
            <a:r>
              <a:rPr lang="pt-BR" sz="2000" dirty="0"/>
              <a:t>(a[</a:t>
            </a:r>
            <a:r>
              <a:rPr lang="pt-BR" sz="2000" dirty="0" err="1"/>
              <a:t>i</a:t>
            </a:r>
            <a:r>
              <a:rPr lang="pt-BR" sz="2000" dirty="0"/>
              <a:t>] &gt; a[i+1])</a:t>
            </a:r>
          </a:p>
          <a:p>
            <a:r>
              <a:rPr lang="pt-BR" sz="2000" dirty="0"/>
              <a:t>(</a:t>
            </a:r>
            <a:r>
              <a:rPr lang="pt-BR" sz="2000" dirty="0" err="1"/>
              <a:t>gdb</a:t>
            </a:r>
            <a:r>
              <a:rPr lang="pt-BR" sz="2000" dirty="0"/>
              <a:t>) </a:t>
            </a:r>
            <a:r>
              <a:rPr lang="pt-BR" sz="2000" dirty="0" err="1"/>
              <a:t>p</a:t>
            </a:r>
            <a:r>
              <a:rPr lang="pt-BR" sz="2000" dirty="0"/>
              <a:t> a[</a:t>
            </a:r>
            <a:r>
              <a:rPr lang="pt-BR" sz="2000" dirty="0" err="1"/>
              <a:t>i</a:t>
            </a:r>
            <a:r>
              <a:rPr lang="pt-BR" sz="2000" dirty="0"/>
              <a:t>]</a:t>
            </a:r>
          </a:p>
          <a:p>
            <a:r>
              <a:rPr lang="en-US" sz="2000" dirty="0"/>
              <a:t>$1 = 6</a:t>
            </a:r>
          </a:p>
          <a:p>
            <a:r>
              <a:rPr lang="pt-BR" sz="2000" dirty="0"/>
              <a:t>(</a:t>
            </a:r>
            <a:r>
              <a:rPr lang="pt-BR" sz="2000" dirty="0" err="1"/>
              <a:t>gdb</a:t>
            </a:r>
            <a:r>
              <a:rPr lang="pt-BR" sz="2000" dirty="0"/>
              <a:t>) </a:t>
            </a:r>
            <a:r>
              <a:rPr lang="pt-BR" sz="2000" dirty="0" err="1"/>
              <a:t>p</a:t>
            </a:r>
            <a:r>
              <a:rPr lang="pt-BR" sz="2000" dirty="0"/>
              <a:t> a[i+1]</a:t>
            </a:r>
          </a:p>
          <a:p>
            <a:r>
              <a:rPr lang="en-US" sz="2000" dirty="0"/>
              <a:t>$2 = 5</a:t>
            </a:r>
          </a:p>
          <a:p>
            <a:r>
              <a:rPr lang="pt-BR" sz="2000" dirty="0"/>
              <a:t>(</a:t>
            </a:r>
            <a:r>
              <a:rPr lang="pt-BR" sz="2000" dirty="0" err="1"/>
              <a:t>gdb</a:t>
            </a:r>
            <a:r>
              <a:rPr lang="pt-BR" sz="2000" dirty="0"/>
              <a:t>) </a:t>
            </a:r>
            <a:r>
              <a:rPr lang="pt-BR" sz="2000" dirty="0" err="1"/>
              <a:t>p</a:t>
            </a:r>
            <a:r>
              <a:rPr lang="pt-BR" sz="2000" dirty="0"/>
              <a:t> a[i+2]</a:t>
            </a:r>
          </a:p>
          <a:p>
            <a:r>
              <a:rPr lang="en-US" sz="2000" dirty="0"/>
              <a:t>$3 = 4</a:t>
            </a:r>
          </a:p>
        </p:txBody>
      </p:sp>
      <p:grpSp>
        <p:nvGrpSpPr>
          <p:cNvPr id="8" name="Group 7"/>
          <p:cNvGrpSpPr/>
          <p:nvPr/>
        </p:nvGrpSpPr>
        <p:grpSpPr>
          <a:xfrm>
            <a:off x="653143" y="3846286"/>
            <a:ext cx="3926793" cy="1292662"/>
            <a:chOff x="653143" y="3846286"/>
            <a:chExt cx="3926793" cy="1292662"/>
          </a:xfrm>
        </p:grpSpPr>
        <p:sp>
          <p:nvSpPr>
            <p:cNvPr id="5" name="TextBox 4"/>
            <p:cNvSpPr txBox="1"/>
            <p:nvPr/>
          </p:nvSpPr>
          <p:spPr>
            <a:xfrm>
              <a:off x="653143" y="3846286"/>
              <a:ext cx="3193143" cy="1292662"/>
            </a:xfrm>
            <a:prstGeom prst="rect">
              <a:avLst/>
            </a:prstGeom>
            <a:noFill/>
          </p:spPr>
          <p:txBody>
            <a:bodyPr wrap="square" rtlCol="0">
              <a:spAutoFit/>
            </a:bodyPr>
            <a:lstStyle/>
            <a:p>
              <a:r>
                <a:rPr lang="en-US" sz="2000" dirty="0"/>
                <a:t>$</a:t>
              </a:r>
              <a:r>
                <a:rPr lang="en-US" sz="2000" i="1" dirty="0"/>
                <a:t>number </a:t>
              </a:r>
              <a:r>
                <a:rPr lang="en-US" sz="2000" dirty="0"/>
                <a:t>is a GDB variable that the </a:t>
              </a:r>
              <a:r>
                <a:rPr lang="en-US" sz="2000"/>
                <a:t>debugger creates.</a:t>
              </a:r>
              <a:endParaRPr lang="en-US" sz="2000" dirty="0"/>
            </a:p>
            <a:p>
              <a:endParaRPr lang="en-US" dirty="0"/>
            </a:p>
          </p:txBody>
        </p:sp>
        <p:cxnSp>
          <p:nvCxnSpPr>
            <p:cNvPr id="7" name="Straight Arrow Connector 6"/>
            <p:cNvCxnSpPr>
              <a:stCxn id="4" idx="1"/>
              <a:endCxn id="5" idx="3"/>
            </p:cNvCxnSpPr>
            <p:nvPr/>
          </p:nvCxnSpPr>
          <p:spPr>
            <a:xfrm flipH="1" flipV="1">
              <a:off x="3846286" y="4492617"/>
              <a:ext cx="733650" cy="16183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591062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steps</a:t>
            </a:r>
          </a:p>
        </p:txBody>
      </p:sp>
      <p:sp>
        <p:nvSpPr>
          <p:cNvPr id="4" name="Rectangle 3"/>
          <p:cNvSpPr/>
          <p:nvPr/>
        </p:nvSpPr>
        <p:spPr>
          <a:xfrm>
            <a:off x="2208460" y="1375275"/>
            <a:ext cx="1783048" cy="1411292"/>
          </a:xfrm>
          <a:prstGeom prst="rect">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chemeClr val="tx1"/>
                </a:solidFill>
              </a:rPr>
              <a:t>Preprocessor</a:t>
            </a:r>
          </a:p>
        </p:txBody>
      </p:sp>
      <p:sp>
        <p:nvSpPr>
          <p:cNvPr id="5" name="Rectangle 4"/>
          <p:cNvSpPr/>
          <p:nvPr/>
        </p:nvSpPr>
        <p:spPr>
          <a:xfrm>
            <a:off x="6644447" y="1375275"/>
            <a:ext cx="1783048" cy="1411292"/>
          </a:xfrm>
          <a:prstGeom prst="rect">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chemeClr val="tx1"/>
                </a:solidFill>
              </a:rPr>
              <a:t>Compiler</a:t>
            </a:r>
          </a:p>
        </p:txBody>
      </p:sp>
      <p:sp>
        <p:nvSpPr>
          <p:cNvPr id="6" name="Rectangle 5"/>
          <p:cNvSpPr/>
          <p:nvPr/>
        </p:nvSpPr>
        <p:spPr>
          <a:xfrm>
            <a:off x="2226100" y="4021444"/>
            <a:ext cx="1783048" cy="1411292"/>
          </a:xfrm>
          <a:prstGeom prst="rect">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chemeClr val="tx1"/>
                </a:solidFill>
              </a:rPr>
              <a:t>Assembler</a:t>
            </a:r>
          </a:p>
        </p:txBody>
      </p:sp>
      <p:sp>
        <p:nvSpPr>
          <p:cNvPr id="7" name="Wave 6"/>
          <p:cNvSpPr/>
          <p:nvPr/>
        </p:nvSpPr>
        <p:spPr>
          <a:xfrm>
            <a:off x="388078" y="1493128"/>
            <a:ext cx="987825" cy="1175586"/>
          </a:xfrm>
          <a:prstGeom prst="wav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a:solidFill>
                  <a:schemeClr val="tx1"/>
                </a:solidFill>
              </a:rPr>
              <a:t>file.c</a:t>
            </a:r>
            <a:endParaRPr lang="en-US" dirty="0">
              <a:solidFill>
                <a:schemeClr val="tx1"/>
              </a:solidFill>
            </a:endParaRPr>
          </a:p>
        </p:txBody>
      </p:sp>
      <p:cxnSp>
        <p:nvCxnSpPr>
          <p:cNvPr id="9" name="Straight Arrow Connector 8"/>
          <p:cNvCxnSpPr>
            <a:stCxn id="7" idx="3"/>
            <a:endCxn id="4" idx="1"/>
          </p:cNvCxnSpPr>
          <p:nvPr/>
        </p:nvCxnSpPr>
        <p:spPr>
          <a:xfrm>
            <a:off x="1375903" y="2080921"/>
            <a:ext cx="832557" cy="0"/>
          </a:xfrm>
          <a:prstGeom prst="straightConnector1">
            <a:avLst/>
          </a:prstGeom>
          <a:ln w="381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a:stCxn id="4" idx="3"/>
            <a:endCxn id="5" idx="1"/>
          </p:cNvCxnSpPr>
          <p:nvPr/>
        </p:nvCxnSpPr>
        <p:spPr>
          <a:xfrm>
            <a:off x="3991508" y="2080921"/>
            <a:ext cx="2652939" cy="0"/>
          </a:xfrm>
          <a:prstGeom prst="straightConnector1">
            <a:avLst/>
          </a:prstGeom>
          <a:ln w="381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4" name="Curved Connector 23"/>
          <p:cNvCxnSpPr>
            <a:stCxn id="5" idx="3"/>
            <a:endCxn id="6" idx="1"/>
          </p:cNvCxnSpPr>
          <p:nvPr/>
        </p:nvCxnSpPr>
        <p:spPr>
          <a:xfrm flipH="1">
            <a:off x="2226100" y="2080921"/>
            <a:ext cx="6201395" cy="2646169"/>
          </a:xfrm>
          <a:prstGeom prst="curvedConnector5">
            <a:avLst>
              <a:gd name="adj1" fmla="val -3686"/>
              <a:gd name="adj2" fmla="val 50000"/>
              <a:gd name="adj3" fmla="val 103686"/>
            </a:avLst>
          </a:prstGeom>
          <a:ln w="34925">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a:stCxn id="6" idx="3"/>
            <a:endCxn id="29" idx="1"/>
          </p:cNvCxnSpPr>
          <p:nvPr/>
        </p:nvCxnSpPr>
        <p:spPr>
          <a:xfrm flipV="1">
            <a:off x="4009148" y="4702342"/>
            <a:ext cx="2635299" cy="24748"/>
          </a:xfrm>
          <a:prstGeom prst="straightConnector1">
            <a:avLst/>
          </a:prstGeom>
          <a:ln w="381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9" name="Rectangle 28"/>
          <p:cNvSpPr/>
          <p:nvPr/>
        </p:nvSpPr>
        <p:spPr>
          <a:xfrm>
            <a:off x="6644447" y="3996696"/>
            <a:ext cx="1783048" cy="1411292"/>
          </a:xfrm>
          <a:prstGeom prst="rect">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chemeClr val="tx1"/>
                </a:solidFill>
              </a:rPr>
              <a:t>Linker</a:t>
            </a:r>
          </a:p>
        </p:txBody>
      </p:sp>
      <p:cxnSp>
        <p:nvCxnSpPr>
          <p:cNvPr id="34" name="Straight Arrow Connector 33"/>
          <p:cNvCxnSpPr/>
          <p:nvPr/>
        </p:nvCxnSpPr>
        <p:spPr>
          <a:xfrm>
            <a:off x="5811890" y="3845772"/>
            <a:ext cx="832557" cy="263142"/>
          </a:xfrm>
          <a:prstGeom prst="straightConnector1">
            <a:avLst/>
          </a:prstGeom>
          <a:ln w="381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p:nvPr/>
        </p:nvCxnSpPr>
        <p:spPr>
          <a:xfrm flipH="1">
            <a:off x="7986503" y="3534234"/>
            <a:ext cx="275025" cy="487210"/>
          </a:xfrm>
          <a:prstGeom prst="straightConnector1">
            <a:avLst/>
          </a:prstGeom>
          <a:ln w="381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39" name="TextBox 38"/>
          <p:cNvSpPr txBox="1"/>
          <p:nvPr/>
        </p:nvSpPr>
        <p:spPr>
          <a:xfrm>
            <a:off x="5396392" y="3476440"/>
            <a:ext cx="869073" cy="400110"/>
          </a:xfrm>
          <a:prstGeom prst="rect">
            <a:avLst/>
          </a:prstGeom>
          <a:noFill/>
        </p:spPr>
        <p:txBody>
          <a:bodyPr wrap="none" rtlCol="0">
            <a:spAutoFit/>
          </a:bodyPr>
          <a:lstStyle/>
          <a:p>
            <a:r>
              <a:rPr lang="is-IS" sz="2000" dirty="0"/>
              <a:t>file1.o</a:t>
            </a:r>
            <a:endParaRPr lang="en-US" sz="2000" dirty="0"/>
          </a:p>
        </p:txBody>
      </p:sp>
      <p:sp>
        <p:nvSpPr>
          <p:cNvPr id="40" name="TextBox 39"/>
          <p:cNvSpPr txBox="1"/>
          <p:nvPr/>
        </p:nvSpPr>
        <p:spPr>
          <a:xfrm>
            <a:off x="8053430" y="3134124"/>
            <a:ext cx="869073" cy="400110"/>
          </a:xfrm>
          <a:prstGeom prst="rect">
            <a:avLst/>
          </a:prstGeom>
          <a:noFill/>
        </p:spPr>
        <p:txBody>
          <a:bodyPr wrap="none" rtlCol="0">
            <a:spAutoFit/>
          </a:bodyPr>
          <a:lstStyle/>
          <a:p>
            <a:r>
              <a:rPr lang="en-US" sz="2000" dirty="0"/>
              <a:t>f</a:t>
            </a:r>
            <a:r>
              <a:rPr lang="is-IS" sz="2000" dirty="0"/>
              <a:t>ile2.o</a:t>
            </a:r>
            <a:endParaRPr lang="en-US" sz="2000" dirty="0"/>
          </a:p>
        </p:txBody>
      </p:sp>
      <p:sp>
        <p:nvSpPr>
          <p:cNvPr id="22" name="Wave 21"/>
          <p:cNvSpPr/>
          <p:nvPr/>
        </p:nvSpPr>
        <p:spPr>
          <a:xfrm>
            <a:off x="5343625" y="5682414"/>
            <a:ext cx="987825" cy="1175586"/>
          </a:xfrm>
          <a:prstGeom prst="wav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file</a:t>
            </a:r>
          </a:p>
        </p:txBody>
      </p:sp>
      <p:cxnSp>
        <p:nvCxnSpPr>
          <p:cNvPr id="27" name="Straight Arrow Connector 26"/>
          <p:cNvCxnSpPr>
            <a:stCxn id="29" idx="2"/>
          </p:cNvCxnSpPr>
          <p:nvPr/>
        </p:nvCxnSpPr>
        <p:spPr>
          <a:xfrm flipH="1">
            <a:off x="6331450" y="5407988"/>
            <a:ext cx="1204521" cy="978298"/>
          </a:xfrm>
          <a:prstGeom prst="straightConnector1">
            <a:avLst/>
          </a:prstGeom>
          <a:ln w="381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3910339" y="6223000"/>
            <a:ext cx="1433286" cy="369332"/>
          </a:xfrm>
          <a:prstGeom prst="rect">
            <a:avLst/>
          </a:prstGeom>
          <a:noFill/>
        </p:spPr>
        <p:txBody>
          <a:bodyPr wrap="square" rtlCol="0">
            <a:spAutoFit/>
          </a:bodyPr>
          <a:lstStyle/>
          <a:p>
            <a:r>
              <a:rPr lang="en-US" dirty="0"/>
              <a:t>executable</a:t>
            </a:r>
          </a:p>
        </p:txBody>
      </p:sp>
    </p:spTree>
    <p:extLst>
      <p:ext uri="{BB962C8B-B14F-4D97-AF65-F5344CB8AC3E}">
        <p14:creationId xmlns:p14="http://schemas.microsoft.com/office/powerpoint/2010/main" val="13484665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a:t>
            </a:r>
          </a:p>
        </p:txBody>
      </p:sp>
      <p:sp>
        <p:nvSpPr>
          <p:cNvPr id="6" name="TextBox 5"/>
          <p:cNvSpPr txBox="1"/>
          <p:nvPr/>
        </p:nvSpPr>
        <p:spPr>
          <a:xfrm>
            <a:off x="2891981" y="53170"/>
            <a:ext cx="6252019" cy="6740308"/>
          </a:xfrm>
          <a:prstGeom prst="rect">
            <a:avLst/>
          </a:prstGeom>
          <a:noFill/>
        </p:spPr>
        <p:txBody>
          <a:bodyPr wrap="none" rtlCol="0">
            <a:spAutoFit/>
          </a:bodyPr>
          <a:lstStyle/>
          <a:p>
            <a:r>
              <a:rPr lang="en-US" dirty="0"/>
              <a:t>Breakpoint 1, main () at test.c:7</a:t>
            </a:r>
          </a:p>
          <a:p>
            <a:r>
              <a:rPr lang="en-US" dirty="0"/>
              <a:t>7		for (</a:t>
            </a:r>
            <a:r>
              <a:rPr lang="en-US" dirty="0" err="1"/>
              <a:t>int</a:t>
            </a:r>
            <a:r>
              <a:rPr lang="en-US" dirty="0"/>
              <a:t> </a:t>
            </a:r>
            <a:r>
              <a:rPr lang="en-US" dirty="0" err="1"/>
              <a:t>i</a:t>
            </a:r>
            <a:r>
              <a:rPr lang="en-US" dirty="0"/>
              <a:t>= 0; </a:t>
            </a:r>
            <a:r>
              <a:rPr lang="en-US" dirty="0" err="1"/>
              <a:t>i</a:t>
            </a:r>
            <a:r>
              <a:rPr lang="en-US" dirty="0"/>
              <a:t> &lt; </a:t>
            </a:r>
            <a:r>
              <a:rPr lang="en-US" dirty="0" err="1"/>
              <a:t>sizeof</a:t>
            </a:r>
            <a:r>
              <a:rPr lang="en-US" dirty="0"/>
              <a:t>(a)/ </a:t>
            </a:r>
            <a:r>
              <a:rPr lang="en-US" dirty="0" err="1"/>
              <a:t>sizeof</a:t>
            </a:r>
            <a:r>
              <a:rPr lang="en-US" dirty="0"/>
              <a:t>(</a:t>
            </a:r>
            <a:r>
              <a:rPr lang="en-US" dirty="0" err="1"/>
              <a:t>int</a:t>
            </a:r>
            <a:r>
              <a:rPr lang="en-US" dirty="0"/>
              <a:t>); </a:t>
            </a:r>
            <a:r>
              <a:rPr lang="en-US" dirty="0" err="1"/>
              <a:t>i</a:t>
            </a:r>
            <a:r>
              <a:rPr lang="en-US" dirty="0"/>
              <a:t>++) {</a:t>
            </a:r>
          </a:p>
          <a:p>
            <a:r>
              <a:rPr lang="is-IS" dirty="0"/>
              <a:t>(gdb) n</a:t>
            </a:r>
          </a:p>
          <a:p>
            <a:r>
              <a:rPr lang="pt-BR" dirty="0"/>
              <a:t>9			</a:t>
            </a:r>
            <a:r>
              <a:rPr lang="pt-BR" dirty="0" err="1"/>
              <a:t>if</a:t>
            </a:r>
            <a:r>
              <a:rPr lang="pt-BR" dirty="0"/>
              <a:t>(a[</a:t>
            </a:r>
            <a:r>
              <a:rPr lang="pt-BR" dirty="0" err="1"/>
              <a:t>i</a:t>
            </a:r>
            <a:r>
              <a:rPr lang="pt-BR" dirty="0"/>
              <a:t>] &gt; a[i+1])</a:t>
            </a:r>
          </a:p>
          <a:p>
            <a:r>
              <a:rPr lang="is-IS" dirty="0"/>
              <a:t>(gdb) n</a:t>
            </a:r>
          </a:p>
          <a:p>
            <a:r>
              <a:rPr lang="fr-FR" dirty="0"/>
              <a:t>10				continue;</a:t>
            </a:r>
          </a:p>
          <a:p>
            <a:r>
              <a:rPr lang="is-IS" dirty="0"/>
              <a:t>(gdb) n</a:t>
            </a:r>
          </a:p>
          <a:p>
            <a:r>
              <a:rPr lang="en-US" dirty="0"/>
              <a:t>7		for (</a:t>
            </a:r>
            <a:r>
              <a:rPr lang="en-US" dirty="0" err="1"/>
              <a:t>int</a:t>
            </a:r>
            <a:r>
              <a:rPr lang="en-US" dirty="0"/>
              <a:t> </a:t>
            </a:r>
            <a:r>
              <a:rPr lang="en-US" dirty="0" err="1"/>
              <a:t>i</a:t>
            </a:r>
            <a:r>
              <a:rPr lang="en-US" dirty="0"/>
              <a:t>= 0; </a:t>
            </a:r>
            <a:r>
              <a:rPr lang="en-US" dirty="0" err="1"/>
              <a:t>i</a:t>
            </a:r>
            <a:r>
              <a:rPr lang="en-US" dirty="0"/>
              <a:t> &lt; </a:t>
            </a:r>
            <a:r>
              <a:rPr lang="en-US" dirty="0" err="1"/>
              <a:t>sizeof</a:t>
            </a:r>
            <a:r>
              <a:rPr lang="en-US" dirty="0"/>
              <a:t>(a)/ </a:t>
            </a:r>
            <a:r>
              <a:rPr lang="en-US" dirty="0" err="1"/>
              <a:t>sizeof</a:t>
            </a:r>
            <a:r>
              <a:rPr lang="en-US" dirty="0"/>
              <a:t>(</a:t>
            </a:r>
            <a:r>
              <a:rPr lang="en-US" dirty="0" err="1"/>
              <a:t>int</a:t>
            </a:r>
            <a:r>
              <a:rPr lang="en-US" dirty="0"/>
              <a:t>); </a:t>
            </a:r>
            <a:r>
              <a:rPr lang="en-US" dirty="0" err="1"/>
              <a:t>i</a:t>
            </a:r>
            <a:r>
              <a:rPr lang="en-US" dirty="0"/>
              <a:t>++) {</a:t>
            </a:r>
          </a:p>
          <a:p>
            <a:r>
              <a:rPr lang="is-IS" dirty="0"/>
              <a:t>(gdb) n</a:t>
            </a:r>
          </a:p>
          <a:p>
            <a:r>
              <a:rPr lang="pt-BR" dirty="0"/>
              <a:t>9			</a:t>
            </a:r>
            <a:r>
              <a:rPr lang="pt-BR" dirty="0" err="1"/>
              <a:t>if</a:t>
            </a:r>
            <a:r>
              <a:rPr lang="pt-BR" dirty="0"/>
              <a:t>(a[</a:t>
            </a:r>
            <a:r>
              <a:rPr lang="pt-BR" dirty="0" err="1"/>
              <a:t>i</a:t>
            </a:r>
            <a:r>
              <a:rPr lang="pt-BR" dirty="0"/>
              <a:t>] &gt; a[i+1])</a:t>
            </a:r>
          </a:p>
          <a:p>
            <a:r>
              <a:rPr lang="is-IS" dirty="0"/>
              <a:t>(gdb) n</a:t>
            </a:r>
          </a:p>
          <a:p>
            <a:r>
              <a:rPr lang="fr-FR" dirty="0"/>
              <a:t>10				continue;</a:t>
            </a:r>
          </a:p>
          <a:p>
            <a:r>
              <a:rPr lang="is-IS" dirty="0"/>
              <a:t>(gdb) n</a:t>
            </a:r>
          </a:p>
          <a:p>
            <a:r>
              <a:rPr lang="en-US" dirty="0"/>
              <a:t>7		for (</a:t>
            </a:r>
            <a:r>
              <a:rPr lang="en-US" dirty="0" err="1"/>
              <a:t>int</a:t>
            </a:r>
            <a:r>
              <a:rPr lang="en-US" dirty="0"/>
              <a:t> </a:t>
            </a:r>
            <a:r>
              <a:rPr lang="en-US" dirty="0" err="1"/>
              <a:t>i</a:t>
            </a:r>
            <a:r>
              <a:rPr lang="en-US" dirty="0"/>
              <a:t>= 0; </a:t>
            </a:r>
            <a:r>
              <a:rPr lang="en-US" dirty="0" err="1"/>
              <a:t>i</a:t>
            </a:r>
            <a:r>
              <a:rPr lang="en-US" dirty="0"/>
              <a:t> &lt; </a:t>
            </a:r>
            <a:r>
              <a:rPr lang="en-US" dirty="0" err="1"/>
              <a:t>sizeof</a:t>
            </a:r>
            <a:r>
              <a:rPr lang="en-US" dirty="0"/>
              <a:t>(a)/ </a:t>
            </a:r>
            <a:r>
              <a:rPr lang="en-US" dirty="0" err="1"/>
              <a:t>sizeof</a:t>
            </a:r>
            <a:r>
              <a:rPr lang="en-US" dirty="0"/>
              <a:t>(</a:t>
            </a:r>
            <a:r>
              <a:rPr lang="en-US" dirty="0" err="1"/>
              <a:t>int</a:t>
            </a:r>
            <a:r>
              <a:rPr lang="en-US" dirty="0"/>
              <a:t>); </a:t>
            </a:r>
            <a:r>
              <a:rPr lang="en-US" dirty="0" err="1"/>
              <a:t>i</a:t>
            </a:r>
            <a:r>
              <a:rPr lang="en-US" dirty="0"/>
              <a:t>++) {</a:t>
            </a:r>
          </a:p>
          <a:p>
            <a:r>
              <a:rPr lang="is-IS" dirty="0"/>
              <a:t>(gdb) n</a:t>
            </a:r>
          </a:p>
          <a:p>
            <a:r>
              <a:rPr lang="pt-BR" dirty="0"/>
              <a:t>9			</a:t>
            </a:r>
            <a:r>
              <a:rPr lang="pt-BR" dirty="0" err="1"/>
              <a:t>if</a:t>
            </a:r>
            <a:r>
              <a:rPr lang="pt-BR" dirty="0"/>
              <a:t>(a[</a:t>
            </a:r>
            <a:r>
              <a:rPr lang="pt-BR" dirty="0" err="1"/>
              <a:t>i</a:t>
            </a:r>
            <a:r>
              <a:rPr lang="pt-BR" dirty="0"/>
              <a:t>] &gt; a[i+1])</a:t>
            </a:r>
          </a:p>
          <a:p>
            <a:r>
              <a:rPr lang="is-IS" dirty="0"/>
              <a:t>(gdb) n</a:t>
            </a:r>
          </a:p>
          <a:p>
            <a:r>
              <a:rPr lang="fr-FR" dirty="0"/>
              <a:t>10				continue;</a:t>
            </a:r>
          </a:p>
          <a:p>
            <a:r>
              <a:rPr lang="is-IS" dirty="0"/>
              <a:t>(gdb) n</a:t>
            </a:r>
          </a:p>
          <a:p>
            <a:r>
              <a:rPr lang="en-US" dirty="0"/>
              <a:t>7		for (</a:t>
            </a:r>
            <a:r>
              <a:rPr lang="en-US" dirty="0" err="1"/>
              <a:t>int</a:t>
            </a:r>
            <a:r>
              <a:rPr lang="en-US" dirty="0"/>
              <a:t> </a:t>
            </a:r>
            <a:r>
              <a:rPr lang="en-US" dirty="0" err="1"/>
              <a:t>i</a:t>
            </a:r>
            <a:r>
              <a:rPr lang="en-US" dirty="0"/>
              <a:t>= 0; </a:t>
            </a:r>
            <a:r>
              <a:rPr lang="en-US" dirty="0" err="1"/>
              <a:t>i</a:t>
            </a:r>
            <a:r>
              <a:rPr lang="en-US" dirty="0"/>
              <a:t> &lt; </a:t>
            </a:r>
            <a:r>
              <a:rPr lang="en-US" dirty="0" err="1"/>
              <a:t>sizeof</a:t>
            </a:r>
            <a:r>
              <a:rPr lang="en-US" dirty="0"/>
              <a:t>(a)/ </a:t>
            </a:r>
            <a:r>
              <a:rPr lang="en-US" dirty="0" err="1"/>
              <a:t>sizeof</a:t>
            </a:r>
            <a:r>
              <a:rPr lang="en-US" dirty="0"/>
              <a:t>(</a:t>
            </a:r>
            <a:r>
              <a:rPr lang="en-US" dirty="0" err="1"/>
              <a:t>int</a:t>
            </a:r>
            <a:r>
              <a:rPr lang="en-US" dirty="0"/>
              <a:t>); </a:t>
            </a:r>
            <a:r>
              <a:rPr lang="en-US" dirty="0" err="1"/>
              <a:t>i</a:t>
            </a:r>
            <a:r>
              <a:rPr lang="en-US" dirty="0"/>
              <a:t>++) {</a:t>
            </a:r>
          </a:p>
          <a:p>
            <a:r>
              <a:rPr lang="is-IS" dirty="0"/>
              <a:t>(gdb) n</a:t>
            </a:r>
          </a:p>
          <a:p>
            <a:r>
              <a:rPr lang="pt-BR" dirty="0"/>
              <a:t>9			</a:t>
            </a:r>
            <a:r>
              <a:rPr lang="pt-BR" dirty="0" err="1"/>
              <a:t>if</a:t>
            </a:r>
            <a:r>
              <a:rPr lang="pt-BR" dirty="0"/>
              <a:t>(a[</a:t>
            </a:r>
            <a:r>
              <a:rPr lang="pt-BR" dirty="0" err="1"/>
              <a:t>i</a:t>
            </a:r>
            <a:r>
              <a:rPr lang="pt-BR" dirty="0"/>
              <a:t>] &gt; a[i+1])</a:t>
            </a:r>
          </a:p>
          <a:p>
            <a:r>
              <a:rPr lang="is-IS" dirty="0"/>
              <a:t>(gdb) n</a:t>
            </a:r>
          </a:p>
          <a:p>
            <a:r>
              <a:rPr lang="fr-FR" dirty="0"/>
              <a:t>10				continue;</a:t>
            </a:r>
          </a:p>
        </p:txBody>
      </p:sp>
    </p:spTree>
    <p:extLst>
      <p:ext uri="{BB962C8B-B14F-4D97-AF65-F5344CB8AC3E}">
        <p14:creationId xmlns:p14="http://schemas.microsoft.com/office/powerpoint/2010/main" val="8039946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a:t>
            </a:r>
          </a:p>
        </p:txBody>
      </p:sp>
      <p:sp>
        <p:nvSpPr>
          <p:cNvPr id="4" name="TextBox 3"/>
          <p:cNvSpPr txBox="1"/>
          <p:nvPr/>
        </p:nvSpPr>
        <p:spPr>
          <a:xfrm>
            <a:off x="1197429" y="1614714"/>
            <a:ext cx="6792244" cy="3785652"/>
          </a:xfrm>
          <a:prstGeom prst="rect">
            <a:avLst/>
          </a:prstGeom>
          <a:noFill/>
        </p:spPr>
        <p:txBody>
          <a:bodyPr wrap="none" rtlCol="0">
            <a:spAutoFit/>
          </a:bodyPr>
          <a:lstStyle/>
          <a:p>
            <a:r>
              <a:rPr lang="is-IS" sz="2000" dirty="0"/>
              <a:t>(gdb) n</a:t>
            </a:r>
          </a:p>
          <a:p>
            <a:r>
              <a:rPr lang="en-US" sz="2000" dirty="0"/>
              <a:t>7		for (</a:t>
            </a:r>
            <a:r>
              <a:rPr lang="en-US" sz="2000" dirty="0" err="1"/>
              <a:t>int</a:t>
            </a:r>
            <a:r>
              <a:rPr lang="en-US" sz="2000" dirty="0"/>
              <a:t> </a:t>
            </a:r>
            <a:r>
              <a:rPr lang="en-US" sz="2000" dirty="0" err="1"/>
              <a:t>i</a:t>
            </a:r>
            <a:r>
              <a:rPr lang="en-US" sz="2000" dirty="0"/>
              <a:t>= 0; </a:t>
            </a:r>
            <a:r>
              <a:rPr lang="en-US" sz="2000" dirty="0" err="1"/>
              <a:t>i</a:t>
            </a:r>
            <a:r>
              <a:rPr lang="en-US" sz="2000" dirty="0"/>
              <a:t> &lt; </a:t>
            </a:r>
            <a:r>
              <a:rPr lang="en-US" sz="2000" dirty="0" err="1"/>
              <a:t>sizeof</a:t>
            </a:r>
            <a:r>
              <a:rPr lang="en-US" sz="2000" dirty="0"/>
              <a:t>(a) / </a:t>
            </a:r>
            <a:r>
              <a:rPr lang="en-US" sz="2000" dirty="0" err="1"/>
              <a:t>sizeof</a:t>
            </a:r>
            <a:r>
              <a:rPr lang="en-US" sz="2000" dirty="0"/>
              <a:t>(</a:t>
            </a:r>
            <a:r>
              <a:rPr lang="en-US" sz="2000" dirty="0" err="1"/>
              <a:t>int</a:t>
            </a:r>
            <a:r>
              <a:rPr lang="en-US" sz="2000" dirty="0"/>
              <a:t>); </a:t>
            </a:r>
            <a:r>
              <a:rPr lang="en-US" sz="2000" dirty="0" err="1"/>
              <a:t>i</a:t>
            </a:r>
            <a:r>
              <a:rPr lang="en-US" sz="2000" dirty="0"/>
              <a:t>++) {</a:t>
            </a:r>
          </a:p>
          <a:p>
            <a:r>
              <a:rPr lang="is-IS" sz="2000" dirty="0"/>
              <a:t>(gdb) n</a:t>
            </a:r>
          </a:p>
          <a:p>
            <a:r>
              <a:rPr lang="pt-BR" sz="2000" dirty="0"/>
              <a:t>9			</a:t>
            </a:r>
            <a:r>
              <a:rPr lang="pt-BR" sz="2000" dirty="0" err="1"/>
              <a:t>if</a:t>
            </a:r>
            <a:r>
              <a:rPr lang="pt-BR" sz="2000" dirty="0"/>
              <a:t>(a[</a:t>
            </a:r>
            <a:r>
              <a:rPr lang="pt-BR" sz="2000" dirty="0" err="1"/>
              <a:t>i</a:t>
            </a:r>
            <a:r>
              <a:rPr lang="pt-BR" sz="2000" dirty="0"/>
              <a:t>] &gt; a[i+1])</a:t>
            </a:r>
          </a:p>
          <a:p>
            <a:r>
              <a:rPr lang="is-IS" sz="2000" dirty="0"/>
              <a:t>(gdb) n</a:t>
            </a:r>
          </a:p>
          <a:p>
            <a:r>
              <a:rPr lang="it-IT" sz="2000" dirty="0"/>
              <a:t>12			</a:t>
            </a:r>
            <a:r>
              <a:rPr lang="it-IT" sz="2000" dirty="0" err="1"/>
              <a:t>puts</a:t>
            </a:r>
            <a:r>
              <a:rPr lang="it-IT" sz="2000" dirty="0"/>
              <a:t>("Errore");</a:t>
            </a:r>
          </a:p>
          <a:p>
            <a:r>
              <a:rPr lang="pt-BR" sz="2000" dirty="0"/>
              <a:t>(</a:t>
            </a:r>
            <a:r>
              <a:rPr lang="pt-BR" sz="2000" dirty="0" err="1"/>
              <a:t>gdb</a:t>
            </a:r>
            <a:r>
              <a:rPr lang="pt-BR" sz="2000" dirty="0"/>
              <a:t>) </a:t>
            </a:r>
            <a:r>
              <a:rPr lang="pt-BR" sz="2000" dirty="0" err="1"/>
              <a:t>p</a:t>
            </a:r>
            <a:r>
              <a:rPr lang="pt-BR" sz="2000" dirty="0"/>
              <a:t> a[</a:t>
            </a:r>
            <a:r>
              <a:rPr lang="pt-BR" sz="2000" dirty="0" err="1"/>
              <a:t>i</a:t>
            </a:r>
            <a:r>
              <a:rPr lang="pt-BR" sz="2000" dirty="0"/>
              <a:t>]</a:t>
            </a:r>
          </a:p>
          <a:p>
            <a:r>
              <a:rPr lang="en-US" sz="2000" dirty="0"/>
              <a:t>$2 = 2</a:t>
            </a:r>
          </a:p>
          <a:p>
            <a:r>
              <a:rPr lang="pt-BR" sz="2000" dirty="0"/>
              <a:t>(</a:t>
            </a:r>
            <a:r>
              <a:rPr lang="pt-BR" sz="2000" dirty="0" err="1"/>
              <a:t>gdb</a:t>
            </a:r>
            <a:r>
              <a:rPr lang="pt-BR" sz="2000" dirty="0"/>
              <a:t>) </a:t>
            </a:r>
            <a:r>
              <a:rPr lang="pt-BR" sz="2000" dirty="0" err="1"/>
              <a:t>p</a:t>
            </a:r>
            <a:r>
              <a:rPr lang="pt-BR" sz="2000" dirty="0"/>
              <a:t> a[i+1]</a:t>
            </a:r>
          </a:p>
          <a:p>
            <a:r>
              <a:rPr lang="en-US" sz="2000" dirty="0"/>
              <a:t>$3 = 32767</a:t>
            </a:r>
          </a:p>
          <a:p>
            <a:r>
              <a:rPr lang="is-IS" sz="2000" dirty="0"/>
              <a:t>(gdb) p i</a:t>
            </a:r>
          </a:p>
          <a:p>
            <a:r>
              <a:rPr lang="en-US" sz="2000" dirty="0"/>
              <a:t>$4 = 4</a:t>
            </a:r>
          </a:p>
        </p:txBody>
      </p:sp>
      <p:grpSp>
        <p:nvGrpSpPr>
          <p:cNvPr id="10" name="Group 9"/>
          <p:cNvGrpSpPr/>
          <p:nvPr/>
        </p:nvGrpSpPr>
        <p:grpSpPr>
          <a:xfrm>
            <a:off x="3399978" y="5851303"/>
            <a:ext cx="3916514" cy="659075"/>
            <a:chOff x="3399978" y="5851303"/>
            <a:chExt cx="3916514" cy="659075"/>
          </a:xfrm>
        </p:grpSpPr>
        <p:sp>
          <p:nvSpPr>
            <p:cNvPr id="3" name="Rectangle 2"/>
            <p:cNvSpPr/>
            <p:nvPr/>
          </p:nvSpPr>
          <p:spPr>
            <a:xfrm>
              <a:off x="3399978" y="5851303"/>
              <a:ext cx="780087" cy="659075"/>
            </a:xfrm>
            <a:prstGeom prst="rect">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chemeClr val="tx1"/>
                  </a:solidFill>
                </a:rPr>
                <a:t>6</a:t>
              </a:r>
            </a:p>
          </p:txBody>
        </p:sp>
        <p:sp>
          <p:nvSpPr>
            <p:cNvPr id="5" name="Rectangle 4"/>
            <p:cNvSpPr/>
            <p:nvPr/>
          </p:nvSpPr>
          <p:spPr>
            <a:xfrm>
              <a:off x="4196143" y="5851303"/>
              <a:ext cx="780087" cy="659075"/>
            </a:xfrm>
            <a:prstGeom prst="rect">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chemeClr val="tx1"/>
                  </a:solidFill>
                </a:rPr>
                <a:t>5</a:t>
              </a:r>
            </a:p>
          </p:txBody>
        </p:sp>
        <p:sp>
          <p:nvSpPr>
            <p:cNvPr id="6" name="Rectangle 5"/>
            <p:cNvSpPr/>
            <p:nvPr/>
          </p:nvSpPr>
          <p:spPr>
            <a:xfrm>
              <a:off x="4976231" y="5851303"/>
              <a:ext cx="780087" cy="659075"/>
            </a:xfrm>
            <a:prstGeom prst="rect">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chemeClr val="tx1"/>
                  </a:solidFill>
                </a:rPr>
                <a:t>4</a:t>
              </a:r>
            </a:p>
          </p:txBody>
        </p:sp>
        <p:sp>
          <p:nvSpPr>
            <p:cNvPr id="7" name="Rectangle 6"/>
            <p:cNvSpPr/>
            <p:nvPr/>
          </p:nvSpPr>
          <p:spPr>
            <a:xfrm>
              <a:off x="5756318" y="5851303"/>
              <a:ext cx="780087" cy="659075"/>
            </a:xfrm>
            <a:prstGeom prst="rect">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chemeClr val="tx1"/>
                  </a:solidFill>
                </a:rPr>
                <a:t>3</a:t>
              </a:r>
            </a:p>
          </p:txBody>
        </p:sp>
        <p:sp>
          <p:nvSpPr>
            <p:cNvPr id="8" name="Rectangle 7"/>
            <p:cNvSpPr/>
            <p:nvPr/>
          </p:nvSpPr>
          <p:spPr>
            <a:xfrm>
              <a:off x="6536405" y="5851303"/>
              <a:ext cx="780087" cy="659075"/>
            </a:xfrm>
            <a:prstGeom prst="rect">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chemeClr val="tx1"/>
                  </a:solidFill>
                </a:rPr>
                <a:t>2</a:t>
              </a:r>
            </a:p>
          </p:txBody>
        </p:sp>
      </p:grpSp>
      <p:sp>
        <p:nvSpPr>
          <p:cNvPr id="9" name="Rectangle 8"/>
          <p:cNvSpPr/>
          <p:nvPr/>
        </p:nvSpPr>
        <p:spPr>
          <a:xfrm>
            <a:off x="7316492" y="5851303"/>
            <a:ext cx="931145" cy="659075"/>
          </a:xfrm>
          <a:prstGeom prst="rect">
            <a:avLst/>
          </a:prstGeom>
          <a:solidFill>
            <a:schemeClr val="bg1">
              <a:lumMod val="85000"/>
            </a:schemeClr>
          </a:solidFill>
          <a:ln w="38100">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chemeClr val="tx1"/>
                </a:solidFill>
              </a:rPr>
              <a:t>32767</a:t>
            </a:r>
          </a:p>
        </p:txBody>
      </p:sp>
      <p:grpSp>
        <p:nvGrpSpPr>
          <p:cNvPr id="15" name="Group 14"/>
          <p:cNvGrpSpPr/>
          <p:nvPr/>
        </p:nvGrpSpPr>
        <p:grpSpPr>
          <a:xfrm>
            <a:off x="3489361" y="4787228"/>
            <a:ext cx="3835620" cy="826165"/>
            <a:chOff x="3489361" y="4787228"/>
            <a:chExt cx="3835620" cy="826165"/>
          </a:xfrm>
        </p:grpSpPr>
        <p:sp>
          <p:nvSpPr>
            <p:cNvPr id="12" name="Left Brace 11"/>
            <p:cNvSpPr/>
            <p:nvPr/>
          </p:nvSpPr>
          <p:spPr>
            <a:xfrm rot="5400000">
              <a:off x="5194143" y="3482556"/>
              <a:ext cx="426055" cy="3835620"/>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 name="TextBox 13"/>
            <p:cNvSpPr txBox="1"/>
            <p:nvPr/>
          </p:nvSpPr>
          <p:spPr>
            <a:xfrm>
              <a:off x="4308733" y="4787228"/>
              <a:ext cx="2210862" cy="400110"/>
            </a:xfrm>
            <a:prstGeom prst="rect">
              <a:avLst/>
            </a:prstGeom>
            <a:noFill/>
          </p:spPr>
          <p:txBody>
            <a:bodyPr wrap="none" rtlCol="0">
              <a:spAutoFit/>
            </a:bodyPr>
            <a:lstStyle/>
            <a:p>
              <a:r>
                <a:rPr lang="pt-BR" sz="2000" dirty="0" err="1"/>
                <a:t>int</a:t>
              </a:r>
              <a:r>
                <a:rPr lang="pt-BR" sz="2000" dirty="0"/>
                <a:t> a[]= {6,5,4,3,2}</a:t>
              </a:r>
              <a:endParaRPr lang="en-US" sz="2000" dirty="0"/>
            </a:p>
          </p:txBody>
        </p:sp>
      </p:grpSp>
    </p:spTree>
    <p:extLst>
      <p:ext uri="{BB962C8B-B14F-4D97-AF65-F5344CB8AC3E}">
        <p14:creationId xmlns:p14="http://schemas.microsoft.com/office/powerpoint/2010/main" val="338766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last commands</a:t>
            </a:r>
          </a:p>
        </p:txBody>
      </p:sp>
      <p:sp>
        <p:nvSpPr>
          <p:cNvPr id="3" name="Content Placeholder 2"/>
          <p:cNvSpPr>
            <a:spLocks noGrp="1"/>
          </p:cNvSpPr>
          <p:nvPr>
            <p:ph idx="1"/>
          </p:nvPr>
        </p:nvSpPr>
        <p:spPr>
          <a:xfrm>
            <a:off x="457200" y="1112976"/>
            <a:ext cx="8245474" cy="1989453"/>
          </a:xfrm>
        </p:spPr>
        <p:txBody>
          <a:bodyPr>
            <a:normAutofit fontScale="92500" lnSpcReduction="10000"/>
          </a:bodyPr>
          <a:lstStyle/>
          <a:p>
            <a:r>
              <a:rPr lang="en-US" dirty="0"/>
              <a:t>The command </a:t>
            </a:r>
            <a:r>
              <a:rPr lang="en-US" b="1" dirty="0"/>
              <a:t>continue</a:t>
            </a:r>
            <a:r>
              <a:rPr lang="en-US" dirty="0"/>
              <a:t>, abbreviated </a:t>
            </a:r>
            <a:r>
              <a:rPr lang="en-US" b="1" dirty="0"/>
              <a:t>c</a:t>
            </a:r>
            <a:r>
              <a:rPr lang="en-US" dirty="0"/>
              <a:t>, lets program execution continue until it reaches the next breakpoint or the end of the program.</a:t>
            </a:r>
          </a:p>
          <a:p>
            <a:r>
              <a:rPr lang="en-US" dirty="0"/>
              <a:t>To stop </a:t>
            </a:r>
            <a:r>
              <a:rPr lang="en-US" dirty="0" err="1"/>
              <a:t>gdb</a:t>
            </a:r>
            <a:r>
              <a:rPr lang="en-US" dirty="0"/>
              <a:t>, enter the command </a:t>
            </a:r>
            <a:r>
              <a:rPr lang="en-US" b="1" dirty="0"/>
              <a:t>quit</a:t>
            </a:r>
            <a:r>
              <a:rPr lang="en-US" dirty="0"/>
              <a:t> or </a:t>
            </a:r>
            <a:r>
              <a:rPr lang="en-US" b="1" dirty="0"/>
              <a:t>q</a:t>
            </a:r>
            <a:r>
              <a:rPr lang="en-US" dirty="0"/>
              <a:t>. </a:t>
            </a:r>
          </a:p>
          <a:p>
            <a:r>
              <a:rPr lang="en-US" b="1" dirty="0"/>
              <a:t>info </a:t>
            </a:r>
            <a:r>
              <a:rPr lang="en-US" dirty="0"/>
              <a:t>breakpoints, </a:t>
            </a:r>
            <a:r>
              <a:rPr lang="en-US" b="1" dirty="0"/>
              <a:t>delete </a:t>
            </a:r>
            <a:r>
              <a:rPr lang="en-US" dirty="0"/>
              <a:t>breakpoints</a:t>
            </a:r>
          </a:p>
          <a:p>
            <a:endParaRPr lang="en-US" dirty="0"/>
          </a:p>
        </p:txBody>
      </p:sp>
      <p:sp>
        <p:nvSpPr>
          <p:cNvPr id="4" name="TextBox 3"/>
          <p:cNvSpPr txBox="1"/>
          <p:nvPr/>
        </p:nvSpPr>
        <p:spPr>
          <a:xfrm>
            <a:off x="457200" y="3265714"/>
            <a:ext cx="8055285" cy="2554545"/>
          </a:xfrm>
          <a:prstGeom prst="rect">
            <a:avLst/>
          </a:prstGeom>
          <a:noFill/>
        </p:spPr>
        <p:txBody>
          <a:bodyPr wrap="none" rtlCol="0">
            <a:spAutoFit/>
          </a:bodyPr>
          <a:lstStyle/>
          <a:p>
            <a:r>
              <a:rPr lang="en-US" sz="2000" dirty="0"/>
              <a:t>(</a:t>
            </a:r>
            <a:r>
              <a:rPr lang="en-US" sz="2000" dirty="0" err="1"/>
              <a:t>gdb</a:t>
            </a:r>
            <a:r>
              <a:rPr lang="en-US" sz="2000" dirty="0"/>
              <a:t>) info breakpoints</a:t>
            </a:r>
          </a:p>
          <a:p>
            <a:r>
              <a:rPr lang="de-DE" sz="2000" dirty="0" err="1"/>
              <a:t>Num</a:t>
            </a:r>
            <a:r>
              <a:rPr lang="de-DE" sz="2000" dirty="0"/>
              <a:t>     Type           </a:t>
            </a:r>
            <a:r>
              <a:rPr lang="de-DE" sz="2000" dirty="0" err="1"/>
              <a:t>Disp</a:t>
            </a:r>
            <a:r>
              <a:rPr lang="de-DE" sz="2000" dirty="0"/>
              <a:t> </a:t>
            </a:r>
            <a:r>
              <a:rPr lang="de-DE" sz="2000" dirty="0" err="1"/>
              <a:t>Enb</a:t>
            </a:r>
            <a:r>
              <a:rPr lang="de-DE" sz="2000" dirty="0"/>
              <a:t> </a:t>
            </a:r>
            <a:r>
              <a:rPr lang="de-DE" sz="2000" dirty="0" err="1"/>
              <a:t>Address</a:t>
            </a:r>
            <a:r>
              <a:rPr lang="de-DE" sz="2000" dirty="0"/>
              <a:t>            </a:t>
            </a:r>
            <a:r>
              <a:rPr lang="de-DE" sz="2000" dirty="0" err="1"/>
              <a:t>What</a:t>
            </a:r>
            <a:endParaRPr lang="de-DE" sz="2000" dirty="0"/>
          </a:p>
          <a:p>
            <a:r>
              <a:rPr lang="en-US" sz="2000" dirty="0"/>
              <a:t>1       breakpoint     keep y   0x0000000100000f01 in main at test.c:10</a:t>
            </a:r>
          </a:p>
          <a:p>
            <a:r>
              <a:rPr lang="en-US" sz="2000" dirty="0"/>
              <a:t>	breakpoint already hit 3 times</a:t>
            </a:r>
          </a:p>
          <a:p>
            <a:r>
              <a:rPr lang="is-IS" sz="2000" dirty="0"/>
              <a:t>(gdb) d 1</a:t>
            </a:r>
          </a:p>
          <a:p>
            <a:r>
              <a:rPr lang="pt-BR" sz="2000" dirty="0"/>
              <a:t>(</a:t>
            </a:r>
            <a:r>
              <a:rPr lang="pt-BR" sz="2000" dirty="0" err="1"/>
              <a:t>gdb</a:t>
            </a:r>
            <a:r>
              <a:rPr lang="pt-BR" sz="2000" dirty="0"/>
              <a:t>) </a:t>
            </a:r>
            <a:r>
              <a:rPr lang="pt-BR" sz="2000" dirty="0" err="1"/>
              <a:t>c</a:t>
            </a:r>
            <a:endParaRPr lang="pt-BR" sz="2000" dirty="0"/>
          </a:p>
          <a:p>
            <a:r>
              <a:rPr lang="pt-BR" sz="2000" dirty="0" err="1"/>
              <a:t>Continuing</a:t>
            </a:r>
            <a:r>
              <a:rPr lang="pt-BR" sz="2000" dirty="0"/>
              <a:t>.</a:t>
            </a:r>
          </a:p>
          <a:p>
            <a:r>
              <a:rPr lang="pt-BR" sz="2000" dirty="0" err="1"/>
              <a:t>Errore</a:t>
            </a:r>
            <a:endParaRPr lang="en-US" sz="2000" dirty="0"/>
          </a:p>
        </p:txBody>
      </p:sp>
    </p:spTree>
    <p:extLst>
      <p:ext uri="{BB962C8B-B14F-4D97-AF65-F5344CB8AC3E}">
        <p14:creationId xmlns:p14="http://schemas.microsoft.com/office/powerpoint/2010/main" val="18343728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41651-C2AA-A944-8A07-F8BCA8FCC979}"/>
              </a:ext>
            </a:extLst>
          </p:cNvPr>
          <p:cNvSpPr>
            <a:spLocks noGrp="1"/>
          </p:cNvSpPr>
          <p:nvPr>
            <p:ph type="title"/>
          </p:nvPr>
        </p:nvSpPr>
        <p:spPr/>
        <p:txBody>
          <a:bodyPr>
            <a:normAutofit fontScale="90000"/>
          </a:bodyPr>
          <a:lstStyle/>
          <a:p>
            <a:r>
              <a:rPr lang="en-US" dirty="0"/>
              <a:t>Su </a:t>
            </a:r>
            <a:r>
              <a:rPr lang="en-US" dirty="0" err="1"/>
              <a:t>libro</a:t>
            </a:r>
            <a:endParaRPr lang="en-US" dirty="0"/>
          </a:p>
        </p:txBody>
      </p:sp>
      <p:sp>
        <p:nvSpPr>
          <p:cNvPr id="3" name="Content Placeholder 2">
            <a:extLst>
              <a:ext uri="{FF2B5EF4-FFF2-40B4-BE49-F238E27FC236}">
                <a16:creationId xmlns:a16="http://schemas.microsoft.com/office/drawing/2014/main" id="{FA8B78C0-387C-524F-9587-84745EF3387D}"/>
              </a:ext>
            </a:extLst>
          </p:cNvPr>
          <p:cNvSpPr>
            <a:spLocks noGrp="1"/>
          </p:cNvSpPr>
          <p:nvPr>
            <p:ph idx="1"/>
          </p:nvPr>
        </p:nvSpPr>
        <p:spPr/>
        <p:txBody>
          <a:bodyPr/>
          <a:lstStyle/>
          <a:p>
            <a:r>
              <a:rPr lang="en-US" dirty="0" err="1"/>
              <a:t>Sezioni</a:t>
            </a:r>
            <a:r>
              <a:rPr lang="en-US" dirty="0"/>
              <a:t> 1.2, 1.4</a:t>
            </a:r>
            <a:r>
              <a:rPr lang="en-US"/>
              <a:t>, 1.9.2-1.9.7 </a:t>
            </a:r>
            <a:endParaRPr lang="en-US" dirty="0"/>
          </a:p>
          <a:p>
            <a:r>
              <a:rPr lang="en-US" dirty="0" err="1"/>
              <a:t>Capitolo</a:t>
            </a:r>
            <a:r>
              <a:rPr lang="en-US" dirty="0"/>
              <a:t> 14</a:t>
            </a:r>
          </a:p>
          <a:p>
            <a:r>
              <a:rPr lang="en-US" dirty="0" err="1"/>
              <a:t>Appendice</a:t>
            </a:r>
            <a:r>
              <a:rPr lang="en-US" dirty="0"/>
              <a:t> G</a:t>
            </a:r>
          </a:p>
          <a:p>
            <a:endParaRPr lang="en-US" dirty="0"/>
          </a:p>
        </p:txBody>
      </p:sp>
    </p:spTree>
    <p:extLst>
      <p:ext uri="{BB962C8B-B14F-4D97-AF65-F5344CB8AC3E}">
        <p14:creationId xmlns:p14="http://schemas.microsoft.com/office/powerpoint/2010/main" val="195376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77949" y="2932143"/>
            <a:ext cx="7243083" cy="646331"/>
          </a:xfrm>
          <a:prstGeom prst="rect">
            <a:avLst/>
          </a:prstGeom>
          <a:noFill/>
        </p:spPr>
        <p:txBody>
          <a:bodyPr wrap="square" rtlCol="0">
            <a:spAutoFit/>
          </a:bodyPr>
          <a:lstStyle/>
          <a:p>
            <a:pPr algn="ctr"/>
            <a:r>
              <a:rPr lang="en-US" sz="3600" dirty="0">
                <a:solidFill>
                  <a:srgbClr val="FF0000"/>
                </a:solidFill>
              </a:rPr>
              <a:t>PREPROCESSOR</a:t>
            </a:r>
          </a:p>
        </p:txBody>
      </p:sp>
    </p:spTree>
    <p:extLst>
      <p:ext uri="{BB962C8B-B14F-4D97-AF65-F5344CB8AC3E}">
        <p14:creationId xmlns:p14="http://schemas.microsoft.com/office/powerpoint/2010/main" val="1801823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err="1"/>
              <a:t>preprocessor</a:t>
            </a:r>
            <a:endParaRPr lang="en-GB" dirty="0"/>
          </a:p>
        </p:txBody>
      </p:sp>
      <p:sp>
        <p:nvSpPr>
          <p:cNvPr id="3" name="Content Placeholder 2"/>
          <p:cNvSpPr>
            <a:spLocks noGrp="1"/>
          </p:cNvSpPr>
          <p:nvPr>
            <p:ph idx="1"/>
          </p:nvPr>
        </p:nvSpPr>
        <p:spPr/>
        <p:txBody>
          <a:bodyPr>
            <a:normAutofit fontScale="92500" lnSpcReduction="20000"/>
          </a:bodyPr>
          <a:lstStyle/>
          <a:p>
            <a:r>
              <a:rPr lang="en-US" dirty="0"/>
              <a:t>The C preprocessor is a </a:t>
            </a:r>
            <a:r>
              <a:rPr lang="en-US" i="1" dirty="0"/>
              <a:t>macro processor</a:t>
            </a:r>
            <a:r>
              <a:rPr lang="en-US" dirty="0"/>
              <a:t> that is used automatically by the C compiler to transform your program before actual compilation. It is called a macro processor because it allows you to define </a:t>
            </a:r>
            <a:r>
              <a:rPr lang="en-US" i="1" dirty="0"/>
              <a:t>macros</a:t>
            </a:r>
            <a:r>
              <a:rPr lang="en-US" dirty="0"/>
              <a:t>, which are brief abbreviations for longer constructs.</a:t>
            </a:r>
          </a:p>
          <a:p>
            <a:r>
              <a:rPr lang="en-US" dirty="0"/>
              <a:t>The C preprocessor provides four separate facilities that you can use as you see fit:</a:t>
            </a:r>
          </a:p>
          <a:p>
            <a:r>
              <a:rPr lang="en-US" b="1" dirty="0"/>
              <a:t>Inclusion of header files. </a:t>
            </a:r>
            <a:r>
              <a:rPr lang="en-US" dirty="0"/>
              <a:t>These are files of declarations that can be substituted into your program.</a:t>
            </a:r>
          </a:p>
          <a:p>
            <a:r>
              <a:rPr lang="en-US" b="1" dirty="0"/>
              <a:t>Macro expansion. </a:t>
            </a:r>
            <a:r>
              <a:rPr lang="en-US" dirty="0"/>
              <a:t>You can define </a:t>
            </a:r>
            <a:r>
              <a:rPr lang="en-US" i="1" dirty="0"/>
              <a:t>macros</a:t>
            </a:r>
            <a:r>
              <a:rPr lang="en-US" dirty="0"/>
              <a:t>, which are abbreviations for arbitrary fragments of C code, and then the C preprocessor will replace the macros with their definitions throughout the program.</a:t>
            </a:r>
          </a:p>
          <a:p>
            <a:r>
              <a:rPr lang="en-US" b="1" dirty="0"/>
              <a:t>Conditional compilation. </a:t>
            </a:r>
            <a:r>
              <a:rPr lang="en-US" dirty="0"/>
              <a:t>Using special preprocessing directives, you can include or exclude parts of the program according to various conditions.</a:t>
            </a:r>
          </a:p>
        </p:txBody>
      </p:sp>
    </p:spTree>
    <p:extLst>
      <p:ext uri="{BB962C8B-B14F-4D97-AF65-F5344CB8AC3E}">
        <p14:creationId xmlns:p14="http://schemas.microsoft.com/office/powerpoint/2010/main" val="2020005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include</a:t>
            </a:r>
          </a:p>
        </p:txBody>
      </p:sp>
      <p:sp>
        <p:nvSpPr>
          <p:cNvPr id="3" name="Content Placeholder 2"/>
          <p:cNvSpPr>
            <a:spLocks noGrp="1"/>
          </p:cNvSpPr>
          <p:nvPr>
            <p:ph idx="1"/>
          </p:nvPr>
        </p:nvSpPr>
        <p:spPr/>
        <p:txBody>
          <a:bodyPr>
            <a:normAutofit/>
          </a:bodyPr>
          <a:lstStyle/>
          <a:p>
            <a:r>
              <a:rPr lang="en-US" dirty="0"/>
              <a:t>An #include directive instructs the preprocessor to insert the contents of a specified file in the place of the directive. </a:t>
            </a:r>
          </a:p>
          <a:p>
            <a:pPr lvl="1"/>
            <a:r>
              <a:rPr lang="en-US" dirty="0"/>
              <a:t>#include &lt;</a:t>
            </a:r>
            <a:r>
              <a:rPr lang="en-US" i="1" dirty="0"/>
              <a:t>filename</a:t>
            </a:r>
            <a:r>
              <a:rPr lang="en-US" dirty="0"/>
              <a:t>&gt;</a:t>
            </a:r>
          </a:p>
          <a:p>
            <a:pPr lvl="1"/>
            <a:r>
              <a:rPr lang="en-US" dirty="0"/>
              <a:t> #include "</a:t>
            </a:r>
            <a:r>
              <a:rPr lang="en-US" i="1" dirty="0"/>
              <a:t>filename</a:t>
            </a:r>
            <a:r>
              <a:rPr lang="en-US" dirty="0"/>
              <a:t>" </a:t>
            </a:r>
          </a:p>
          <a:p>
            <a:r>
              <a:rPr lang="en-US" dirty="0"/>
              <a:t>Use the first form, with angle brackets, when you include standard library header </a:t>
            </a:r>
          </a:p>
          <a:p>
            <a:pPr lvl="1"/>
            <a:r>
              <a:rPr lang="en-US" dirty="0"/>
              <a:t>#include &lt;</a:t>
            </a:r>
            <a:r>
              <a:rPr lang="en-US" dirty="0" err="1"/>
              <a:t>math.h</a:t>
            </a:r>
            <a:r>
              <a:rPr lang="en-US" dirty="0"/>
              <a:t>&gt; // Prototypes of mathematical functions, </a:t>
            </a:r>
          </a:p>
          <a:p>
            <a:pPr marL="274320" lvl="1" indent="0">
              <a:buNone/>
            </a:pPr>
            <a:r>
              <a:rPr lang="en-US" dirty="0"/>
              <a:t>			// with related types and macros. </a:t>
            </a:r>
          </a:p>
          <a:p>
            <a:r>
              <a:rPr lang="en-US" dirty="0"/>
              <a:t>Use the second form, with double quotation marks, to include source files specific to your programs. </a:t>
            </a:r>
          </a:p>
          <a:p>
            <a:pPr lvl="1"/>
            <a:r>
              <a:rPr lang="en-US" dirty="0"/>
              <a:t>#include "</a:t>
            </a:r>
            <a:r>
              <a:rPr lang="en-US" dirty="0" err="1"/>
              <a:t>myproject.h</a:t>
            </a:r>
            <a:r>
              <a:rPr lang="en-US" dirty="0"/>
              <a:t>" </a:t>
            </a:r>
          </a:p>
          <a:p>
            <a:endParaRPr lang="en-US" dirty="0"/>
          </a:p>
          <a:p>
            <a:pPr lvl="1"/>
            <a:endParaRPr lang="en-US" dirty="0"/>
          </a:p>
          <a:p>
            <a:endParaRPr lang="en-US" dirty="0"/>
          </a:p>
          <a:p>
            <a:endParaRPr lang="en-US" dirty="0"/>
          </a:p>
          <a:p>
            <a:endParaRPr lang="en-US" dirty="0"/>
          </a:p>
        </p:txBody>
      </p:sp>
    </p:spTree>
    <p:extLst>
      <p:ext uri="{BB962C8B-B14F-4D97-AF65-F5344CB8AC3E}">
        <p14:creationId xmlns:p14="http://schemas.microsoft.com/office/powerpoint/2010/main" val="2853815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Where to find header files</a:t>
            </a:r>
          </a:p>
        </p:txBody>
      </p:sp>
      <p:sp>
        <p:nvSpPr>
          <p:cNvPr id="3" name="Content Placeholder 2"/>
          <p:cNvSpPr>
            <a:spLocks noGrp="1"/>
          </p:cNvSpPr>
          <p:nvPr>
            <p:ph idx="1"/>
          </p:nvPr>
        </p:nvSpPr>
        <p:spPr/>
        <p:txBody>
          <a:bodyPr>
            <a:normAutofit lnSpcReduction="10000"/>
          </a:bodyPr>
          <a:lstStyle/>
          <a:p>
            <a:r>
              <a:rPr lang="en-US" dirty="0"/>
              <a:t>For files specified between angle brackets (&lt;</a:t>
            </a:r>
            <a:r>
              <a:rPr lang="en-US" i="1" dirty="0"/>
              <a:t>filename</a:t>
            </a:r>
            <a:r>
              <a:rPr lang="en-US" dirty="0"/>
              <a:t>&gt;), the preprocessor usually searches in certain system directories, such as </a:t>
            </a:r>
            <a:r>
              <a:rPr lang="en-US" i="1" dirty="0"/>
              <a:t>/</a:t>
            </a:r>
            <a:r>
              <a:rPr lang="en-US" i="1" dirty="0" err="1"/>
              <a:t>usr</a:t>
            </a:r>
            <a:r>
              <a:rPr lang="en-US" i="1" dirty="0"/>
              <a:t>/local/include </a:t>
            </a:r>
            <a:r>
              <a:rPr lang="en-US" dirty="0"/>
              <a:t>and </a:t>
            </a:r>
            <a:r>
              <a:rPr lang="en-US" i="1" dirty="0"/>
              <a:t>/</a:t>
            </a:r>
            <a:r>
              <a:rPr lang="en-US" i="1" dirty="0" err="1"/>
              <a:t>usr</a:t>
            </a:r>
            <a:r>
              <a:rPr lang="en-US" i="1" dirty="0"/>
              <a:t>/include </a:t>
            </a:r>
            <a:r>
              <a:rPr lang="en-US" dirty="0"/>
              <a:t>on Unix systems, for example. </a:t>
            </a:r>
          </a:p>
          <a:p>
            <a:r>
              <a:rPr lang="en-US" dirty="0"/>
              <a:t>For files specified in quotation marks ("</a:t>
            </a:r>
            <a:r>
              <a:rPr lang="en-US" i="1" dirty="0"/>
              <a:t>filename</a:t>
            </a:r>
            <a:r>
              <a:rPr lang="en-US" dirty="0"/>
              <a:t>"), the preprocessor usually looks in the current directory first, which is typically the directory containing the program’s other source files. </a:t>
            </a:r>
          </a:p>
          <a:p>
            <a:r>
              <a:rPr lang="en-US" dirty="0"/>
              <a:t>If such a file is not found in the current directory, the preprocessor searches the system </a:t>
            </a:r>
            <a:r>
              <a:rPr lang="en-US" i="1" dirty="0"/>
              <a:t>include </a:t>
            </a:r>
            <a:r>
              <a:rPr lang="en-US" dirty="0"/>
              <a:t>directories as well. </a:t>
            </a:r>
          </a:p>
          <a:p>
            <a:r>
              <a:rPr lang="en-US" dirty="0"/>
              <a:t>A </a:t>
            </a:r>
            <a:r>
              <a:rPr lang="en-US" i="1" dirty="0"/>
              <a:t>filename </a:t>
            </a:r>
            <a:r>
              <a:rPr lang="en-US" dirty="0"/>
              <a:t>may contain a directory path. If so, the preprocessor looks for the file only in the specified directory. </a:t>
            </a:r>
          </a:p>
          <a:p>
            <a:endParaRPr lang="en-US" dirty="0"/>
          </a:p>
        </p:txBody>
      </p:sp>
    </p:spTree>
    <p:extLst>
      <p:ext uri="{BB962C8B-B14F-4D97-AF65-F5344CB8AC3E}">
        <p14:creationId xmlns:p14="http://schemas.microsoft.com/office/powerpoint/2010/main" val="11136487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Defining and using macros</a:t>
            </a:r>
          </a:p>
        </p:txBody>
      </p:sp>
      <p:sp>
        <p:nvSpPr>
          <p:cNvPr id="3" name="Content Placeholder 2"/>
          <p:cNvSpPr>
            <a:spLocks noGrp="1"/>
          </p:cNvSpPr>
          <p:nvPr>
            <p:ph idx="1"/>
          </p:nvPr>
        </p:nvSpPr>
        <p:spPr/>
        <p:txBody>
          <a:bodyPr/>
          <a:lstStyle/>
          <a:p>
            <a:r>
              <a:rPr lang="en-US" dirty="0"/>
              <a:t>You can define macros in C using the preprocessor </a:t>
            </a:r>
            <a:r>
              <a:rPr lang="en-US" b="1" u="sng" dirty="0"/>
              <a:t>directive</a:t>
            </a:r>
            <a:r>
              <a:rPr lang="en-US" dirty="0"/>
              <a:t> #define. </a:t>
            </a:r>
          </a:p>
          <a:p>
            <a:r>
              <a:rPr lang="en-US" dirty="0"/>
              <a:t>A common use of macros is to define a name for a numeric constant: </a:t>
            </a:r>
          </a:p>
          <a:p>
            <a:pPr lvl="1"/>
            <a:r>
              <a:rPr lang="en-US" dirty="0"/>
              <a:t>#define ARRAY_SIZE 100 </a:t>
            </a:r>
          </a:p>
          <a:p>
            <a:pPr marL="274320" lvl="1" indent="0">
              <a:buNone/>
            </a:pPr>
            <a:r>
              <a:rPr lang="en-US" dirty="0"/>
              <a:t>   double data[ARRAY_SIZE]; </a:t>
            </a:r>
          </a:p>
          <a:p>
            <a:pPr marL="274320" lvl="1" indent="0">
              <a:buNone/>
            </a:pPr>
            <a:endParaRPr lang="en-US" dirty="0"/>
          </a:p>
          <a:p>
            <a:pPr marL="274320" lvl="1" indent="0">
              <a:buNone/>
            </a:pPr>
            <a:endParaRPr lang="en-US" dirty="0"/>
          </a:p>
          <a:p>
            <a:r>
              <a:rPr lang="en-US" dirty="0"/>
              <a:t>The preprocessor </a:t>
            </a:r>
            <a:r>
              <a:rPr lang="en-US" i="1" dirty="0"/>
              <a:t>expands </a:t>
            </a:r>
            <a:r>
              <a:rPr lang="en-US" dirty="0"/>
              <a:t>the macro; that is, it replaces the macro name with the text it has been defined to represent </a:t>
            </a:r>
          </a:p>
          <a:p>
            <a:endParaRPr lang="en-US" dirty="0"/>
          </a:p>
          <a:p>
            <a:pPr marL="274320" lvl="1" indent="0">
              <a:buNone/>
            </a:pPr>
            <a:endParaRPr lang="en-US" dirty="0"/>
          </a:p>
          <a:p>
            <a:endParaRPr lang="en-US" dirty="0"/>
          </a:p>
          <a:p>
            <a:endParaRPr lang="en-US" dirty="0"/>
          </a:p>
        </p:txBody>
      </p:sp>
      <p:sp>
        <p:nvSpPr>
          <p:cNvPr id="4" name="TextBox 3"/>
          <p:cNvSpPr txBox="1"/>
          <p:nvPr/>
        </p:nvSpPr>
        <p:spPr>
          <a:xfrm>
            <a:off x="5494397" y="3439119"/>
            <a:ext cx="2847831" cy="646331"/>
          </a:xfrm>
          <a:prstGeom prst="rect">
            <a:avLst/>
          </a:prstGeom>
          <a:noFill/>
        </p:spPr>
        <p:txBody>
          <a:bodyPr wrap="none" rtlCol="0">
            <a:spAutoFit/>
          </a:bodyPr>
          <a:lstStyle/>
          <a:p>
            <a:r>
              <a:rPr lang="en-US" dirty="0"/>
              <a:t>ARRAY_SIZE is </a:t>
            </a:r>
            <a:r>
              <a:rPr lang="en-US"/>
              <a:t>replaced </a:t>
            </a:r>
          </a:p>
          <a:p>
            <a:pPr algn="ctr"/>
            <a:r>
              <a:rPr lang="en-US" dirty="0"/>
              <a:t>with 100</a:t>
            </a:r>
          </a:p>
        </p:txBody>
      </p:sp>
    </p:spTree>
    <p:extLst>
      <p:ext uri="{BB962C8B-B14F-4D97-AF65-F5344CB8AC3E}">
        <p14:creationId xmlns:p14="http://schemas.microsoft.com/office/powerpoint/2010/main" val="3994320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Using macros with macros</a:t>
            </a:r>
          </a:p>
        </p:txBody>
      </p:sp>
      <p:sp>
        <p:nvSpPr>
          <p:cNvPr id="3" name="Content Placeholder 2"/>
          <p:cNvSpPr>
            <a:spLocks noGrp="1"/>
          </p:cNvSpPr>
          <p:nvPr>
            <p:ph idx="1"/>
          </p:nvPr>
        </p:nvSpPr>
        <p:spPr/>
        <p:txBody>
          <a:bodyPr/>
          <a:lstStyle/>
          <a:p>
            <a:r>
              <a:rPr lang="en-US" dirty="0"/>
              <a:t>No macro can be expanded recursively </a:t>
            </a:r>
          </a:p>
          <a:p>
            <a:endParaRPr lang="en-US" dirty="0"/>
          </a:p>
        </p:txBody>
      </p:sp>
      <p:sp>
        <p:nvSpPr>
          <p:cNvPr id="4" name="TextBox 3"/>
          <p:cNvSpPr txBox="1"/>
          <p:nvPr/>
        </p:nvSpPr>
        <p:spPr>
          <a:xfrm>
            <a:off x="1723572" y="2685143"/>
            <a:ext cx="5461000" cy="830997"/>
          </a:xfrm>
          <a:prstGeom prst="rect">
            <a:avLst/>
          </a:prstGeom>
          <a:noFill/>
        </p:spPr>
        <p:txBody>
          <a:bodyPr wrap="square" rtlCol="0">
            <a:spAutoFit/>
          </a:bodyPr>
          <a:lstStyle/>
          <a:p>
            <a:r>
              <a:rPr lang="en-US" sz="2400" dirty="0"/>
              <a:t>#define PI 		3.141593</a:t>
            </a:r>
          </a:p>
          <a:p>
            <a:r>
              <a:rPr lang="en-US" sz="2400" dirty="0"/>
              <a:t>#define A 		(A / 8)</a:t>
            </a:r>
          </a:p>
        </p:txBody>
      </p:sp>
      <p:grpSp>
        <p:nvGrpSpPr>
          <p:cNvPr id="10" name="Group 9"/>
          <p:cNvGrpSpPr/>
          <p:nvPr/>
        </p:nvGrpSpPr>
        <p:grpSpPr>
          <a:xfrm>
            <a:off x="4454072" y="3100641"/>
            <a:ext cx="1080655" cy="457200"/>
            <a:chOff x="4454072" y="3100641"/>
            <a:chExt cx="1080655" cy="457200"/>
          </a:xfrm>
        </p:grpSpPr>
        <p:cxnSp>
          <p:nvCxnSpPr>
            <p:cNvPr id="6" name="Straight Connector 5"/>
            <p:cNvCxnSpPr/>
            <p:nvPr/>
          </p:nvCxnSpPr>
          <p:spPr>
            <a:xfrm flipV="1">
              <a:off x="4454072" y="3100641"/>
              <a:ext cx="1080655" cy="4572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454072" y="3100641"/>
              <a:ext cx="1080655" cy="4572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688072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Essential.thmx</Template>
  <TotalTime>4112</TotalTime>
  <Words>2695</Words>
  <Application>Microsoft Macintosh PowerPoint</Application>
  <PresentationFormat>On-screen Show (4:3)</PresentationFormat>
  <Paragraphs>287</Paragraphs>
  <Slides>33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Arial Black</vt:lpstr>
      <vt:lpstr>Mangal</vt:lpstr>
      <vt:lpstr>Wingdings</vt:lpstr>
      <vt:lpstr>Essential</vt:lpstr>
      <vt:lpstr>Programmazione procedurale</vt:lpstr>
      <vt:lpstr>PowerPoint Presentation</vt:lpstr>
      <vt:lpstr>steps</vt:lpstr>
      <vt:lpstr>PowerPoint Presentation</vt:lpstr>
      <vt:lpstr>preprocessor</vt:lpstr>
      <vt:lpstr>include</vt:lpstr>
      <vt:lpstr>Where to find header files</vt:lpstr>
      <vt:lpstr>Defining and using macros</vt:lpstr>
      <vt:lpstr>Using macros with macros</vt:lpstr>
      <vt:lpstr>preprocessing</vt:lpstr>
      <vt:lpstr>PowerPoint Presentation</vt:lpstr>
      <vt:lpstr>assembly</vt:lpstr>
      <vt:lpstr>-s</vt:lpstr>
      <vt:lpstr>example</vt:lpstr>
      <vt:lpstr>PowerPoint Presentation</vt:lpstr>
      <vt:lpstr>assembler</vt:lpstr>
      <vt:lpstr>Compiling and linking separat.</vt:lpstr>
      <vt:lpstr>PowerPoint Presentation</vt:lpstr>
      <vt:lpstr>linking</vt:lpstr>
      <vt:lpstr>steps</vt:lpstr>
      <vt:lpstr>PowerPoint Presentation</vt:lpstr>
      <vt:lpstr>gdb</vt:lpstr>
      <vt:lpstr>symbols</vt:lpstr>
      <vt:lpstr>example</vt:lpstr>
      <vt:lpstr>example</vt:lpstr>
      <vt:lpstr>How to work with it</vt:lpstr>
      <vt:lpstr>example</vt:lpstr>
      <vt:lpstr>example</vt:lpstr>
      <vt:lpstr>Print variables</vt:lpstr>
      <vt:lpstr>example</vt:lpstr>
      <vt:lpstr>example</vt:lpstr>
      <vt:lpstr>last commands</vt:lpstr>
      <vt:lpstr>Su libro</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Programmazione I</dc:title>
  <dc:creator>Francesco Santini</dc:creator>
  <cp:lastModifiedBy>Francesco Santini</cp:lastModifiedBy>
  <cp:revision>1279</cp:revision>
  <cp:lastPrinted>2017-12-11T08:01:53Z</cp:lastPrinted>
  <dcterms:created xsi:type="dcterms:W3CDTF">2015-08-27T19:28:15Z</dcterms:created>
  <dcterms:modified xsi:type="dcterms:W3CDTF">2024-11-27T07:41:27Z</dcterms:modified>
</cp:coreProperties>
</file>