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sldIdLst>
    <p:sldId id="256" r:id="rId2"/>
    <p:sldId id="523" r:id="rId3"/>
    <p:sldId id="527" r:id="rId4"/>
    <p:sldId id="526" r:id="rId5"/>
    <p:sldId id="547" r:id="rId6"/>
    <p:sldId id="528" r:id="rId7"/>
    <p:sldId id="529" r:id="rId8"/>
    <p:sldId id="530" r:id="rId9"/>
    <p:sldId id="531" r:id="rId10"/>
    <p:sldId id="532" r:id="rId11"/>
    <p:sldId id="536" r:id="rId12"/>
    <p:sldId id="533" r:id="rId13"/>
    <p:sldId id="535" r:id="rId14"/>
    <p:sldId id="545" r:id="rId15"/>
    <p:sldId id="518" r:id="rId16"/>
    <p:sldId id="525" r:id="rId17"/>
    <p:sldId id="520" r:id="rId18"/>
    <p:sldId id="537" r:id="rId19"/>
    <p:sldId id="538" r:id="rId20"/>
    <p:sldId id="444" r:id="rId21"/>
    <p:sldId id="458" r:id="rId22"/>
    <p:sldId id="540" r:id="rId23"/>
    <p:sldId id="461" r:id="rId24"/>
    <p:sldId id="542" r:id="rId25"/>
    <p:sldId id="549" r:id="rId26"/>
    <p:sldId id="559" r:id="rId27"/>
    <p:sldId id="550" r:id="rId28"/>
    <p:sldId id="552" r:id="rId29"/>
    <p:sldId id="553" r:id="rId30"/>
    <p:sldId id="551" r:id="rId31"/>
    <p:sldId id="548" r:id="rId32"/>
    <p:sldId id="507" r:id="rId33"/>
    <p:sldId id="555" r:id="rId34"/>
    <p:sldId id="511" r:id="rId35"/>
    <p:sldId id="543" r:id="rId36"/>
    <p:sldId id="546" r:id="rId37"/>
    <p:sldId id="557" r:id="rId38"/>
    <p:sldId id="512" r:id="rId39"/>
    <p:sldId id="516" r:id="rId40"/>
    <p:sldId id="494" r:id="rId41"/>
    <p:sldId id="558" r:id="rId42"/>
    <p:sldId id="498" r:id="rId43"/>
    <p:sldId id="510" r:id="rId44"/>
    <p:sldId id="560" r:id="rId45"/>
    <p:sldId id="561" r:id="rId46"/>
    <p:sldId id="562" r:id="rId47"/>
    <p:sldId id="563"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243" autoAdjust="0"/>
    <p:restoredTop sz="93098"/>
  </p:normalViewPr>
  <p:slideViewPr>
    <p:cSldViewPr snapToGrid="0" snapToObjects="1">
      <p:cViewPr varScale="1">
        <p:scale>
          <a:sx n="95" d="100"/>
          <a:sy n="95" d="100"/>
        </p:scale>
        <p:origin x="1016" y="1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4400" spc="-80" baseline="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57200" y="6172201"/>
            <a:ext cx="3429000" cy="304800"/>
          </a:xfrm>
          <a:prstGeom prst="rect">
            <a:avLst/>
          </a:prstGeom>
        </p:spPr>
        <p:txBody>
          <a:bodyPr/>
          <a:lstStyle/>
          <a:p>
            <a:fld id="{451DEABC-D766-4322-8E78-B830FAE35C72}" type="datetime4">
              <a:rPr lang="en-US" smtClean="0"/>
              <a:pPr/>
              <a:t>November 27, 2024</a:t>
            </a:fld>
            <a:endParaRPr lang="en-US" dirty="0"/>
          </a:p>
        </p:txBody>
      </p:sp>
      <p:sp>
        <p:nvSpPr>
          <p:cNvPr id="5" name="Footer Placeholder 4"/>
          <p:cNvSpPr>
            <a:spLocks noGrp="1"/>
          </p:cNvSpPr>
          <p:nvPr>
            <p:ph type="ftr" sz="quarter" idx="11"/>
          </p:nvPr>
        </p:nvSpPr>
        <p:spPr>
          <a:xfrm>
            <a:off x="457200" y="6492875"/>
            <a:ext cx="3429000" cy="283845"/>
          </a:xfrm>
          <a:prstGeom prst="rect">
            <a:avLst/>
          </a:prstGeom>
        </p:spPr>
        <p:txBody>
          <a:bodyPr/>
          <a:lstStyle/>
          <a:p>
            <a:endParaRPr lang="en-US" dirty="0"/>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a:xfrm>
            <a:off x="7386953" y="6411595"/>
            <a:ext cx="1315721" cy="365125"/>
          </a:xfrm>
          <a:prstGeom prst="rect">
            <a:avLst/>
          </a:prstGeom>
        </p:spPr>
        <p:txBody>
          <a:bodyPr/>
          <a:lstStyle>
            <a:lvl1pPr>
              <a:defRPr>
                <a:solidFill>
                  <a:schemeClr val="tx1"/>
                </a:solidFill>
              </a:defRPr>
            </a:lvl1pPr>
          </a:lstStyle>
          <a:p>
            <a:fld id="{F38DF745-7D3F-47F4-83A3-874385CFAA6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172201"/>
            <a:ext cx="3429000" cy="304800"/>
          </a:xfrm>
          <a:prstGeom prst="rect">
            <a:avLst/>
          </a:prstGeom>
        </p:spPr>
        <p:txBody>
          <a:bodyPr/>
          <a:lstStyle/>
          <a:p>
            <a:fld id="{F3131F9E-604E-4343-9F29-EF72E8231CAD}" type="datetime4">
              <a:rPr lang="en-US" smtClean="0"/>
              <a:pPr/>
              <a:t>November 27, 2024</a:t>
            </a:fld>
            <a:endParaRPr lang="en-US" dirty="0"/>
          </a:p>
        </p:txBody>
      </p:sp>
      <p:sp>
        <p:nvSpPr>
          <p:cNvPr id="5" name="Footer Placeholder 4"/>
          <p:cNvSpPr>
            <a:spLocks noGrp="1"/>
          </p:cNvSpPr>
          <p:nvPr>
            <p:ph type="ftr" sz="quarter" idx="11"/>
          </p:nvPr>
        </p:nvSpPr>
        <p:spPr>
          <a:xfrm>
            <a:off x="457200" y="6492875"/>
            <a:ext cx="3429000" cy="283845"/>
          </a:xfrm>
          <a:prstGeom prst="rect">
            <a:avLst/>
          </a:prstGeom>
        </p:spPr>
        <p:txBody>
          <a:bodyPr/>
          <a:lstStyle/>
          <a:p>
            <a:endParaRPr lang="en-US" dirty="0"/>
          </a:p>
        </p:txBody>
      </p:sp>
      <p:sp>
        <p:nvSpPr>
          <p:cNvPr id="6" name="Slide Number Placeholder 5"/>
          <p:cNvSpPr>
            <a:spLocks noGrp="1"/>
          </p:cNvSpPr>
          <p:nvPr>
            <p:ph type="sldNum" sz="quarter" idx="12"/>
          </p:nvPr>
        </p:nvSpPr>
        <p:spPr>
          <a:xfrm>
            <a:off x="7386953" y="6411595"/>
            <a:ext cx="1315721" cy="365125"/>
          </a:xfrm>
          <a:prstGeom prst="rect">
            <a:avLst/>
          </a:prstGeom>
        </p:spPr>
        <p:txBody>
          <a:bodyPr/>
          <a:lstStyle/>
          <a:p>
            <a:fld id="{F38DF745-7D3F-47F4-83A3-874385CFAA6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172201"/>
            <a:ext cx="3429000" cy="304800"/>
          </a:xfrm>
          <a:prstGeom prst="rect">
            <a:avLst/>
          </a:prstGeom>
        </p:spPr>
        <p:txBody>
          <a:bodyPr/>
          <a:lstStyle/>
          <a:p>
            <a:fld id="{34A8E1CE-37F8-4102-8DF9-852A0A51F293}" type="datetime4">
              <a:rPr lang="en-US" smtClean="0"/>
              <a:pPr/>
              <a:t>November 27, 2024</a:t>
            </a:fld>
            <a:endParaRPr lang="en-US" dirty="0"/>
          </a:p>
        </p:txBody>
      </p:sp>
      <p:sp>
        <p:nvSpPr>
          <p:cNvPr id="5" name="Footer Placeholder 4"/>
          <p:cNvSpPr>
            <a:spLocks noGrp="1"/>
          </p:cNvSpPr>
          <p:nvPr>
            <p:ph type="ftr" sz="quarter" idx="11"/>
          </p:nvPr>
        </p:nvSpPr>
        <p:spPr>
          <a:xfrm>
            <a:off x="457200" y="6492875"/>
            <a:ext cx="3429000" cy="283845"/>
          </a:xfrm>
          <a:prstGeom prst="rect">
            <a:avLst/>
          </a:prstGeom>
        </p:spPr>
        <p:txBody>
          <a:bodyPr/>
          <a:lstStyle/>
          <a:p>
            <a:endParaRPr lang="en-US" dirty="0"/>
          </a:p>
        </p:txBody>
      </p:sp>
      <p:sp>
        <p:nvSpPr>
          <p:cNvPr id="6" name="Slide Number Placeholder 5"/>
          <p:cNvSpPr>
            <a:spLocks noGrp="1"/>
          </p:cNvSpPr>
          <p:nvPr>
            <p:ph type="sldNum" sz="quarter" idx="12"/>
          </p:nvPr>
        </p:nvSpPr>
        <p:spPr>
          <a:xfrm>
            <a:off x="7386953" y="6411595"/>
            <a:ext cx="1315721" cy="365125"/>
          </a:xfrm>
          <a:prstGeom prst="rect">
            <a:avLst/>
          </a:prstGeom>
        </p:spPr>
        <p:txBody>
          <a:bodyPr/>
          <a:lstStyle/>
          <a:p>
            <a:fld id="{F38DF745-7D3F-47F4-83A3-874385CFAA6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457200" y="6172201"/>
            <a:ext cx="3429000" cy="304800"/>
          </a:xfrm>
          <a:prstGeom prst="rect">
            <a:avLst/>
          </a:prstGeom>
        </p:spPr>
        <p:txBody>
          <a:bodyPr/>
          <a:lstStyle/>
          <a:p>
            <a:fld id="{93333F43-3E86-47E4-BFBB-2476D384E1C6}" type="datetime4">
              <a:rPr lang="en-US" smtClean="0"/>
              <a:pPr/>
              <a:t>November 27, 2024</a:t>
            </a:fld>
            <a:endParaRPr lang="en-US" dirty="0"/>
          </a:p>
        </p:txBody>
      </p:sp>
      <p:sp>
        <p:nvSpPr>
          <p:cNvPr id="5" name="Footer Placeholder 4"/>
          <p:cNvSpPr>
            <a:spLocks noGrp="1"/>
          </p:cNvSpPr>
          <p:nvPr>
            <p:ph type="ftr" sz="quarter" idx="11"/>
          </p:nvPr>
        </p:nvSpPr>
        <p:spPr>
          <a:xfrm>
            <a:off x="457200" y="6492875"/>
            <a:ext cx="3429000" cy="283845"/>
          </a:xfrm>
          <a:prstGeom prst="rect">
            <a:avLst/>
          </a:prstGeom>
        </p:spPr>
        <p:txBody>
          <a:bodyPr/>
          <a:lstStyle/>
          <a:p>
            <a:endParaRPr lang="en-US" dirty="0"/>
          </a:p>
        </p:txBody>
      </p:sp>
      <p:sp>
        <p:nvSpPr>
          <p:cNvPr id="6" name="Slide Number Placeholder 5"/>
          <p:cNvSpPr>
            <a:spLocks noGrp="1"/>
          </p:cNvSpPr>
          <p:nvPr>
            <p:ph type="sldNum" sz="quarter" idx="12"/>
          </p:nvPr>
        </p:nvSpPr>
        <p:spPr>
          <a:xfrm>
            <a:off x="7386953" y="6411595"/>
            <a:ext cx="1315721" cy="365125"/>
          </a:xfrm>
          <a:prstGeom prst="rect">
            <a:avLst/>
          </a:prstGeom>
        </p:spPr>
        <p:txBody>
          <a:bodyPr/>
          <a:lstStyle/>
          <a:p>
            <a:fld id="{F38DF745-7D3F-47F4-83A3-874385CFAA6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a:xfrm>
            <a:off x="457200" y="6172201"/>
            <a:ext cx="3429000" cy="304800"/>
          </a:xfrm>
          <a:prstGeom prst="rect">
            <a:avLst/>
          </a:prstGeom>
        </p:spPr>
        <p:txBody>
          <a:bodyPr/>
          <a:lstStyle/>
          <a:p>
            <a:fld id="{751663BA-01FC-4367-B6F3-ABB2645D55F1}" type="datetime4">
              <a:rPr lang="en-US" smtClean="0"/>
              <a:pPr/>
              <a:t>November 27, 2024</a:t>
            </a:fld>
            <a:endParaRPr lang="en-US" dirty="0"/>
          </a:p>
        </p:txBody>
      </p:sp>
      <p:sp>
        <p:nvSpPr>
          <p:cNvPr id="8" name="Slide Number Placeholder 7"/>
          <p:cNvSpPr>
            <a:spLocks noGrp="1"/>
          </p:cNvSpPr>
          <p:nvPr>
            <p:ph type="sldNum" sz="quarter" idx="11"/>
          </p:nvPr>
        </p:nvSpPr>
        <p:spPr>
          <a:xfrm>
            <a:off x="7386953" y="6411595"/>
            <a:ext cx="1315721" cy="365125"/>
          </a:xfrm>
          <a:prstGeom prst="rect">
            <a:avLst/>
          </a:prstGeom>
        </p:spPr>
        <p:txBody>
          <a:bodyPr/>
          <a:lstStyle/>
          <a:p>
            <a:fld id="{F38DF745-7D3F-47F4-83A3-874385CFAA69}" type="slidenum">
              <a:rPr lang="en-US" smtClean="0"/>
              <a:pPr/>
              <a:t>‹#›</a:t>
            </a:fld>
            <a:endParaRPr lang="en-US" dirty="0"/>
          </a:p>
        </p:txBody>
      </p:sp>
      <p:sp>
        <p:nvSpPr>
          <p:cNvPr id="9" name="Footer Placeholder 8"/>
          <p:cNvSpPr>
            <a:spLocks noGrp="1"/>
          </p:cNvSpPr>
          <p:nvPr>
            <p:ph type="ftr" sz="quarter" idx="12"/>
          </p:nvPr>
        </p:nvSpPr>
        <p:spPr>
          <a:xfrm>
            <a:off x="457200" y="6492875"/>
            <a:ext cx="3429000" cy="283845"/>
          </a:xfrm>
          <a:prstGeom prst="rect">
            <a:avLst/>
          </a:prstGeom>
        </p:spPr>
        <p:txBody>
          <a:body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457200" y="6172201"/>
            <a:ext cx="3429000" cy="304800"/>
          </a:xfrm>
          <a:prstGeom prst="rect">
            <a:avLst/>
          </a:prstGeom>
        </p:spPr>
        <p:txBody>
          <a:bodyPr/>
          <a:lstStyle/>
          <a:p>
            <a:fld id="{79B19C71-EC74-44AF-B27E-FC7DC3C3A61D}" type="datetime4">
              <a:rPr lang="en-US" smtClean="0"/>
              <a:pPr/>
              <a:t>November 27, 2024</a:t>
            </a:fld>
            <a:endParaRPr lang="en-US" dirty="0"/>
          </a:p>
        </p:txBody>
      </p:sp>
      <p:sp>
        <p:nvSpPr>
          <p:cNvPr id="6" name="Footer Placeholder 5"/>
          <p:cNvSpPr>
            <a:spLocks noGrp="1"/>
          </p:cNvSpPr>
          <p:nvPr>
            <p:ph type="ftr" sz="quarter" idx="11"/>
          </p:nvPr>
        </p:nvSpPr>
        <p:spPr>
          <a:xfrm>
            <a:off x="457200" y="6492875"/>
            <a:ext cx="3429000" cy="283845"/>
          </a:xfrm>
          <a:prstGeom prst="rect">
            <a:avLst/>
          </a:prstGeom>
        </p:spPr>
        <p:txBody>
          <a:bodyPr/>
          <a:lstStyle/>
          <a:p>
            <a:endParaRPr lang="en-US" dirty="0"/>
          </a:p>
        </p:txBody>
      </p:sp>
      <p:sp>
        <p:nvSpPr>
          <p:cNvPr id="7" name="Slide Number Placeholder 6"/>
          <p:cNvSpPr>
            <a:spLocks noGrp="1"/>
          </p:cNvSpPr>
          <p:nvPr>
            <p:ph type="sldNum" sz="quarter" idx="12"/>
          </p:nvPr>
        </p:nvSpPr>
        <p:spPr>
          <a:xfrm>
            <a:off x="7386953" y="6411595"/>
            <a:ext cx="1315721" cy="365125"/>
          </a:xfrm>
          <a:prstGeom prst="rect">
            <a:avLst/>
          </a:prstGeom>
        </p:spPr>
        <p:txBody>
          <a:bodyPr/>
          <a:lstStyle/>
          <a:p>
            <a:fld id="{F38DF745-7D3F-47F4-83A3-874385CFAA6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457200" y="6172201"/>
            <a:ext cx="3429000" cy="304800"/>
          </a:xfrm>
          <a:prstGeom prst="rect">
            <a:avLst/>
          </a:prstGeom>
        </p:spPr>
        <p:txBody>
          <a:bodyPr/>
          <a:lstStyle/>
          <a:p>
            <a:fld id="{6A5CDA29-3CBE-48EA-92AE-A996835462BA}" type="datetime4">
              <a:rPr lang="en-US" smtClean="0"/>
              <a:pPr/>
              <a:t>November 27, 2024</a:t>
            </a:fld>
            <a:endParaRPr lang="en-US" dirty="0"/>
          </a:p>
        </p:txBody>
      </p:sp>
      <p:sp>
        <p:nvSpPr>
          <p:cNvPr id="8" name="Footer Placeholder 7"/>
          <p:cNvSpPr>
            <a:spLocks noGrp="1"/>
          </p:cNvSpPr>
          <p:nvPr>
            <p:ph type="ftr" sz="quarter" idx="11"/>
          </p:nvPr>
        </p:nvSpPr>
        <p:spPr>
          <a:xfrm>
            <a:off x="457200" y="6492875"/>
            <a:ext cx="3429000" cy="283845"/>
          </a:xfrm>
          <a:prstGeom prst="rect">
            <a:avLst/>
          </a:prstGeom>
        </p:spPr>
        <p:txBody>
          <a:bodyPr/>
          <a:lstStyle/>
          <a:p>
            <a:endParaRPr lang="en-US" dirty="0"/>
          </a:p>
        </p:txBody>
      </p:sp>
      <p:sp>
        <p:nvSpPr>
          <p:cNvPr id="9" name="Slide Number Placeholder 8"/>
          <p:cNvSpPr>
            <a:spLocks noGrp="1"/>
          </p:cNvSpPr>
          <p:nvPr>
            <p:ph type="sldNum" sz="quarter" idx="12"/>
          </p:nvPr>
        </p:nvSpPr>
        <p:spPr>
          <a:xfrm>
            <a:off x="7386953" y="6411595"/>
            <a:ext cx="1315721" cy="365125"/>
          </a:xfrm>
          <a:prstGeom prst="rect">
            <a:avLst/>
          </a:prstGeom>
        </p:spPr>
        <p:txBody>
          <a:bodyPr/>
          <a:lstStyle/>
          <a:p>
            <a:fld id="{F38DF745-7D3F-47F4-83A3-874385CFAA6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172201"/>
            <a:ext cx="3429000" cy="304800"/>
          </a:xfrm>
          <a:prstGeom prst="rect">
            <a:avLst/>
          </a:prstGeom>
        </p:spPr>
        <p:txBody>
          <a:bodyPr/>
          <a:lstStyle/>
          <a:p>
            <a:fld id="{E29EC054-3869-4501-B163-1BBFDE8DCE04}" type="datetime4">
              <a:rPr lang="en-US" smtClean="0"/>
              <a:pPr/>
              <a:t>November 27, 2024</a:t>
            </a:fld>
            <a:endParaRPr lang="en-US" dirty="0"/>
          </a:p>
        </p:txBody>
      </p:sp>
      <p:sp>
        <p:nvSpPr>
          <p:cNvPr id="4" name="Footer Placeholder 3"/>
          <p:cNvSpPr>
            <a:spLocks noGrp="1"/>
          </p:cNvSpPr>
          <p:nvPr>
            <p:ph type="ftr" sz="quarter" idx="11"/>
          </p:nvPr>
        </p:nvSpPr>
        <p:spPr>
          <a:xfrm>
            <a:off x="457200" y="6492875"/>
            <a:ext cx="3429000" cy="283845"/>
          </a:xfrm>
          <a:prstGeom prst="rect">
            <a:avLst/>
          </a:prstGeom>
        </p:spPr>
        <p:txBody>
          <a:bodyPr/>
          <a:lstStyle/>
          <a:p>
            <a:endParaRPr lang="en-US" dirty="0"/>
          </a:p>
        </p:txBody>
      </p:sp>
      <p:sp>
        <p:nvSpPr>
          <p:cNvPr id="5" name="Slide Number Placeholder 4"/>
          <p:cNvSpPr>
            <a:spLocks noGrp="1"/>
          </p:cNvSpPr>
          <p:nvPr>
            <p:ph type="sldNum" sz="quarter" idx="12"/>
          </p:nvPr>
        </p:nvSpPr>
        <p:spPr>
          <a:xfrm>
            <a:off x="7386953" y="6411595"/>
            <a:ext cx="1315721" cy="365125"/>
          </a:xfrm>
          <a:prstGeom prst="rect">
            <a:avLst/>
          </a:prstGeom>
        </p:spPr>
        <p:txBody>
          <a:bodyPr/>
          <a:lstStyle/>
          <a:p>
            <a:fld id="{F38DF745-7D3F-47F4-83A3-874385CFAA6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172201"/>
            <a:ext cx="3429000" cy="304800"/>
          </a:xfrm>
          <a:prstGeom prst="rect">
            <a:avLst/>
          </a:prstGeom>
        </p:spPr>
        <p:txBody>
          <a:bodyPr/>
          <a:lstStyle/>
          <a:p>
            <a:fld id="{0A63D831-56C1-49CF-8EF7-8B9A98402BCD}" type="datetime4">
              <a:rPr lang="en-US" smtClean="0"/>
              <a:pPr/>
              <a:t>November 27, 2024</a:t>
            </a:fld>
            <a:endParaRPr lang="en-US" dirty="0"/>
          </a:p>
        </p:txBody>
      </p:sp>
      <p:sp>
        <p:nvSpPr>
          <p:cNvPr id="3" name="Footer Placeholder 2"/>
          <p:cNvSpPr>
            <a:spLocks noGrp="1"/>
          </p:cNvSpPr>
          <p:nvPr>
            <p:ph type="ftr" sz="quarter" idx="11"/>
          </p:nvPr>
        </p:nvSpPr>
        <p:spPr>
          <a:xfrm>
            <a:off x="457200" y="6492875"/>
            <a:ext cx="3429000" cy="283845"/>
          </a:xfrm>
          <a:prstGeom prst="rect">
            <a:avLst/>
          </a:prstGeom>
        </p:spPr>
        <p:txBody>
          <a:bodyPr/>
          <a:lstStyle/>
          <a:p>
            <a:endParaRPr lang="en-US" dirty="0"/>
          </a:p>
        </p:txBody>
      </p:sp>
      <p:sp>
        <p:nvSpPr>
          <p:cNvPr id="4" name="Slide Number Placeholder 3"/>
          <p:cNvSpPr>
            <a:spLocks noGrp="1"/>
          </p:cNvSpPr>
          <p:nvPr>
            <p:ph type="sldNum" sz="quarter" idx="12"/>
          </p:nvPr>
        </p:nvSpPr>
        <p:spPr>
          <a:xfrm>
            <a:off x="7386953" y="6411595"/>
            <a:ext cx="1315721" cy="365125"/>
          </a:xfrm>
          <a:prstGeom prst="rect">
            <a:avLst/>
          </a:prstGeom>
        </p:spPr>
        <p:txBody>
          <a:bodyPr/>
          <a:lstStyle/>
          <a:p>
            <a:fld id="{F38DF745-7D3F-47F4-83A3-874385CFAA6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172201"/>
            <a:ext cx="3429000" cy="304800"/>
          </a:xfrm>
          <a:prstGeom prst="rect">
            <a:avLst/>
          </a:prstGeom>
        </p:spPr>
        <p:txBody>
          <a:bodyPr/>
          <a:lstStyle/>
          <a:p>
            <a:fld id="{6EAD5615-7F4F-4584-84D5-CC95918C321F}" type="datetime4">
              <a:rPr lang="en-US" smtClean="0"/>
              <a:pPr/>
              <a:t>November 27, 2024</a:t>
            </a:fld>
            <a:endParaRPr lang="en-US" dirty="0"/>
          </a:p>
        </p:txBody>
      </p:sp>
      <p:sp>
        <p:nvSpPr>
          <p:cNvPr id="6" name="Footer Placeholder 5"/>
          <p:cNvSpPr>
            <a:spLocks noGrp="1"/>
          </p:cNvSpPr>
          <p:nvPr>
            <p:ph type="ftr" sz="quarter" idx="11"/>
          </p:nvPr>
        </p:nvSpPr>
        <p:spPr>
          <a:xfrm>
            <a:off x="457200" y="6492875"/>
            <a:ext cx="3429000" cy="283845"/>
          </a:xfrm>
          <a:prstGeom prst="rect">
            <a:avLst/>
          </a:prstGeom>
        </p:spPr>
        <p:txBody>
          <a:bodyPr/>
          <a:lstStyle/>
          <a:p>
            <a:endParaRPr lang="en-US" dirty="0"/>
          </a:p>
        </p:txBody>
      </p:sp>
      <p:sp>
        <p:nvSpPr>
          <p:cNvPr id="7" name="Slide Number Placeholder 6"/>
          <p:cNvSpPr>
            <a:spLocks noGrp="1"/>
          </p:cNvSpPr>
          <p:nvPr>
            <p:ph type="sldNum" sz="quarter" idx="12"/>
          </p:nvPr>
        </p:nvSpPr>
        <p:spPr>
          <a:xfrm>
            <a:off x="7386953" y="6411595"/>
            <a:ext cx="1315721" cy="365125"/>
          </a:xfrm>
          <a:prstGeom prst="rect">
            <a:avLst/>
          </a:prstGeom>
        </p:spPr>
        <p:txBody>
          <a:bodyPr/>
          <a:lstStyle/>
          <a:p>
            <a:fld id="{F38DF745-7D3F-47F4-83A3-874385CFAA69}" type="slidenum">
              <a:rPr lang="en-US" smtClean="0"/>
              <a:pPr/>
              <a:t>‹#›</a:t>
            </a:fld>
            <a:endParaRPr lang="en-US" dirty="0"/>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172201"/>
            <a:ext cx="3429000" cy="304800"/>
          </a:xfrm>
          <a:prstGeom prst="rect">
            <a:avLst/>
          </a:prstGeom>
        </p:spPr>
        <p:txBody>
          <a:bodyPr/>
          <a:lstStyle/>
          <a:p>
            <a:fld id="{76EEA923-9BEE-48CE-9F28-5B525F399BAD}" type="datetime4">
              <a:rPr lang="en-US" smtClean="0"/>
              <a:pPr/>
              <a:t>November 27, 2024</a:t>
            </a:fld>
            <a:endParaRPr lang="en-US" dirty="0"/>
          </a:p>
        </p:txBody>
      </p:sp>
      <p:sp>
        <p:nvSpPr>
          <p:cNvPr id="6" name="Footer Placeholder 5"/>
          <p:cNvSpPr>
            <a:spLocks noGrp="1"/>
          </p:cNvSpPr>
          <p:nvPr>
            <p:ph type="ftr" sz="quarter" idx="11"/>
          </p:nvPr>
        </p:nvSpPr>
        <p:spPr>
          <a:xfrm>
            <a:off x="457200" y="6492875"/>
            <a:ext cx="3429000" cy="283845"/>
          </a:xfrm>
          <a:prstGeom prst="rect">
            <a:avLst/>
          </a:prstGeom>
        </p:spPr>
        <p:txBody>
          <a:bodyPr/>
          <a:lstStyle/>
          <a:p>
            <a:endParaRPr lang="en-US" dirty="0"/>
          </a:p>
        </p:txBody>
      </p:sp>
      <p:sp>
        <p:nvSpPr>
          <p:cNvPr id="7" name="Slide Number Placeholder 6"/>
          <p:cNvSpPr>
            <a:spLocks noGrp="1"/>
          </p:cNvSpPr>
          <p:nvPr>
            <p:ph type="sldNum" sz="quarter" idx="12"/>
          </p:nvPr>
        </p:nvSpPr>
        <p:spPr>
          <a:xfrm>
            <a:off x="7386953" y="6411595"/>
            <a:ext cx="1315721" cy="365125"/>
          </a:xfrm>
          <a:prstGeom prst="rect">
            <a:avLst/>
          </a:prstGeom>
        </p:spPr>
        <p:txBody>
          <a:bodyPr/>
          <a:lstStyle>
            <a:lvl1pPr>
              <a:defRPr>
                <a:solidFill>
                  <a:schemeClr val="tx1"/>
                </a:solidFill>
              </a:defRPr>
            </a:lvl1pPr>
          </a:lstStyle>
          <a:p>
            <a:fld id="{F38DF745-7D3F-47F4-83A3-874385CFAA69}" type="slidenum">
              <a:rPr lang="en-US" smtClean="0"/>
              <a:pPr/>
              <a:t>‹#›</a:t>
            </a:fld>
            <a:endParaRPr lang="en-US" dirty="0"/>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152718"/>
            <a:ext cx="8245475" cy="603535"/>
          </a:xfrm>
          <a:prstGeom prst="rect">
            <a:avLst/>
          </a:prstGeom>
        </p:spPr>
        <p:txBody>
          <a:bodyPr vert="horz" lIns="91440" tIns="45720" rIns="91440" bIns="45720" rtlCol="0" anchor="b">
            <a:normAutofit/>
          </a:bodyPr>
          <a:lstStyle/>
          <a:p>
            <a:r>
              <a:rPr lang="en-US" dirty="0"/>
              <a:t>Click to edit Master title </a:t>
            </a:r>
          </a:p>
        </p:txBody>
      </p:sp>
      <p:sp>
        <p:nvSpPr>
          <p:cNvPr id="3" name="Text Placeholder 2"/>
          <p:cNvSpPr>
            <a:spLocks noGrp="1"/>
          </p:cNvSpPr>
          <p:nvPr>
            <p:ph type="body" idx="1"/>
          </p:nvPr>
        </p:nvSpPr>
        <p:spPr>
          <a:xfrm>
            <a:off x="457200" y="1112976"/>
            <a:ext cx="8245474" cy="5298619"/>
          </a:xfrm>
          <a:prstGeom prst="rect">
            <a:avLst/>
          </a:prstGeom>
        </p:spPr>
        <p:txBody>
          <a:bodyPr vert="horz" lIns="91440" tIns="45720" rIns="91440" bIns="45720" rtlCol="0">
            <a:normAutofit/>
          </a:bodyPr>
          <a:lstStyle/>
          <a:p>
            <a:pPr lvl="0"/>
            <a:r>
              <a:rPr lang="en-US" dirty="0"/>
              <a:t>Click to edit Master text styles</a:t>
            </a:r>
          </a:p>
          <a:p>
            <a:pPr lvl="1"/>
            <a:r>
              <a:rPr lang="en-US" dirty="0"/>
              <a:t> Second level</a:t>
            </a:r>
          </a:p>
          <a:p>
            <a:pPr lvl="2"/>
            <a:r>
              <a:rPr lang="en-US" dirty="0"/>
              <a:t>Third level</a:t>
            </a:r>
          </a:p>
          <a:p>
            <a:pPr lvl="3"/>
            <a:r>
              <a:rPr lang="en-US" dirty="0"/>
              <a:t>Fourth level</a:t>
            </a:r>
          </a:p>
          <a:p>
            <a:pPr lvl="4"/>
            <a:r>
              <a:rPr lang="en-US" dirty="0"/>
              <a:t>Fifth level</a:t>
            </a:r>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sldNum="0" hdr="0" ftr="0" dt="0"/>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342900" indent="-342900" algn="l" defTabSz="914400" rtl="0" eaLnBrk="1" latinLnBrk="0" hangingPunct="1">
        <a:spcBef>
          <a:spcPct val="20000"/>
        </a:spcBef>
        <a:spcAft>
          <a:spcPts val="600"/>
        </a:spcAft>
        <a:buFontTx/>
        <a:buBlip>
          <a:blip r:embed="rId13"/>
        </a:buBlip>
        <a:defRPr sz="2400" b="0"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Wingdings" charset="2"/>
        <a:buChar char="ü"/>
        <a:defRPr sz="22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stackoverflow.com/questions/1410563/what-is-the-difference-between-a-definition-and-a-declaration" TargetMode="External"/><Relationship Id="rId2" Type="http://schemas.openxmlformats.org/officeDocument/2006/relationships/hyperlink" Target="https://www.cprogramming.com/declare_vs_define.html" TargetMode="External"/><Relationship Id="rId1" Type="http://schemas.openxmlformats.org/officeDocument/2006/relationships/slideLayout" Target="../slideLayouts/slideLayout2.xml"/><Relationship Id="rId5" Type="http://schemas.openxmlformats.org/officeDocument/2006/relationships/hyperlink" Target="https://aticleworld.com/linkage-in-c/" TargetMode="External"/><Relationship Id="rId4" Type="http://schemas.openxmlformats.org/officeDocument/2006/relationships/hyperlink" Target="https://www.geeksforgeeks.org/internal-linkage-external-linkage-c/"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Programmazione</a:t>
            </a:r>
            <a:r>
              <a:rPr lang="en-US" dirty="0"/>
              <a:t> </a:t>
            </a:r>
            <a:r>
              <a:rPr lang="en-US"/>
              <a:t>procedurale</a:t>
            </a:r>
            <a:endParaRPr lang="en-US" dirty="0"/>
          </a:p>
        </p:txBody>
      </p:sp>
      <p:sp>
        <p:nvSpPr>
          <p:cNvPr id="3" name="Subtitle 2"/>
          <p:cNvSpPr>
            <a:spLocks noGrp="1"/>
          </p:cNvSpPr>
          <p:nvPr>
            <p:ph type="subTitle" idx="1"/>
          </p:nvPr>
        </p:nvSpPr>
        <p:spPr/>
        <p:txBody>
          <a:bodyPr/>
          <a:lstStyle/>
          <a:p>
            <a:r>
              <a:rPr lang="en-US" dirty="0" err="1"/>
              <a:t>a.a</a:t>
            </a:r>
            <a:r>
              <a:rPr lang="en-US" dirty="0"/>
              <a:t>. </a:t>
            </a:r>
            <a:r>
              <a:rPr lang="en-US"/>
              <a:t>2024/2025</a:t>
            </a:r>
            <a:endParaRPr lang="en-US" dirty="0"/>
          </a:p>
        </p:txBody>
      </p:sp>
    </p:spTree>
    <p:extLst>
      <p:ext uri="{BB962C8B-B14F-4D97-AF65-F5344CB8AC3E}">
        <p14:creationId xmlns:p14="http://schemas.microsoft.com/office/powerpoint/2010/main" val="3053494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Hi, I’m </a:t>
            </a:r>
            <a:r>
              <a:rPr lang="en-US"/>
              <a:t>the LINKER</a:t>
            </a:r>
            <a:endParaRPr lang="en-US" dirty="0"/>
          </a:p>
        </p:txBody>
      </p:sp>
      <p:pic>
        <p:nvPicPr>
          <p:cNvPr id="4" name="Picture 3"/>
          <p:cNvPicPr>
            <a:picLocks noChangeAspect="1"/>
          </p:cNvPicPr>
          <p:nvPr/>
        </p:nvPicPr>
        <p:blipFill>
          <a:blip r:embed="rId2"/>
          <a:stretch>
            <a:fillRect/>
          </a:stretch>
        </p:blipFill>
        <p:spPr>
          <a:xfrm>
            <a:off x="1282700" y="950484"/>
            <a:ext cx="6591300" cy="5762374"/>
          </a:xfrm>
          <a:prstGeom prst="rect">
            <a:avLst/>
          </a:prstGeom>
        </p:spPr>
      </p:pic>
      <p:sp>
        <p:nvSpPr>
          <p:cNvPr id="3" name="TextBox 2"/>
          <p:cNvSpPr txBox="1"/>
          <p:nvPr/>
        </p:nvSpPr>
        <p:spPr>
          <a:xfrm>
            <a:off x="6760563" y="4527030"/>
            <a:ext cx="1749453" cy="369332"/>
          </a:xfrm>
          <a:prstGeom prst="rect">
            <a:avLst/>
          </a:prstGeom>
          <a:noFill/>
        </p:spPr>
        <p:txBody>
          <a:bodyPr wrap="none" rtlCol="0">
            <a:spAutoFit/>
          </a:bodyPr>
          <a:lstStyle/>
          <a:p>
            <a:r>
              <a:rPr lang="en-US"/>
              <a:t>Target program</a:t>
            </a:r>
          </a:p>
        </p:txBody>
      </p:sp>
      <p:cxnSp>
        <p:nvCxnSpPr>
          <p:cNvPr id="6" name="Straight Arrow Connector 5"/>
          <p:cNvCxnSpPr>
            <a:stCxn id="3" idx="0"/>
          </p:cNvCxnSpPr>
          <p:nvPr/>
        </p:nvCxnSpPr>
        <p:spPr>
          <a:xfrm flipH="1" flipV="1">
            <a:off x="7510072" y="4272197"/>
            <a:ext cx="125218" cy="2548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a:off x="231771" y="950484"/>
            <a:ext cx="2101857" cy="1506491"/>
            <a:chOff x="231771" y="950484"/>
            <a:chExt cx="2101857" cy="1506491"/>
          </a:xfrm>
        </p:grpSpPr>
        <p:sp>
          <p:nvSpPr>
            <p:cNvPr id="5" name="TextBox 4"/>
            <p:cNvSpPr txBox="1"/>
            <p:nvPr/>
          </p:nvSpPr>
          <p:spPr>
            <a:xfrm>
              <a:off x="231771" y="950484"/>
              <a:ext cx="2101857" cy="369332"/>
            </a:xfrm>
            <a:prstGeom prst="rect">
              <a:avLst/>
            </a:prstGeom>
            <a:noFill/>
          </p:spPr>
          <p:txBody>
            <a:bodyPr wrap="none" rtlCol="0">
              <a:spAutoFit/>
            </a:bodyPr>
            <a:lstStyle/>
            <a:p>
              <a:r>
                <a:rPr lang="en-US" dirty="0" err="1"/>
                <a:t>mainfile.c</a:t>
              </a:r>
              <a:r>
                <a:rPr lang="en-US" dirty="0"/>
                <a:t> + </a:t>
              </a:r>
              <a:r>
                <a:rPr lang="en-US" dirty="0" err="1"/>
                <a:t>hello.h</a:t>
              </a:r>
              <a:endParaRPr lang="en-US" dirty="0"/>
            </a:p>
          </p:txBody>
        </p:sp>
        <p:sp>
          <p:nvSpPr>
            <p:cNvPr id="7" name="TextBox 6"/>
            <p:cNvSpPr txBox="1"/>
            <p:nvPr/>
          </p:nvSpPr>
          <p:spPr>
            <a:xfrm>
              <a:off x="231771" y="2087643"/>
              <a:ext cx="1794081" cy="369332"/>
            </a:xfrm>
            <a:prstGeom prst="rect">
              <a:avLst/>
            </a:prstGeom>
            <a:noFill/>
          </p:spPr>
          <p:txBody>
            <a:bodyPr wrap="none" rtlCol="0">
              <a:spAutoFit/>
            </a:bodyPr>
            <a:lstStyle/>
            <a:p>
              <a:r>
                <a:rPr lang="en-US" dirty="0" err="1"/>
                <a:t>hello.c</a:t>
              </a:r>
              <a:r>
                <a:rPr lang="en-US" dirty="0"/>
                <a:t> + </a:t>
              </a:r>
              <a:r>
                <a:rPr lang="en-US" dirty="0" err="1"/>
                <a:t>hello.h</a:t>
              </a:r>
              <a:endParaRPr lang="en-US" dirty="0"/>
            </a:p>
          </p:txBody>
        </p:sp>
      </p:grpSp>
    </p:spTree>
    <p:extLst>
      <p:ext uri="{BB962C8B-B14F-4D97-AF65-F5344CB8AC3E}">
        <p14:creationId xmlns:p14="http://schemas.microsoft.com/office/powerpoint/2010/main" val="598008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a:t>
            </a:r>
          </a:p>
        </p:txBody>
      </p:sp>
      <p:grpSp>
        <p:nvGrpSpPr>
          <p:cNvPr id="9" name="Group 8"/>
          <p:cNvGrpSpPr/>
          <p:nvPr/>
        </p:nvGrpSpPr>
        <p:grpSpPr>
          <a:xfrm>
            <a:off x="290286" y="1741714"/>
            <a:ext cx="3410858" cy="3791857"/>
            <a:chOff x="290286" y="1741714"/>
            <a:chExt cx="3410858" cy="3791857"/>
          </a:xfrm>
        </p:grpSpPr>
        <p:sp>
          <p:nvSpPr>
            <p:cNvPr id="4" name="Wave 3"/>
            <p:cNvSpPr/>
            <p:nvPr/>
          </p:nvSpPr>
          <p:spPr>
            <a:xfrm>
              <a:off x="290286" y="1741714"/>
              <a:ext cx="3410858" cy="3791857"/>
            </a:xfrm>
            <a:prstGeom prst="wave">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en-US" dirty="0">
                  <a:solidFill>
                    <a:schemeClr val="tx1"/>
                  </a:solidFill>
                </a:rPr>
                <a:t>#include “</a:t>
              </a:r>
              <a:r>
                <a:rPr lang="en-US" dirty="0" err="1">
                  <a:solidFill>
                    <a:schemeClr val="tx1"/>
                  </a:solidFill>
                </a:rPr>
                <a:t>hellolib.h</a:t>
              </a:r>
              <a:r>
                <a:rPr lang="en-US" dirty="0">
                  <a:solidFill>
                    <a:schemeClr val="tx1"/>
                  </a:solidFill>
                </a:rPr>
                <a:t>”</a:t>
              </a:r>
            </a:p>
            <a:p>
              <a:endParaRPr lang="en-US" dirty="0">
                <a:solidFill>
                  <a:schemeClr val="tx1"/>
                </a:solidFill>
              </a:endParaRPr>
            </a:p>
            <a:p>
              <a:r>
                <a:rPr lang="en-US" dirty="0" err="1">
                  <a:solidFill>
                    <a:schemeClr val="tx1"/>
                  </a:solidFill>
                </a:rPr>
                <a:t>int</a:t>
              </a:r>
              <a:r>
                <a:rPr lang="en-US" dirty="0">
                  <a:solidFill>
                    <a:schemeClr val="tx1"/>
                  </a:solidFill>
                </a:rPr>
                <a:t> main() {</a:t>
              </a:r>
            </a:p>
            <a:p>
              <a:r>
                <a:rPr lang="en-US" dirty="0">
                  <a:solidFill>
                    <a:schemeClr val="tx1"/>
                  </a:solidFill>
                </a:rPr>
                <a:t>  // call a function in another file</a:t>
              </a:r>
            </a:p>
            <a:p>
              <a:r>
                <a:rPr lang="en-US" dirty="0">
                  <a:solidFill>
                    <a:schemeClr val="tx1"/>
                  </a:solidFill>
                </a:rPr>
                <a:t>  </a:t>
              </a:r>
              <a:r>
                <a:rPr lang="en-US" dirty="0" err="1">
                  <a:solidFill>
                    <a:schemeClr val="tx1"/>
                  </a:solidFill>
                </a:rPr>
                <a:t>myPrintHello</a:t>
              </a:r>
              <a:r>
                <a:rPr lang="en-US" dirty="0">
                  <a:solidFill>
                    <a:schemeClr val="tx1"/>
                  </a:solidFill>
                </a:rPr>
                <a:t>();</a:t>
              </a:r>
            </a:p>
            <a:p>
              <a:endParaRPr lang="en-US" dirty="0">
                <a:solidFill>
                  <a:schemeClr val="tx1"/>
                </a:solidFill>
              </a:endParaRPr>
            </a:p>
            <a:p>
              <a:r>
                <a:rPr lang="ro-RO" dirty="0">
                  <a:solidFill>
                    <a:schemeClr val="tx1"/>
                  </a:solidFill>
                </a:rPr>
                <a:t>  return(0);</a:t>
              </a:r>
            </a:p>
            <a:p>
              <a:r>
                <a:rPr lang="ro-RO" dirty="0">
                  <a:solidFill>
                    <a:schemeClr val="tx1"/>
                  </a:solidFill>
                </a:rPr>
                <a:t>}</a:t>
              </a:r>
              <a:endParaRPr lang="en-US" dirty="0">
                <a:solidFill>
                  <a:schemeClr val="tx1"/>
                </a:solidFill>
              </a:endParaRPr>
            </a:p>
          </p:txBody>
        </p:sp>
        <p:sp>
          <p:nvSpPr>
            <p:cNvPr id="8" name="TextBox 7"/>
            <p:cNvSpPr txBox="1"/>
            <p:nvPr/>
          </p:nvSpPr>
          <p:spPr>
            <a:xfrm>
              <a:off x="2433199" y="1923143"/>
              <a:ext cx="1267945" cy="400110"/>
            </a:xfrm>
            <a:prstGeom prst="rect">
              <a:avLst/>
            </a:prstGeom>
            <a:noFill/>
          </p:spPr>
          <p:txBody>
            <a:bodyPr wrap="none" rtlCol="0">
              <a:spAutoFit/>
            </a:bodyPr>
            <a:lstStyle/>
            <a:p>
              <a:r>
                <a:rPr lang="en-US" sz="2000" dirty="0" err="1"/>
                <a:t>mainfile.c</a:t>
              </a:r>
              <a:endParaRPr lang="en-US" sz="2000" dirty="0"/>
            </a:p>
          </p:txBody>
        </p:sp>
      </p:grpSp>
      <p:grpSp>
        <p:nvGrpSpPr>
          <p:cNvPr id="11" name="Group 10"/>
          <p:cNvGrpSpPr/>
          <p:nvPr/>
        </p:nvGrpSpPr>
        <p:grpSpPr>
          <a:xfrm>
            <a:off x="5050970" y="2052262"/>
            <a:ext cx="3410858" cy="3791857"/>
            <a:chOff x="4724400" y="569686"/>
            <a:chExt cx="3410858" cy="3791857"/>
          </a:xfrm>
        </p:grpSpPr>
        <p:sp>
          <p:nvSpPr>
            <p:cNvPr id="5" name="Wave 4"/>
            <p:cNvSpPr/>
            <p:nvPr/>
          </p:nvSpPr>
          <p:spPr>
            <a:xfrm>
              <a:off x="4724400" y="569686"/>
              <a:ext cx="3410858" cy="3791857"/>
            </a:xfrm>
            <a:prstGeom prst="wave">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en-US" dirty="0">
                  <a:solidFill>
                    <a:schemeClr val="tx1"/>
                  </a:solidFill>
                </a:rPr>
                <a:t>#include &lt;</a:t>
              </a:r>
              <a:r>
                <a:rPr lang="en-US" dirty="0" err="1">
                  <a:solidFill>
                    <a:schemeClr val="tx1"/>
                  </a:solidFill>
                </a:rPr>
                <a:t>stdio.h</a:t>
              </a:r>
              <a:r>
                <a:rPr lang="en-US" dirty="0">
                  <a:solidFill>
                    <a:schemeClr val="tx1"/>
                  </a:solidFill>
                </a:rPr>
                <a:t>&gt;</a:t>
              </a:r>
            </a:p>
            <a:p>
              <a:r>
                <a:rPr lang="en-US" dirty="0">
                  <a:solidFill>
                    <a:schemeClr val="tx1"/>
                  </a:solidFill>
                </a:rPr>
                <a:t>#include “</a:t>
              </a:r>
              <a:r>
                <a:rPr lang="en-US" dirty="0" err="1">
                  <a:solidFill>
                    <a:schemeClr val="tx1"/>
                  </a:solidFill>
                </a:rPr>
                <a:t>hellolib.h</a:t>
              </a:r>
              <a:r>
                <a:rPr lang="en-US" dirty="0">
                  <a:solidFill>
                    <a:schemeClr val="tx1"/>
                  </a:solidFill>
                </a:rPr>
                <a:t>”</a:t>
              </a:r>
            </a:p>
            <a:p>
              <a:endParaRPr lang="en-US" dirty="0">
                <a:solidFill>
                  <a:schemeClr val="tx1"/>
                </a:solidFill>
              </a:endParaRPr>
            </a:p>
            <a:p>
              <a:r>
                <a:rPr lang="en-US" dirty="0">
                  <a:solidFill>
                    <a:schemeClr val="tx1"/>
                  </a:solidFill>
                </a:rPr>
                <a:t>void </a:t>
              </a:r>
              <a:r>
                <a:rPr lang="en-US" dirty="0" err="1">
                  <a:solidFill>
                    <a:schemeClr val="tx1"/>
                  </a:solidFill>
                </a:rPr>
                <a:t>myPrintHello</a:t>
              </a:r>
              <a:r>
                <a:rPr lang="en-US" dirty="0">
                  <a:solidFill>
                    <a:schemeClr val="tx1"/>
                  </a:solidFill>
                </a:rPr>
                <a:t>(void) {</a:t>
              </a:r>
            </a:p>
            <a:p>
              <a:endParaRPr lang="en-US" dirty="0">
                <a:solidFill>
                  <a:schemeClr val="tx1"/>
                </a:solidFill>
              </a:endParaRPr>
            </a:p>
            <a:p>
              <a:r>
                <a:rPr lang="en-US" dirty="0">
                  <a:solidFill>
                    <a:schemeClr val="tx1"/>
                  </a:solidFill>
                </a:rPr>
                <a:t>  </a:t>
              </a:r>
              <a:r>
                <a:rPr lang="en-US" dirty="0" err="1">
                  <a:solidFill>
                    <a:schemeClr val="tx1"/>
                  </a:solidFill>
                </a:rPr>
                <a:t>printf</a:t>
              </a:r>
              <a:r>
                <a:rPr lang="en-US" dirty="0">
                  <a:solidFill>
                    <a:schemeClr val="tx1"/>
                  </a:solidFill>
                </a:rPr>
                <a:t>("Hello!\n");</a:t>
              </a:r>
            </a:p>
            <a:p>
              <a:endParaRPr lang="en-US" dirty="0">
                <a:solidFill>
                  <a:schemeClr val="tx1"/>
                </a:solidFill>
              </a:endParaRPr>
            </a:p>
            <a:p>
              <a:r>
                <a:rPr lang="en-US" dirty="0">
                  <a:solidFill>
                    <a:schemeClr val="tx1"/>
                  </a:solidFill>
                </a:rPr>
                <a:t>  return;</a:t>
              </a:r>
            </a:p>
            <a:p>
              <a:r>
                <a:rPr lang="en-US" dirty="0">
                  <a:solidFill>
                    <a:schemeClr val="tx1"/>
                  </a:solidFill>
                </a:rPr>
                <a:t>}</a:t>
              </a:r>
            </a:p>
          </p:txBody>
        </p:sp>
        <p:sp>
          <p:nvSpPr>
            <p:cNvPr id="10" name="TextBox 9"/>
            <p:cNvSpPr txBox="1"/>
            <p:nvPr/>
          </p:nvSpPr>
          <p:spPr>
            <a:xfrm>
              <a:off x="6821433" y="739621"/>
              <a:ext cx="1182660" cy="400110"/>
            </a:xfrm>
            <a:prstGeom prst="rect">
              <a:avLst/>
            </a:prstGeom>
            <a:noFill/>
          </p:spPr>
          <p:txBody>
            <a:bodyPr wrap="none" rtlCol="0">
              <a:spAutoFit/>
            </a:bodyPr>
            <a:lstStyle/>
            <a:p>
              <a:r>
                <a:rPr lang="en-US" sz="2000" dirty="0" err="1"/>
                <a:t>hellolib.c</a:t>
              </a:r>
              <a:endParaRPr lang="en-US" sz="2000" dirty="0"/>
            </a:p>
          </p:txBody>
        </p:sp>
      </p:grpSp>
      <p:grpSp>
        <p:nvGrpSpPr>
          <p:cNvPr id="14" name="Group 13"/>
          <p:cNvGrpSpPr/>
          <p:nvPr/>
        </p:nvGrpSpPr>
        <p:grpSpPr>
          <a:xfrm>
            <a:off x="4701784" y="248073"/>
            <a:ext cx="3410858" cy="1529926"/>
            <a:chOff x="4405085" y="4879944"/>
            <a:chExt cx="3410858" cy="1529926"/>
          </a:xfrm>
        </p:grpSpPr>
        <p:sp>
          <p:nvSpPr>
            <p:cNvPr id="7" name="Wave 6"/>
            <p:cNvSpPr/>
            <p:nvPr/>
          </p:nvSpPr>
          <p:spPr>
            <a:xfrm>
              <a:off x="4405085" y="5079999"/>
              <a:ext cx="3410858" cy="1329871"/>
            </a:xfrm>
            <a:prstGeom prst="wave">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en-US" dirty="0">
                  <a:solidFill>
                    <a:schemeClr val="tx1"/>
                  </a:solidFill>
                </a:rPr>
                <a:t>void </a:t>
              </a:r>
              <a:r>
                <a:rPr lang="en-US" dirty="0" err="1">
                  <a:solidFill>
                    <a:schemeClr val="tx1"/>
                  </a:solidFill>
                </a:rPr>
                <a:t>myPrintHello</a:t>
              </a:r>
              <a:r>
                <a:rPr lang="en-US" dirty="0">
                  <a:solidFill>
                    <a:schemeClr val="tx1"/>
                  </a:solidFill>
                </a:rPr>
                <a:t>(void);</a:t>
              </a:r>
            </a:p>
          </p:txBody>
        </p:sp>
        <p:sp>
          <p:nvSpPr>
            <p:cNvPr id="12" name="TextBox 11"/>
            <p:cNvSpPr txBox="1"/>
            <p:nvPr/>
          </p:nvSpPr>
          <p:spPr>
            <a:xfrm>
              <a:off x="6351392" y="4879944"/>
              <a:ext cx="1197063" cy="400110"/>
            </a:xfrm>
            <a:prstGeom prst="rect">
              <a:avLst/>
            </a:prstGeom>
            <a:noFill/>
          </p:spPr>
          <p:txBody>
            <a:bodyPr wrap="none" rtlCol="0">
              <a:spAutoFit/>
            </a:bodyPr>
            <a:lstStyle/>
            <a:p>
              <a:r>
                <a:rPr lang="en-US" sz="2000" dirty="0" err="1"/>
                <a:t>hellolib.h</a:t>
              </a:r>
              <a:endParaRPr lang="en-US" sz="2000" dirty="0"/>
            </a:p>
          </p:txBody>
        </p:sp>
      </p:grpSp>
      <p:sp>
        <p:nvSpPr>
          <p:cNvPr id="13" name="TextBox 12"/>
          <p:cNvSpPr txBox="1"/>
          <p:nvPr/>
        </p:nvSpPr>
        <p:spPr>
          <a:xfrm>
            <a:off x="457199" y="6168571"/>
            <a:ext cx="2149948" cy="400110"/>
          </a:xfrm>
          <a:prstGeom prst="rect">
            <a:avLst/>
          </a:prstGeom>
          <a:noFill/>
        </p:spPr>
        <p:txBody>
          <a:bodyPr wrap="none" rtlCol="0">
            <a:spAutoFit/>
          </a:bodyPr>
          <a:lstStyle/>
          <a:p>
            <a:r>
              <a:rPr lang="en-US" sz="2000" dirty="0" err="1"/>
              <a:t>gcc</a:t>
            </a:r>
            <a:r>
              <a:rPr lang="en-US" sz="2000" dirty="0"/>
              <a:t> –c </a:t>
            </a:r>
            <a:r>
              <a:rPr lang="en-US" sz="2000" dirty="0" err="1"/>
              <a:t>mainfile.c</a:t>
            </a:r>
            <a:endParaRPr lang="en-US" sz="2000" dirty="0"/>
          </a:p>
        </p:txBody>
      </p:sp>
      <p:sp>
        <p:nvSpPr>
          <p:cNvPr id="15" name="TextBox 14"/>
          <p:cNvSpPr txBox="1"/>
          <p:nvPr/>
        </p:nvSpPr>
        <p:spPr>
          <a:xfrm>
            <a:off x="3504962" y="6168571"/>
            <a:ext cx="1996059" cy="400110"/>
          </a:xfrm>
          <a:prstGeom prst="rect">
            <a:avLst/>
          </a:prstGeom>
          <a:noFill/>
        </p:spPr>
        <p:txBody>
          <a:bodyPr wrap="none" rtlCol="0">
            <a:spAutoFit/>
          </a:bodyPr>
          <a:lstStyle/>
          <a:p>
            <a:r>
              <a:rPr lang="en-US" sz="2000" dirty="0" err="1"/>
              <a:t>gcc</a:t>
            </a:r>
            <a:r>
              <a:rPr lang="en-US" sz="2000" dirty="0"/>
              <a:t> –c </a:t>
            </a:r>
            <a:r>
              <a:rPr lang="en-US" sz="2000" dirty="0" err="1"/>
              <a:t>hellolib.c</a:t>
            </a:r>
            <a:endParaRPr lang="en-US" sz="2000" dirty="0"/>
          </a:p>
        </p:txBody>
      </p:sp>
      <p:grpSp>
        <p:nvGrpSpPr>
          <p:cNvPr id="6" name="Group 5"/>
          <p:cNvGrpSpPr/>
          <p:nvPr/>
        </p:nvGrpSpPr>
        <p:grpSpPr>
          <a:xfrm>
            <a:off x="928468" y="5799239"/>
            <a:ext cx="3883095" cy="414212"/>
            <a:chOff x="928468" y="5799239"/>
            <a:chExt cx="3883095" cy="414212"/>
          </a:xfrm>
        </p:grpSpPr>
        <p:sp>
          <p:nvSpPr>
            <p:cNvPr id="3" name="TextBox 2"/>
            <p:cNvSpPr txBox="1"/>
            <p:nvPr/>
          </p:nvSpPr>
          <p:spPr>
            <a:xfrm>
              <a:off x="928468" y="5844119"/>
              <a:ext cx="787395" cy="369332"/>
            </a:xfrm>
            <a:prstGeom prst="rect">
              <a:avLst/>
            </a:prstGeom>
            <a:noFill/>
          </p:spPr>
          <p:txBody>
            <a:bodyPr wrap="none" rtlCol="0">
              <a:spAutoFit/>
            </a:bodyPr>
            <a:lstStyle/>
            <a:p>
              <a:r>
                <a:rPr lang="en-US" dirty="0"/>
                <a:t>Unit 1</a:t>
              </a:r>
            </a:p>
          </p:txBody>
        </p:sp>
        <p:sp>
          <p:nvSpPr>
            <p:cNvPr id="16" name="TextBox 15"/>
            <p:cNvSpPr txBox="1"/>
            <p:nvPr/>
          </p:nvSpPr>
          <p:spPr>
            <a:xfrm>
              <a:off x="4024168" y="5799239"/>
              <a:ext cx="787395" cy="369332"/>
            </a:xfrm>
            <a:prstGeom prst="rect">
              <a:avLst/>
            </a:prstGeom>
            <a:noFill/>
          </p:spPr>
          <p:txBody>
            <a:bodyPr wrap="none" rtlCol="0">
              <a:spAutoFit/>
            </a:bodyPr>
            <a:lstStyle/>
            <a:p>
              <a:r>
                <a:rPr lang="en-US" dirty="0"/>
                <a:t>Unit 2</a:t>
              </a:r>
            </a:p>
          </p:txBody>
        </p:sp>
      </p:grpSp>
      <p:grpSp>
        <p:nvGrpSpPr>
          <p:cNvPr id="20" name="Group 19"/>
          <p:cNvGrpSpPr/>
          <p:nvPr/>
        </p:nvGrpSpPr>
        <p:grpSpPr>
          <a:xfrm>
            <a:off x="1983545" y="5533571"/>
            <a:ext cx="4100900" cy="369332"/>
            <a:chOff x="1983545" y="5533571"/>
            <a:chExt cx="4100900" cy="369332"/>
          </a:xfrm>
        </p:grpSpPr>
        <p:sp>
          <p:nvSpPr>
            <p:cNvPr id="17" name="TextBox 16"/>
            <p:cNvSpPr txBox="1"/>
            <p:nvPr/>
          </p:nvSpPr>
          <p:spPr>
            <a:xfrm>
              <a:off x="1983545" y="5533571"/>
              <a:ext cx="1172116" cy="369332"/>
            </a:xfrm>
            <a:prstGeom prst="rect">
              <a:avLst/>
            </a:prstGeom>
            <a:noFill/>
          </p:spPr>
          <p:txBody>
            <a:bodyPr wrap="none" rtlCol="0">
              <a:spAutoFit/>
            </a:bodyPr>
            <a:lstStyle/>
            <a:p>
              <a:r>
                <a:rPr lang="en-US" dirty="0" err="1"/>
                <a:t>mainfile.o</a:t>
              </a:r>
              <a:endParaRPr lang="en-US" dirty="0"/>
            </a:p>
          </p:txBody>
        </p:sp>
        <p:sp>
          <p:nvSpPr>
            <p:cNvPr id="19" name="TextBox 18"/>
            <p:cNvSpPr txBox="1"/>
            <p:nvPr/>
          </p:nvSpPr>
          <p:spPr>
            <a:xfrm>
              <a:off x="4989273" y="5533571"/>
              <a:ext cx="1095172" cy="369332"/>
            </a:xfrm>
            <a:prstGeom prst="rect">
              <a:avLst/>
            </a:prstGeom>
            <a:noFill/>
          </p:spPr>
          <p:txBody>
            <a:bodyPr wrap="none" rtlCol="0">
              <a:spAutoFit/>
            </a:bodyPr>
            <a:lstStyle/>
            <a:p>
              <a:r>
                <a:rPr lang="en-US" dirty="0" err="1"/>
                <a:t>hellolib.o</a:t>
              </a:r>
              <a:endParaRPr lang="en-US" dirty="0"/>
            </a:p>
          </p:txBody>
        </p:sp>
      </p:grpSp>
      <p:sp>
        <p:nvSpPr>
          <p:cNvPr id="21" name="TextBox 20"/>
          <p:cNvSpPr txBox="1"/>
          <p:nvPr/>
        </p:nvSpPr>
        <p:spPr>
          <a:xfrm>
            <a:off x="5681830" y="5983905"/>
            <a:ext cx="3454792" cy="369332"/>
          </a:xfrm>
          <a:prstGeom prst="rect">
            <a:avLst/>
          </a:prstGeom>
          <a:noFill/>
        </p:spPr>
        <p:txBody>
          <a:bodyPr wrap="none" rtlCol="0">
            <a:spAutoFit/>
          </a:bodyPr>
          <a:lstStyle/>
          <a:p>
            <a:r>
              <a:rPr lang="en-US" dirty="0" err="1"/>
              <a:t>gcc</a:t>
            </a:r>
            <a:r>
              <a:rPr lang="en-US" dirty="0"/>
              <a:t> –o main </a:t>
            </a:r>
            <a:r>
              <a:rPr lang="en-US" dirty="0" err="1"/>
              <a:t>mainfile.o</a:t>
            </a:r>
            <a:r>
              <a:rPr lang="en-US" dirty="0"/>
              <a:t> </a:t>
            </a:r>
            <a:r>
              <a:rPr lang="en-US" dirty="0" err="1"/>
              <a:t>hellolib.o</a:t>
            </a:r>
            <a:endParaRPr lang="en-US" dirty="0"/>
          </a:p>
        </p:txBody>
      </p:sp>
    </p:spTree>
    <p:extLst>
      <p:ext uri="{BB962C8B-B14F-4D97-AF65-F5344CB8AC3E}">
        <p14:creationId xmlns:p14="http://schemas.microsoft.com/office/powerpoint/2010/main" val="371772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P spid="2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steps</a:t>
            </a:r>
          </a:p>
        </p:txBody>
      </p:sp>
      <p:sp>
        <p:nvSpPr>
          <p:cNvPr id="4" name="Rectangle 3"/>
          <p:cNvSpPr/>
          <p:nvPr/>
        </p:nvSpPr>
        <p:spPr>
          <a:xfrm>
            <a:off x="2208460" y="1375275"/>
            <a:ext cx="1783048" cy="1411292"/>
          </a:xfrm>
          <a:prstGeom prst="rect">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chemeClr val="tx1"/>
                </a:solidFill>
              </a:rPr>
              <a:t>Preprocessor</a:t>
            </a:r>
          </a:p>
        </p:txBody>
      </p:sp>
      <p:sp>
        <p:nvSpPr>
          <p:cNvPr id="5" name="Rectangle 4"/>
          <p:cNvSpPr/>
          <p:nvPr/>
        </p:nvSpPr>
        <p:spPr>
          <a:xfrm>
            <a:off x="6644447" y="1375275"/>
            <a:ext cx="1783048" cy="1411292"/>
          </a:xfrm>
          <a:prstGeom prst="rect">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chemeClr val="tx1"/>
                </a:solidFill>
              </a:rPr>
              <a:t>Compiler</a:t>
            </a:r>
          </a:p>
        </p:txBody>
      </p:sp>
      <p:sp>
        <p:nvSpPr>
          <p:cNvPr id="6" name="Rectangle 5"/>
          <p:cNvSpPr/>
          <p:nvPr/>
        </p:nvSpPr>
        <p:spPr>
          <a:xfrm>
            <a:off x="2226100" y="4021444"/>
            <a:ext cx="1783048" cy="1411292"/>
          </a:xfrm>
          <a:prstGeom prst="rect">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chemeClr val="tx1"/>
                </a:solidFill>
              </a:rPr>
              <a:t>Assembler</a:t>
            </a:r>
          </a:p>
        </p:txBody>
      </p:sp>
      <p:sp>
        <p:nvSpPr>
          <p:cNvPr id="7" name="Wave 6"/>
          <p:cNvSpPr/>
          <p:nvPr/>
        </p:nvSpPr>
        <p:spPr>
          <a:xfrm>
            <a:off x="225084" y="1493128"/>
            <a:ext cx="1150820" cy="1175586"/>
          </a:xfrm>
          <a:prstGeom prst="wav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a:solidFill>
                  <a:schemeClr val="tx1"/>
                </a:solidFill>
              </a:rPr>
              <a:t>mainfile.c</a:t>
            </a:r>
            <a:endParaRPr lang="en-US" dirty="0">
              <a:solidFill>
                <a:schemeClr val="tx1"/>
              </a:solidFill>
            </a:endParaRPr>
          </a:p>
        </p:txBody>
      </p:sp>
      <p:cxnSp>
        <p:nvCxnSpPr>
          <p:cNvPr id="9" name="Straight Arrow Connector 8"/>
          <p:cNvCxnSpPr>
            <a:stCxn id="7" idx="3"/>
            <a:endCxn id="4" idx="1"/>
          </p:cNvCxnSpPr>
          <p:nvPr/>
        </p:nvCxnSpPr>
        <p:spPr>
          <a:xfrm>
            <a:off x="1375904" y="2080921"/>
            <a:ext cx="832556" cy="0"/>
          </a:xfrm>
          <a:prstGeom prst="straightConnector1">
            <a:avLst/>
          </a:prstGeom>
          <a:ln w="381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2" name="Wave 11"/>
          <p:cNvSpPr/>
          <p:nvPr/>
        </p:nvSpPr>
        <p:spPr>
          <a:xfrm>
            <a:off x="4824065" y="1493128"/>
            <a:ext cx="1154704" cy="1175586"/>
          </a:xfrm>
          <a:prstGeom prst="wav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a:solidFill>
                  <a:schemeClr val="tx1"/>
                </a:solidFill>
              </a:rPr>
              <a:t>mainfile.i</a:t>
            </a:r>
            <a:endParaRPr lang="en-US" dirty="0">
              <a:solidFill>
                <a:schemeClr val="tx1"/>
              </a:solidFill>
            </a:endParaRPr>
          </a:p>
        </p:txBody>
      </p:sp>
      <p:cxnSp>
        <p:nvCxnSpPr>
          <p:cNvPr id="13" name="Straight Arrow Connector 12"/>
          <p:cNvCxnSpPr>
            <a:stCxn id="4" idx="3"/>
            <a:endCxn id="12" idx="1"/>
          </p:cNvCxnSpPr>
          <p:nvPr/>
        </p:nvCxnSpPr>
        <p:spPr>
          <a:xfrm>
            <a:off x="3991508" y="2080921"/>
            <a:ext cx="832557" cy="0"/>
          </a:xfrm>
          <a:prstGeom prst="straightConnector1">
            <a:avLst/>
          </a:prstGeom>
          <a:ln w="381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a:stCxn id="12" idx="3"/>
            <a:endCxn id="5" idx="1"/>
          </p:cNvCxnSpPr>
          <p:nvPr/>
        </p:nvCxnSpPr>
        <p:spPr>
          <a:xfrm>
            <a:off x="5978769" y="2080921"/>
            <a:ext cx="665678" cy="0"/>
          </a:xfrm>
          <a:prstGeom prst="straightConnector1">
            <a:avLst/>
          </a:prstGeom>
          <a:ln w="381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9" name="Wave 18"/>
          <p:cNvSpPr/>
          <p:nvPr/>
        </p:nvSpPr>
        <p:spPr>
          <a:xfrm>
            <a:off x="405718" y="4133661"/>
            <a:ext cx="1155796" cy="1175586"/>
          </a:xfrm>
          <a:prstGeom prst="wav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a:solidFill>
                  <a:schemeClr val="tx1"/>
                </a:solidFill>
              </a:rPr>
              <a:t>mainfile.s</a:t>
            </a:r>
            <a:endParaRPr lang="en-US" dirty="0">
              <a:solidFill>
                <a:schemeClr val="tx1"/>
              </a:solidFill>
            </a:endParaRPr>
          </a:p>
        </p:txBody>
      </p:sp>
      <p:cxnSp>
        <p:nvCxnSpPr>
          <p:cNvPr id="20" name="Straight Arrow Connector 19"/>
          <p:cNvCxnSpPr>
            <a:stCxn id="19" idx="3"/>
            <a:endCxn id="6" idx="1"/>
          </p:cNvCxnSpPr>
          <p:nvPr/>
        </p:nvCxnSpPr>
        <p:spPr>
          <a:xfrm>
            <a:off x="1561514" y="4721454"/>
            <a:ext cx="664586" cy="5636"/>
          </a:xfrm>
          <a:prstGeom prst="straightConnector1">
            <a:avLst/>
          </a:prstGeom>
          <a:ln w="381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4" name="Curved Connector 23"/>
          <p:cNvCxnSpPr>
            <a:stCxn id="5" idx="3"/>
            <a:endCxn id="19" idx="1"/>
          </p:cNvCxnSpPr>
          <p:nvPr/>
        </p:nvCxnSpPr>
        <p:spPr>
          <a:xfrm flipH="1">
            <a:off x="405718" y="2080921"/>
            <a:ext cx="8021777" cy="2640533"/>
          </a:xfrm>
          <a:prstGeom prst="curvedConnector5">
            <a:avLst>
              <a:gd name="adj1" fmla="val -2850"/>
              <a:gd name="adj2" fmla="val 52232"/>
              <a:gd name="adj3" fmla="val 102850"/>
            </a:avLst>
          </a:prstGeom>
          <a:ln w="34925">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5" name="Wave 24"/>
          <p:cNvSpPr/>
          <p:nvPr/>
        </p:nvSpPr>
        <p:spPr>
          <a:xfrm>
            <a:off x="4824065" y="4133661"/>
            <a:ext cx="1267246" cy="1175586"/>
          </a:xfrm>
          <a:prstGeom prst="wav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a:solidFill>
                  <a:schemeClr val="tx1"/>
                </a:solidFill>
              </a:rPr>
              <a:t>mainfile.o</a:t>
            </a:r>
            <a:endParaRPr lang="en-US" dirty="0">
              <a:solidFill>
                <a:schemeClr val="tx1"/>
              </a:solidFill>
            </a:endParaRPr>
          </a:p>
        </p:txBody>
      </p:sp>
      <p:cxnSp>
        <p:nvCxnSpPr>
          <p:cNvPr id="26" name="Straight Arrow Connector 25"/>
          <p:cNvCxnSpPr>
            <a:stCxn id="6" idx="3"/>
            <a:endCxn id="25" idx="1"/>
          </p:cNvCxnSpPr>
          <p:nvPr/>
        </p:nvCxnSpPr>
        <p:spPr>
          <a:xfrm flipV="1">
            <a:off x="4009148" y="4721454"/>
            <a:ext cx="814917" cy="5636"/>
          </a:xfrm>
          <a:prstGeom prst="straightConnector1">
            <a:avLst/>
          </a:prstGeom>
          <a:ln w="381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9" name="Rectangle 28"/>
          <p:cNvSpPr/>
          <p:nvPr/>
        </p:nvSpPr>
        <p:spPr>
          <a:xfrm>
            <a:off x="6644447" y="3996696"/>
            <a:ext cx="1783048" cy="1411292"/>
          </a:xfrm>
          <a:prstGeom prst="rect">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chemeClr val="tx1"/>
                </a:solidFill>
              </a:rPr>
              <a:t>Linker</a:t>
            </a:r>
          </a:p>
        </p:txBody>
      </p:sp>
      <p:cxnSp>
        <p:nvCxnSpPr>
          <p:cNvPr id="30" name="Straight Arrow Connector 29"/>
          <p:cNvCxnSpPr>
            <a:stCxn id="25" idx="3"/>
          </p:cNvCxnSpPr>
          <p:nvPr/>
        </p:nvCxnSpPr>
        <p:spPr>
          <a:xfrm>
            <a:off x="6091311" y="4721454"/>
            <a:ext cx="553136" cy="5636"/>
          </a:xfrm>
          <a:prstGeom prst="straightConnector1">
            <a:avLst/>
          </a:prstGeom>
          <a:ln w="381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p:nvPr/>
        </p:nvCxnSpPr>
        <p:spPr>
          <a:xfrm>
            <a:off x="5811890" y="3845772"/>
            <a:ext cx="832557" cy="263142"/>
          </a:xfrm>
          <a:prstGeom prst="straightConnector1">
            <a:avLst/>
          </a:prstGeom>
          <a:ln w="381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39" name="TextBox 38"/>
          <p:cNvSpPr txBox="1"/>
          <p:nvPr/>
        </p:nvSpPr>
        <p:spPr>
          <a:xfrm>
            <a:off x="5396392" y="3476440"/>
            <a:ext cx="941283" cy="400110"/>
          </a:xfrm>
          <a:prstGeom prst="rect">
            <a:avLst/>
          </a:prstGeom>
          <a:noFill/>
        </p:spPr>
        <p:txBody>
          <a:bodyPr wrap="none" rtlCol="0">
            <a:spAutoFit/>
          </a:bodyPr>
          <a:lstStyle/>
          <a:p>
            <a:r>
              <a:rPr lang="is-IS" sz="2000" dirty="0"/>
              <a:t>hello.o</a:t>
            </a:r>
            <a:endParaRPr lang="en-US" sz="2000" dirty="0"/>
          </a:p>
        </p:txBody>
      </p:sp>
      <p:sp>
        <p:nvSpPr>
          <p:cNvPr id="40" name="TextBox 39"/>
          <p:cNvSpPr txBox="1"/>
          <p:nvPr/>
        </p:nvSpPr>
        <p:spPr>
          <a:xfrm>
            <a:off x="8053430" y="3134124"/>
            <a:ext cx="1353256" cy="400110"/>
          </a:xfrm>
          <a:prstGeom prst="rect">
            <a:avLst/>
          </a:prstGeom>
          <a:noFill/>
        </p:spPr>
        <p:txBody>
          <a:bodyPr wrap="none" rtlCol="0">
            <a:spAutoFit/>
          </a:bodyPr>
          <a:lstStyle/>
          <a:p>
            <a:r>
              <a:rPr lang="en-US" sz="2000" dirty="0"/>
              <a:t>f</a:t>
            </a:r>
            <a:r>
              <a:rPr lang="is-IS" sz="2000" dirty="0"/>
              <a:t>mainfile.o</a:t>
            </a:r>
            <a:endParaRPr lang="en-US" sz="2000" dirty="0"/>
          </a:p>
        </p:txBody>
      </p:sp>
      <p:sp>
        <p:nvSpPr>
          <p:cNvPr id="22" name="Wave 21"/>
          <p:cNvSpPr/>
          <p:nvPr/>
        </p:nvSpPr>
        <p:spPr>
          <a:xfrm>
            <a:off x="5343625" y="5682414"/>
            <a:ext cx="987825" cy="1175586"/>
          </a:xfrm>
          <a:prstGeom prst="wav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main</a:t>
            </a:r>
          </a:p>
        </p:txBody>
      </p:sp>
      <p:cxnSp>
        <p:nvCxnSpPr>
          <p:cNvPr id="27" name="Straight Arrow Connector 26"/>
          <p:cNvCxnSpPr>
            <a:stCxn id="29" idx="2"/>
          </p:cNvCxnSpPr>
          <p:nvPr/>
        </p:nvCxnSpPr>
        <p:spPr>
          <a:xfrm flipH="1">
            <a:off x="6331450" y="5407988"/>
            <a:ext cx="1204521" cy="978298"/>
          </a:xfrm>
          <a:prstGeom prst="straightConnector1">
            <a:avLst/>
          </a:prstGeom>
          <a:ln w="381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3910339" y="6223000"/>
            <a:ext cx="1433286" cy="369332"/>
          </a:xfrm>
          <a:prstGeom prst="rect">
            <a:avLst/>
          </a:prstGeom>
          <a:noFill/>
        </p:spPr>
        <p:txBody>
          <a:bodyPr wrap="square" rtlCol="0">
            <a:spAutoFit/>
          </a:bodyPr>
          <a:lstStyle/>
          <a:p>
            <a:r>
              <a:rPr lang="en-US" dirty="0"/>
              <a:t>executable</a:t>
            </a:r>
          </a:p>
        </p:txBody>
      </p:sp>
    </p:spTree>
    <p:extLst>
      <p:ext uri="{BB962C8B-B14F-4D97-AF65-F5344CB8AC3E}">
        <p14:creationId xmlns:p14="http://schemas.microsoft.com/office/powerpoint/2010/main" val="500853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Compiling separately</a:t>
            </a:r>
          </a:p>
        </p:txBody>
      </p:sp>
      <p:sp>
        <p:nvSpPr>
          <p:cNvPr id="3" name="Content Placeholder 2"/>
          <p:cNvSpPr>
            <a:spLocks noGrp="1"/>
          </p:cNvSpPr>
          <p:nvPr>
            <p:ph idx="1"/>
          </p:nvPr>
        </p:nvSpPr>
        <p:spPr/>
        <p:txBody>
          <a:bodyPr/>
          <a:lstStyle/>
          <a:p>
            <a:r>
              <a:rPr lang="en-US" dirty="0"/>
              <a:t>Note that</a:t>
            </a:r>
          </a:p>
          <a:p>
            <a:pPr lvl="1"/>
            <a:r>
              <a:rPr lang="en-US" dirty="0" err="1"/>
              <a:t>gcc</a:t>
            </a:r>
            <a:r>
              <a:rPr lang="en-US" dirty="0"/>
              <a:t> -o </a:t>
            </a:r>
            <a:r>
              <a:rPr lang="en-US" dirty="0" err="1"/>
              <a:t>mainfile</a:t>
            </a:r>
            <a:r>
              <a:rPr lang="en-US" dirty="0"/>
              <a:t> </a:t>
            </a:r>
            <a:r>
              <a:rPr lang="en-US" dirty="0" err="1"/>
              <a:t>mainfile.c</a:t>
            </a:r>
            <a:r>
              <a:rPr lang="en-US" dirty="0"/>
              <a:t> </a:t>
            </a:r>
            <a:r>
              <a:rPr lang="en-US" dirty="0" err="1"/>
              <a:t>hellolib.c</a:t>
            </a:r>
            <a:endParaRPr lang="en-US" dirty="0"/>
          </a:p>
          <a:p>
            <a:r>
              <a:rPr lang="en-US" dirty="0"/>
              <a:t>Is different from compiling</a:t>
            </a:r>
          </a:p>
          <a:p>
            <a:pPr lvl="1"/>
            <a:r>
              <a:rPr lang="en-US" dirty="0" err="1"/>
              <a:t>gcc</a:t>
            </a:r>
            <a:r>
              <a:rPr lang="en-US" dirty="0"/>
              <a:t> –c </a:t>
            </a:r>
            <a:r>
              <a:rPr lang="en-US" dirty="0" err="1"/>
              <a:t>mainfile.c</a:t>
            </a:r>
            <a:endParaRPr lang="en-US" dirty="0"/>
          </a:p>
          <a:p>
            <a:pPr lvl="1"/>
            <a:r>
              <a:rPr lang="en-US" dirty="0" err="1"/>
              <a:t>gcc</a:t>
            </a:r>
            <a:r>
              <a:rPr lang="en-US" dirty="0"/>
              <a:t> –c </a:t>
            </a:r>
            <a:r>
              <a:rPr lang="en-US" dirty="0" err="1"/>
              <a:t>hellolib.c</a:t>
            </a:r>
            <a:endParaRPr lang="en-US" dirty="0"/>
          </a:p>
          <a:p>
            <a:r>
              <a:rPr lang="en-US" dirty="0"/>
              <a:t>In this second case you are compiling the two files separately: you do not need </a:t>
            </a:r>
            <a:r>
              <a:rPr lang="en-US" dirty="0" err="1"/>
              <a:t>hellolib.c</a:t>
            </a:r>
            <a:r>
              <a:rPr lang="en-US" dirty="0"/>
              <a:t> to do</a:t>
            </a:r>
          </a:p>
          <a:p>
            <a:pPr lvl="1"/>
            <a:r>
              <a:rPr lang="en-US" sz="2400" dirty="0" err="1"/>
              <a:t>gcc</a:t>
            </a:r>
            <a:r>
              <a:rPr lang="en-US" sz="2400" dirty="0"/>
              <a:t> –c </a:t>
            </a:r>
            <a:r>
              <a:rPr lang="en-US" sz="2400" dirty="0" err="1"/>
              <a:t>mainfile.c</a:t>
            </a:r>
            <a:endParaRPr lang="en-US" sz="2400" dirty="0"/>
          </a:p>
          <a:p>
            <a:r>
              <a:rPr lang="en-US" sz="2600" dirty="0"/>
              <a:t>And </a:t>
            </a:r>
            <a:r>
              <a:rPr lang="en-US" sz="2600" dirty="0" err="1"/>
              <a:t>viceversa</a:t>
            </a:r>
            <a:endParaRPr lang="en-US" sz="2600" dirty="0"/>
          </a:p>
          <a:p>
            <a:r>
              <a:rPr lang="en-US" sz="2600" dirty="0"/>
              <a:t>You can start writing one before the other one</a:t>
            </a:r>
          </a:p>
          <a:p>
            <a:pPr lvl="1"/>
            <a:endParaRPr lang="en-US" dirty="0"/>
          </a:p>
          <a:p>
            <a:pPr lvl="1"/>
            <a:endParaRPr lang="en-US" dirty="0"/>
          </a:p>
          <a:p>
            <a:endParaRPr lang="en-US" dirty="0"/>
          </a:p>
          <a:p>
            <a:endParaRPr lang="en-US" dirty="0"/>
          </a:p>
          <a:p>
            <a:endParaRPr lang="en-US" dirty="0"/>
          </a:p>
        </p:txBody>
      </p:sp>
    </p:spTree>
    <p:extLst>
      <p:ext uri="{BB962C8B-B14F-4D97-AF65-F5344CB8AC3E}">
        <p14:creationId xmlns:p14="http://schemas.microsoft.com/office/powerpoint/2010/main" val="15159828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Compiler and LINKER</a:t>
            </a:r>
          </a:p>
        </p:txBody>
      </p:sp>
      <p:sp>
        <p:nvSpPr>
          <p:cNvPr id="3" name="TextBox 2"/>
          <p:cNvSpPr txBox="1"/>
          <p:nvPr/>
        </p:nvSpPr>
        <p:spPr>
          <a:xfrm>
            <a:off x="6635750" y="4730750"/>
            <a:ext cx="1895020" cy="461665"/>
          </a:xfrm>
          <a:prstGeom prst="rect">
            <a:avLst/>
          </a:prstGeom>
          <a:noFill/>
        </p:spPr>
        <p:txBody>
          <a:bodyPr wrap="none" rtlCol="0">
            <a:spAutoFit/>
          </a:bodyPr>
          <a:lstStyle/>
          <a:p>
            <a:r>
              <a:rPr lang="en-US" sz="2400" dirty="0"/>
              <a:t>gcc -c file1.c</a:t>
            </a:r>
          </a:p>
        </p:txBody>
      </p:sp>
      <p:sp>
        <p:nvSpPr>
          <p:cNvPr id="5" name="TextBox 4"/>
          <p:cNvSpPr txBox="1"/>
          <p:nvPr/>
        </p:nvSpPr>
        <p:spPr>
          <a:xfrm>
            <a:off x="6635750" y="5419814"/>
            <a:ext cx="1895020" cy="461665"/>
          </a:xfrm>
          <a:prstGeom prst="rect">
            <a:avLst/>
          </a:prstGeom>
          <a:noFill/>
        </p:spPr>
        <p:txBody>
          <a:bodyPr wrap="none" rtlCol="0">
            <a:spAutoFit/>
          </a:bodyPr>
          <a:lstStyle/>
          <a:p>
            <a:r>
              <a:rPr lang="en-US" sz="2400" dirty="0"/>
              <a:t>gcc -c file2.c</a:t>
            </a:r>
          </a:p>
        </p:txBody>
      </p:sp>
      <p:sp>
        <p:nvSpPr>
          <p:cNvPr id="6" name="Rectangle 5"/>
          <p:cNvSpPr/>
          <p:nvPr/>
        </p:nvSpPr>
        <p:spPr>
          <a:xfrm>
            <a:off x="1063626" y="1381126"/>
            <a:ext cx="1873250" cy="857250"/>
          </a:xfrm>
          <a:prstGeom prst="rect">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tx1"/>
                </a:solidFill>
              </a:rPr>
              <a:t>file1.c</a:t>
            </a:r>
          </a:p>
        </p:txBody>
      </p:sp>
      <p:sp>
        <p:nvSpPr>
          <p:cNvPr id="7" name="Rectangle 6"/>
          <p:cNvSpPr/>
          <p:nvPr/>
        </p:nvSpPr>
        <p:spPr>
          <a:xfrm>
            <a:off x="1063626" y="2740026"/>
            <a:ext cx="1873250" cy="857250"/>
          </a:xfrm>
          <a:prstGeom prst="rect">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tx1"/>
                </a:solidFill>
              </a:rPr>
              <a:t>file2.c</a:t>
            </a:r>
          </a:p>
        </p:txBody>
      </p:sp>
      <p:grpSp>
        <p:nvGrpSpPr>
          <p:cNvPr id="11" name="Group 10"/>
          <p:cNvGrpSpPr/>
          <p:nvPr/>
        </p:nvGrpSpPr>
        <p:grpSpPr>
          <a:xfrm>
            <a:off x="2936876" y="1381126"/>
            <a:ext cx="2771775" cy="857250"/>
            <a:chOff x="2936876" y="1381126"/>
            <a:chExt cx="2771775" cy="857250"/>
          </a:xfrm>
        </p:grpSpPr>
        <p:sp>
          <p:nvSpPr>
            <p:cNvPr id="8" name="Rectangle 7"/>
            <p:cNvSpPr/>
            <p:nvPr/>
          </p:nvSpPr>
          <p:spPr>
            <a:xfrm>
              <a:off x="3835401" y="1381126"/>
              <a:ext cx="1873250" cy="857250"/>
            </a:xfrm>
            <a:prstGeom prst="rect">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tx1"/>
                  </a:solidFill>
                </a:rPr>
                <a:t>file1.o</a:t>
              </a:r>
            </a:p>
          </p:txBody>
        </p:sp>
        <p:cxnSp>
          <p:nvCxnSpPr>
            <p:cNvPr id="10" name="Straight Arrow Connector 9"/>
            <p:cNvCxnSpPr>
              <a:stCxn id="6" idx="3"/>
              <a:endCxn id="8" idx="1"/>
            </p:cNvCxnSpPr>
            <p:nvPr/>
          </p:nvCxnSpPr>
          <p:spPr>
            <a:xfrm>
              <a:off x="2936876" y="1809751"/>
              <a:ext cx="898525"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grpSp>
        <p:nvGrpSpPr>
          <p:cNvPr id="12" name="Group 11"/>
          <p:cNvGrpSpPr/>
          <p:nvPr/>
        </p:nvGrpSpPr>
        <p:grpSpPr>
          <a:xfrm>
            <a:off x="2936876" y="2740026"/>
            <a:ext cx="2771775" cy="857250"/>
            <a:chOff x="2936876" y="1381126"/>
            <a:chExt cx="2771775" cy="857250"/>
          </a:xfrm>
        </p:grpSpPr>
        <p:sp>
          <p:nvSpPr>
            <p:cNvPr id="13" name="Rectangle 12"/>
            <p:cNvSpPr/>
            <p:nvPr/>
          </p:nvSpPr>
          <p:spPr>
            <a:xfrm>
              <a:off x="3835401" y="1381126"/>
              <a:ext cx="1873250" cy="857250"/>
            </a:xfrm>
            <a:prstGeom prst="rect">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tx1"/>
                  </a:solidFill>
                </a:rPr>
                <a:t>file2.o</a:t>
              </a:r>
            </a:p>
          </p:txBody>
        </p:sp>
        <p:cxnSp>
          <p:nvCxnSpPr>
            <p:cNvPr id="14" name="Straight Arrow Connector 13"/>
            <p:cNvCxnSpPr>
              <a:endCxn id="13" idx="1"/>
            </p:cNvCxnSpPr>
            <p:nvPr/>
          </p:nvCxnSpPr>
          <p:spPr>
            <a:xfrm>
              <a:off x="2936876" y="1809751"/>
              <a:ext cx="898525"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sp>
        <p:nvSpPr>
          <p:cNvPr id="15" name="TextBox 14"/>
          <p:cNvSpPr txBox="1"/>
          <p:nvPr/>
        </p:nvSpPr>
        <p:spPr>
          <a:xfrm>
            <a:off x="1279210" y="5214729"/>
            <a:ext cx="3811560" cy="461665"/>
          </a:xfrm>
          <a:prstGeom prst="rect">
            <a:avLst/>
          </a:prstGeom>
          <a:noFill/>
        </p:spPr>
        <p:txBody>
          <a:bodyPr wrap="none" rtlCol="0">
            <a:spAutoFit/>
          </a:bodyPr>
          <a:lstStyle/>
          <a:p>
            <a:r>
              <a:rPr lang="en-US" sz="2400" dirty="0"/>
              <a:t>gcc -o </a:t>
            </a:r>
            <a:r>
              <a:rPr lang="en-US" sz="2400" dirty="0" err="1"/>
              <a:t>file_ex</a:t>
            </a:r>
            <a:r>
              <a:rPr lang="en-US" sz="2400" dirty="0"/>
              <a:t> file1.o file2.o</a:t>
            </a:r>
          </a:p>
        </p:txBody>
      </p:sp>
      <p:grpSp>
        <p:nvGrpSpPr>
          <p:cNvPr id="17" name="Group 16"/>
          <p:cNvGrpSpPr/>
          <p:nvPr/>
        </p:nvGrpSpPr>
        <p:grpSpPr>
          <a:xfrm>
            <a:off x="5708651" y="1809751"/>
            <a:ext cx="2924175" cy="1279526"/>
            <a:chOff x="2784476" y="958850"/>
            <a:chExt cx="2924175" cy="1279526"/>
          </a:xfrm>
        </p:grpSpPr>
        <p:sp>
          <p:nvSpPr>
            <p:cNvPr id="18" name="Rectangle 17"/>
            <p:cNvSpPr/>
            <p:nvPr/>
          </p:nvSpPr>
          <p:spPr>
            <a:xfrm>
              <a:off x="3835401" y="1381126"/>
              <a:ext cx="1873250" cy="857250"/>
            </a:xfrm>
            <a:prstGeom prst="rect">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chemeClr val="tx1"/>
                  </a:solidFill>
                </a:rPr>
                <a:t>file_ex</a:t>
              </a:r>
              <a:endParaRPr lang="en-US" sz="2400" dirty="0">
                <a:solidFill>
                  <a:schemeClr val="tx1"/>
                </a:solidFill>
              </a:endParaRPr>
            </a:p>
          </p:txBody>
        </p:sp>
        <p:cxnSp>
          <p:nvCxnSpPr>
            <p:cNvPr id="19" name="Straight Arrow Connector 18"/>
            <p:cNvCxnSpPr>
              <a:stCxn id="8" idx="3"/>
              <a:endCxn id="18" idx="1"/>
            </p:cNvCxnSpPr>
            <p:nvPr/>
          </p:nvCxnSpPr>
          <p:spPr>
            <a:xfrm>
              <a:off x="2784476" y="958850"/>
              <a:ext cx="1050925" cy="85090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cxnSp>
        <p:nvCxnSpPr>
          <p:cNvPr id="21" name="Straight Arrow Connector 20"/>
          <p:cNvCxnSpPr>
            <a:stCxn id="13" idx="3"/>
            <a:endCxn id="18" idx="1"/>
          </p:cNvCxnSpPr>
          <p:nvPr/>
        </p:nvCxnSpPr>
        <p:spPr>
          <a:xfrm flipV="1">
            <a:off x="5708651" y="2660652"/>
            <a:ext cx="1050925" cy="50799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54422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1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7"/>
            <a:ext cx="8245475" cy="603535"/>
          </a:xfrm>
        </p:spPr>
        <p:txBody>
          <a:bodyPr>
            <a:normAutofit fontScale="90000"/>
          </a:bodyPr>
          <a:lstStyle/>
          <a:p>
            <a:r>
              <a:rPr lang="en-US" dirty="0"/>
              <a:t>modular programming</a:t>
            </a:r>
          </a:p>
        </p:txBody>
      </p:sp>
      <p:sp>
        <p:nvSpPr>
          <p:cNvPr id="3" name="Content Placeholder 2"/>
          <p:cNvSpPr>
            <a:spLocks noGrp="1"/>
          </p:cNvSpPr>
          <p:nvPr>
            <p:ph idx="1"/>
          </p:nvPr>
        </p:nvSpPr>
        <p:spPr/>
        <p:txBody>
          <a:bodyPr>
            <a:normAutofit/>
          </a:bodyPr>
          <a:lstStyle/>
          <a:p>
            <a:r>
              <a:rPr lang="en-US" dirty="0"/>
              <a:t>When a program consists of several source files, you need to declare the same functions and global variables, and define the same macros and constants, in many of the files. </a:t>
            </a:r>
          </a:p>
          <a:p>
            <a:r>
              <a:rPr lang="en-US" dirty="0"/>
              <a:t>The header (.h) contains only </a:t>
            </a:r>
            <a:r>
              <a:rPr lang="en-US" b="1" u="sng" dirty="0"/>
              <a:t>macro </a:t>
            </a:r>
            <a:r>
              <a:rPr lang="en-US" b="1" u="sng" dirty="0" err="1"/>
              <a:t>defintion</a:t>
            </a:r>
            <a:r>
              <a:rPr lang="en-US" b="1" u="sng" dirty="0"/>
              <a:t>, types definition, and </a:t>
            </a:r>
            <a:r>
              <a:rPr lang="en-US" b="1" u="sng"/>
              <a:t>function declarations </a:t>
            </a:r>
            <a:r>
              <a:rPr lang="en-US"/>
              <a:t>that </a:t>
            </a:r>
            <a:r>
              <a:rPr lang="en-US" dirty="0"/>
              <a:t>client program are allowed to see and to use. </a:t>
            </a:r>
          </a:p>
          <a:p>
            <a:r>
              <a:rPr lang="en-US" dirty="0"/>
              <a:t>All these things, which a programmer wants to “offer” to other files, need to be included in the .h</a:t>
            </a:r>
          </a:p>
          <a:p>
            <a:r>
              <a:rPr lang="en-US" dirty="0"/>
              <a:t>Every other private item internal to the module must stay inside the code file. We will now describe in detail the header and the code file.</a:t>
            </a:r>
          </a:p>
          <a:p>
            <a:endParaRPr lang="en-US" dirty="0"/>
          </a:p>
        </p:txBody>
      </p:sp>
    </p:spTree>
    <p:extLst>
      <p:ext uri="{BB962C8B-B14F-4D97-AF65-F5344CB8AC3E}">
        <p14:creationId xmlns:p14="http://schemas.microsoft.com/office/powerpoint/2010/main" val="7477163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a:t>
            </a:r>
          </a:p>
        </p:txBody>
      </p:sp>
      <p:grpSp>
        <p:nvGrpSpPr>
          <p:cNvPr id="9" name="Group 8"/>
          <p:cNvGrpSpPr/>
          <p:nvPr/>
        </p:nvGrpSpPr>
        <p:grpSpPr>
          <a:xfrm>
            <a:off x="290286" y="1741714"/>
            <a:ext cx="3410858" cy="3791857"/>
            <a:chOff x="290286" y="1741714"/>
            <a:chExt cx="3410858" cy="3791857"/>
          </a:xfrm>
        </p:grpSpPr>
        <p:sp>
          <p:nvSpPr>
            <p:cNvPr id="4" name="Wave 3"/>
            <p:cNvSpPr/>
            <p:nvPr/>
          </p:nvSpPr>
          <p:spPr>
            <a:xfrm>
              <a:off x="290286" y="1741714"/>
              <a:ext cx="3410858" cy="3791857"/>
            </a:xfrm>
            <a:prstGeom prst="wave">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en-US" dirty="0">
                  <a:solidFill>
                    <a:schemeClr val="tx1"/>
                  </a:solidFill>
                </a:rPr>
                <a:t>#include “</a:t>
              </a:r>
              <a:r>
                <a:rPr lang="en-US" dirty="0" err="1">
                  <a:solidFill>
                    <a:schemeClr val="tx1"/>
                  </a:solidFill>
                </a:rPr>
                <a:t>hello.h</a:t>
              </a:r>
              <a:r>
                <a:rPr lang="en-US" dirty="0">
                  <a:solidFill>
                    <a:schemeClr val="tx1"/>
                  </a:solidFill>
                </a:rPr>
                <a:t>”</a:t>
              </a:r>
            </a:p>
            <a:p>
              <a:endParaRPr lang="en-US" dirty="0">
                <a:solidFill>
                  <a:schemeClr val="tx1"/>
                </a:solidFill>
              </a:endParaRPr>
            </a:p>
            <a:p>
              <a:r>
                <a:rPr lang="en-US" dirty="0" err="1">
                  <a:solidFill>
                    <a:schemeClr val="tx1"/>
                  </a:solidFill>
                </a:rPr>
                <a:t>int</a:t>
              </a:r>
              <a:r>
                <a:rPr lang="en-US" dirty="0">
                  <a:solidFill>
                    <a:schemeClr val="tx1"/>
                  </a:solidFill>
                </a:rPr>
                <a:t> main() {</a:t>
              </a:r>
            </a:p>
            <a:p>
              <a:r>
                <a:rPr lang="en-US" dirty="0">
                  <a:solidFill>
                    <a:schemeClr val="tx1"/>
                  </a:solidFill>
                </a:rPr>
                <a:t>  // call a function in another file</a:t>
              </a:r>
            </a:p>
            <a:p>
              <a:r>
                <a:rPr lang="en-US" dirty="0">
                  <a:solidFill>
                    <a:schemeClr val="tx1"/>
                  </a:solidFill>
                </a:rPr>
                <a:t>  </a:t>
              </a:r>
              <a:r>
                <a:rPr lang="en-US" dirty="0" err="1">
                  <a:solidFill>
                    <a:schemeClr val="tx1"/>
                  </a:solidFill>
                </a:rPr>
                <a:t>myPrintHello</a:t>
              </a:r>
              <a:r>
                <a:rPr lang="en-US" dirty="0">
                  <a:solidFill>
                    <a:schemeClr val="tx1"/>
                  </a:solidFill>
                </a:rPr>
                <a:t>();</a:t>
              </a:r>
            </a:p>
            <a:p>
              <a:endParaRPr lang="en-US" dirty="0">
                <a:solidFill>
                  <a:schemeClr val="tx1"/>
                </a:solidFill>
              </a:endParaRPr>
            </a:p>
            <a:p>
              <a:r>
                <a:rPr lang="ro-RO" dirty="0">
                  <a:solidFill>
                    <a:schemeClr val="tx1"/>
                  </a:solidFill>
                </a:rPr>
                <a:t>  return(0);</a:t>
              </a:r>
            </a:p>
            <a:p>
              <a:r>
                <a:rPr lang="ro-RO" dirty="0">
                  <a:solidFill>
                    <a:schemeClr val="tx1"/>
                  </a:solidFill>
                </a:rPr>
                <a:t>}</a:t>
              </a:r>
              <a:endParaRPr lang="en-US" dirty="0">
                <a:solidFill>
                  <a:schemeClr val="tx1"/>
                </a:solidFill>
              </a:endParaRPr>
            </a:p>
          </p:txBody>
        </p:sp>
        <p:sp>
          <p:nvSpPr>
            <p:cNvPr id="8" name="TextBox 7"/>
            <p:cNvSpPr txBox="1"/>
            <p:nvPr/>
          </p:nvSpPr>
          <p:spPr>
            <a:xfrm>
              <a:off x="2433199" y="1923143"/>
              <a:ext cx="1267945" cy="400110"/>
            </a:xfrm>
            <a:prstGeom prst="rect">
              <a:avLst/>
            </a:prstGeom>
            <a:noFill/>
          </p:spPr>
          <p:txBody>
            <a:bodyPr wrap="none" rtlCol="0">
              <a:spAutoFit/>
            </a:bodyPr>
            <a:lstStyle/>
            <a:p>
              <a:r>
                <a:rPr lang="en-US" sz="2000" dirty="0" err="1"/>
                <a:t>mainfile.c</a:t>
              </a:r>
              <a:endParaRPr lang="en-US" sz="2000" dirty="0"/>
            </a:p>
          </p:txBody>
        </p:sp>
      </p:grpSp>
      <p:grpSp>
        <p:nvGrpSpPr>
          <p:cNvPr id="11" name="Group 10"/>
          <p:cNvGrpSpPr/>
          <p:nvPr/>
        </p:nvGrpSpPr>
        <p:grpSpPr>
          <a:xfrm>
            <a:off x="4996800" y="3066143"/>
            <a:ext cx="3410858" cy="3791857"/>
            <a:chOff x="4724400" y="569686"/>
            <a:chExt cx="3410858" cy="3791857"/>
          </a:xfrm>
        </p:grpSpPr>
        <p:sp>
          <p:nvSpPr>
            <p:cNvPr id="5" name="Wave 4"/>
            <p:cNvSpPr/>
            <p:nvPr/>
          </p:nvSpPr>
          <p:spPr>
            <a:xfrm>
              <a:off x="4724400" y="569686"/>
              <a:ext cx="3410858" cy="3791857"/>
            </a:xfrm>
            <a:prstGeom prst="wave">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en-US" dirty="0">
                  <a:solidFill>
                    <a:schemeClr val="tx1"/>
                  </a:solidFill>
                </a:rPr>
                <a:t>#include &lt;</a:t>
              </a:r>
              <a:r>
                <a:rPr lang="en-US" dirty="0" err="1">
                  <a:solidFill>
                    <a:schemeClr val="tx1"/>
                  </a:solidFill>
                </a:rPr>
                <a:t>stdio.h</a:t>
              </a:r>
              <a:r>
                <a:rPr lang="en-US" dirty="0">
                  <a:solidFill>
                    <a:schemeClr val="tx1"/>
                  </a:solidFill>
                </a:rPr>
                <a:t>&gt;</a:t>
              </a:r>
            </a:p>
            <a:p>
              <a:r>
                <a:rPr lang="en-US" dirty="0">
                  <a:solidFill>
                    <a:schemeClr val="tx1"/>
                  </a:solidFill>
                </a:rPr>
                <a:t>#include “</a:t>
              </a:r>
              <a:r>
                <a:rPr lang="en-US" dirty="0" err="1">
                  <a:solidFill>
                    <a:schemeClr val="tx1"/>
                  </a:solidFill>
                </a:rPr>
                <a:t>hello.h</a:t>
              </a:r>
              <a:r>
                <a:rPr lang="en-US" dirty="0">
                  <a:solidFill>
                    <a:schemeClr val="tx1"/>
                  </a:solidFill>
                </a:rPr>
                <a:t>”</a:t>
              </a:r>
            </a:p>
            <a:p>
              <a:endParaRPr lang="en-US" dirty="0">
                <a:solidFill>
                  <a:schemeClr val="tx1"/>
                </a:solidFill>
              </a:endParaRPr>
            </a:p>
            <a:p>
              <a:r>
                <a:rPr lang="en-US" dirty="0">
                  <a:solidFill>
                    <a:schemeClr val="tx1"/>
                  </a:solidFill>
                </a:rPr>
                <a:t>void </a:t>
              </a:r>
              <a:r>
                <a:rPr lang="en-US" dirty="0" err="1">
                  <a:solidFill>
                    <a:schemeClr val="tx1"/>
                  </a:solidFill>
                </a:rPr>
                <a:t>myPrintHello</a:t>
              </a:r>
              <a:r>
                <a:rPr lang="en-US" dirty="0">
                  <a:solidFill>
                    <a:schemeClr val="tx1"/>
                  </a:solidFill>
                </a:rPr>
                <a:t>(void) {</a:t>
              </a:r>
            </a:p>
            <a:p>
              <a:endParaRPr lang="en-US" dirty="0">
                <a:solidFill>
                  <a:schemeClr val="tx1"/>
                </a:solidFill>
              </a:endParaRPr>
            </a:p>
            <a:p>
              <a:r>
                <a:rPr lang="en-US" dirty="0">
                  <a:solidFill>
                    <a:schemeClr val="tx1"/>
                  </a:solidFill>
                </a:rPr>
                <a:t>  </a:t>
              </a:r>
              <a:r>
                <a:rPr lang="en-US" dirty="0" err="1">
                  <a:solidFill>
                    <a:schemeClr val="tx1"/>
                  </a:solidFill>
                </a:rPr>
                <a:t>printf</a:t>
              </a:r>
              <a:r>
                <a:rPr lang="en-US" dirty="0">
                  <a:solidFill>
                    <a:schemeClr val="tx1"/>
                  </a:solidFill>
                </a:rPr>
                <a:t>("Hello %f!\n”, p);</a:t>
              </a:r>
            </a:p>
            <a:p>
              <a:endParaRPr lang="en-US" dirty="0">
                <a:solidFill>
                  <a:schemeClr val="tx1"/>
                </a:solidFill>
              </a:endParaRPr>
            </a:p>
            <a:p>
              <a:r>
                <a:rPr lang="en-US" dirty="0">
                  <a:solidFill>
                    <a:schemeClr val="tx1"/>
                  </a:solidFill>
                </a:rPr>
                <a:t>  return;</a:t>
              </a:r>
            </a:p>
            <a:p>
              <a:r>
                <a:rPr lang="en-US" dirty="0">
                  <a:solidFill>
                    <a:schemeClr val="tx1"/>
                  </a:solidFill>
                </a:rPr>
                <a:t>}</a:t>
              </a:r>
            </a:p>
          </p:txBody>
        </p:sp>
        <p:sp>
          <p:nvSpPr>
            <p:cNvPr id="10" name="TextBox 9"/>
            <p:cNvSpPr txBox="1"/>
            <p:nvPr/>
          </p:nvSpPr>
          <p:spPr>
            <a:xfrm>
              <a:off x="6821433" y="739621"/>
              <a:ext cx="926857" cy="400110"/>
            </a:xfrm>
            <a:prstGeom prst="rect">
              <a:avLst/>
            </a:prstGeom>
            <a:noFill/>
          </p:spPr>
          <p:txBody>
            <a:bodyPr wrap="none" rtlCol="0">
              <a:spAutoFit/>
            </a:bodyPr>
            <a:lstStyle/>
            <a:p>
              <a:r>
                <a:rPr lang="en-US" sz="2000" dirty="0" err="1"/>
                <a:t>hello.c</a:t>
              </a:r>
              <a:endParaRPr lang="en-US" sz="2000" dirty="0"/>
            </a:p>
          </p:txBody>
        </p:sp>
      </p:grpSp>
      <p:grpSp>
        <p:nvGrpSpPr>
          <p:cNvPr id="14" name="Group 13"/>
          <p:cNvGrpSpPr/>
          <p:nvPr/>
        </p:nvGrpSpPr>
        <p:grpSpPr>
          <a:xfrm>
            <a:off x="4579936" y="152718"/>
            <a:ext cx="3410858" cy="2829183"/>
            <a:chOff x="4405085" y="5079999"/>
            <a:chExt cx="3410858" cy="1329871"/>
          </a:xfrm>
        </p:grpSpPr>
        <p:sp>
          <p:nvSpPr>
            <p:cNvPr id="7" name="Wave 6"/>
            <p:cNvSpPr/>
            <p:nvPr/>
          </p:nvSpPr>
          <p:spPr>
            <a:xfrm>
              <a:off x="4405085" y="5079999"/>
              <a:ext cx="3410858" cy="1329871"/>
            </a:xfrm>
            <a:prstGeom prst="wave">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en-US" dirty="0">
                  <a:solidFill>
                    <a:schemeClr val="tx1"/>
                  </a:solidFill>
                </a:rPr>
                <a:t>void </a:t>
              </a:r>
              <a:r>
                <a:rPr lang="en-US" dirty="0" err="1">
                  <a:solidFill>
                    <a:schemeClr val="tx1"/>
                  </a:solidFill>
                </a:rPr>
                <a:t>myPrintHello</a:t>
              </a:r>
              <a:r>
                <a:rPr lang="en-US" dirty="0">
                  <a:solidFill>
                    <a:schemeClr val="tx1"/>
                  </a:solidFill>
                </a:rPr>
                <a:t>();</a:t>
              </a:r>
            </a:p>
            <a:p>
              <a:endParaRPr lang="en-US" dirty="0">
                <a:solidFill>
                  <a:schemeClr val="tx1"/>
                </a:solidFill>
              </a:endParaRPr>
            </a:p>
            <a:p>
              <a:r>
                <a:rPr lang="en-US" dirty="0" err="1">
                  <a:solidFill>
                    <a:schemeClr val="tx1"/>
                  </a:solidFill>
                </a:rPr>
                <a:t>enum</a:t>
              </a:r>
              <a:r>
                <a:rPr lang="en-US" dirty="0">
                  <a:solidFill>
                    <a:schemeClr val="tx1"/>
                  </a:solidFill>
                </a:rPr>
                <a:t> color {black, white};</a:t>
              </a:r>
            </a:p>
            <a:p>
              <a:endParaRPr lang="en-US" dirty="0">
                <a:solidFill>
                  <a:schemeClr val="tx1"/>
                </a:solidFill>
              </a:endParaRPr>
            </a:p>
            <a:p>
              <a:r>
                <a:rPr lang="en-US" dirty="0" err="1">
                  <a:solidFill>
                    <a:schemeClr val="tx1"/>
                  </a:solidFill>
                </a:rPr>
                <a:t>const</a:t>
              </a:r>
              <a:r>
                <a:rPr lang="en-US" dirty="0">
                  <a:solidFill>
                    <a:schemeClr val="tx1"/>
                  </a:solidFill>
                </a:rPr>
                <a:t> double p= 3.14;</a:t>
              </a:r>
            </a:p>
          </p:txBody>
        </p:sp>
        <p:sp>
          <p:nvSpPr>
            <p:cNvPr id="12" name="TextBox 11"/>
            <p:cNvSpPr txBox="1"/>
            <p:nvPr/>
          </p:nvSpPr>
          <p:spPr>
            <a:xfrm>
              <a:off x="6315365" y="5079999"/>
              <a:ext cx="941283" cy="188074"/>
            </a:xfrm>
            <a:prstGeom prst="rect">
              <a:avLst/>
            </a:prstGeom>
            <a:noFill/>
          </p:spPr>
          <p:txBody>
            <a:bodyPr wrap="none" rtlCol="0">
              <a:spAutoFit/>
            </a:bodyPr>
            <a:lstStyle/>
            <a:p>
              <a:r>
                <a:rPr lang="en-US" sz="2000" dirty="0" err="1"/>
                <a:t>hello.h</a:t>
              </a:r>
              <a:endParaRPr lang="en-US" sz="2000" dirty="0"/>
            </a:p>
          </p:txBody>
        </p:sp>
      </p:grpSp>
      <p:sp>
        <p:nvSpPr>
          <p:cNvPr id="13" name="TextBox 12"/>
          <p:cNvSpPr txBox="1"/>
          <p:nvPr/>
        </p:nvSpPr>
        <p:spPr>
          <a:xfrm>
            <a:off x="457199" y="6168571"/>
            <a:ext cx="3861955" cy="400110"/>
          </a:xfrm>
          <a:prstGeom prst="rect">
            <a:avLst/>
          </a:prstGeom>
          <a:noFill/>
        </p:spPr>
        <p:txBody>
          <a:bodyPr wrap="none" rtlCol="0">
            <a:spAutoFit/>
          </a:bodyPr>
          <a:lstStyle/>
          <a:p>
            <a:r>
              <a:rPr lang="en-US" sz="2000" dirty="0" err="1"/>
              <a:t>gcc</a:t>
            </a:r>
            <a:r>
              <a:rPr lang="en-US" sz="2000" dirty="0"/>
              <a:t> -o </a:t>
            </a:r>
            <a:r>
              <a:rPr lang="en-US" sz="2000" dirty="0" err="1"/>
              <a:t>mainfile</a:t>
            </a:r>
            <a:r>
              <a:rPr lang="en-US" sz="2000" dirty="0"/>
              <a:t> </a:t>
            </a:r>
            <a:r>
              <a:rPr lang="en-US" sz="2000" dirty="0" err="1"/>
              <a:t>mainfile.c</a:t>
            </a:r>
            <a:r>
              <a:rPr lang="en-US" sz="2000" dirty="0"/>
              <a:t> </a:t>
            </a:r>
            <a:r>
              <a:rPr lang="en-US" sz="2000" dirty="0" err="1"/>
              <a:t>hello.c</a:t>
            </a:r>
            <a:endParaRPr lang="en-US" sz="2000" dirty="0"/>
          </a:p>
        </p:txBody>
      </p:sp>
    </p:spTree>
    <p:extLst>
      <p:ext uri="{BB962C8B-B14F-4D97-AF65-F5344CB8AC3E}">
        <p14:creationId xmlns:p14="http://schemas.microsoft.com/office/powerpoint/2010/main" val="827352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IMPORTANT</a:t>
            </a:r>
          </a:p>
        </p:txBody>
      </p:sp>
      <p:sp>
        <p:nvSpPr>
          <p:cNvPr id="3" name="Content Placeholder 2"/>
          <p:cNvSpPr>
            <a:spLocks noGrp="1"/>
          </p:cNvSpPr>
          <p:nvPr>
            <p:ph idx="1"/>
          </p:nvPr>
        </p:nvSpPr>
        <p:spPr/>
        <p:txBody>
          <a:bodyPr/>
          <a:lstStyle/>
          <a:p>
            <a:r>
              <a:rPr lang="en-US" dirty="0"/>
              <a:t>In </a:t>
            </a:r>
            <a:r>
              <a:rPr lang="en-US" dirty="0" err="1"/>
              <a:t>hellolib.c</a:t>
            </a:r>
            <a:r>
              <a:rPr lang="en-US" dirty="0"/>
              <a:t> </a:t>
            </a:r>
            <a:r>
              <a:rPr lang="en-US" b="1" dirty="0"/>
              <a:t>INCLUDE</a:t>
            </a:r>
            <a:r>
              <a:rPr lang="en-US" dirty="0"/>
              <a:t> </a:t>
            </a:r>
            <a:r>
              <a:rPr lang="en-US" dirty="0" err="1"/>
              <a:t>hello.h</a:t>
            </a:r>
            <a:endParaRPr lang="en-US" dirty="0"/>
          </a:p>
          <a:p>
            <a:r>
              <a:rPr lang="en-US" dirty="0"/>
              <a:t>Including its own header, the compiler grabs all the constants, types and variables it requires. </a:t>
            </a:r>
          </a:p>
          <a:p>
            <a:r>
              <a:rPr lang="en-US" dirty="0"/>
              <a:t>Another useful effect of including the header is that prototypes are checked against the actual functions, so that for example if you forgot some argument in the prototype, or if you changed the code missing to update the header, then the compiler will detect the mismatch with a proper error message.</a:t>
            </a:r>
          </a:p>
        </p:txBody>
      </p:sp>
    </p:spTree>
    <p:extLst>
      <p:ext uri="{BB962C8B-B14F-4D97-AF65-F5344CB8AC3E}">
        <p14:creationId xmlns:p14="http://schemas.microsoft.com/office/powerpoint/2010/main" val="1036264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library</a:t>
            </a:r>
          </a:p>
        </p:txBody>
      </p:sp>
      <p:sp>
        <p:nvSpPr>
          <p:cNvPr id="3" name="Content Placeholder 2"/>
          <p:cNvSpPr>
            <a:spLocks noGrp="1"/>
          </p:cNvSpPr>
          <p:nvPr>
            <p:ph idx="1"/>
          </p:nvPr>
        </p:nvSpPr>
        <p:spPr/>
        <p:txBody>
          <a:bodyPr/>
          <a:lstStyle/>
          <a:p>
            <a:r>
              <a:rPr lang="en-US" dirty="0"/>
              <a:t>A library works exactly in this way</a:t>
            </a:r>
          </a:p>
        </p:txBody>
      </p:sp>
      <p:grpSp>
        <p:nvGrpSpPr>
          <p:cNvPr id="4" name="Group 3"/>
          <p:cNvGrpSpPr/>
          <p:nvPr/>
        </p:nvGrpSpPr>
        <p:grpSpPr>
          <a:xfrm>
            <a:off x="5508404" y="0"/>
            <a:ext cx="3410858" cy="3195392"/>
            <a:chOff x="4405085" y="5079999"/>
            <a:chExt cx="3410858" cy="1329871"/>
          </a:xfrm>
        </p:grpSpPr>
        <p:sp>
          <p:nvSpPr>
            <p:cNvPr id="5" name="Wave 4"/>
            <p:cNvSpPr/>
            <p:nvPr/>
          </p:nvSpPr>
          <p:spPr>
            <a:xfrm>
              <a:off x="4405085" y="5079999"/>
              <a:ext cx="3410858" cy="1329871"/>
            </a:xfrm>
            <a:prstGeom prst="wave">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en-US" dirty="0">
                  <a:solidFill>
                    <a:schemeClr val="tx1"/>
                  </a:solidFill>
                </a:rPr>
                <a:t>double sum (double, double );</a:t>
              </a:r>
            </a:p>
            <a:p>
              <a:r>
                <a:rPr lang="en-US" dirty="0">
                  <a:solidFill>
                    <a:schemeClr val="tx1"/>
                  </a:solidFill>
                </a:rPr>
                <a:t>double min (double, double );</a:t>
              </a:r>
            </a:p>
            <a:p>
              <a:r>
                <a:rPr lang="en-US" dirty="0">
                  <a:solidFill>
                    <a:schemeClr val="tx1"/>
                  </a:solidFill>
                </a:rPr>
                <a:t>double </a:t>
              </a:r>
              <a:r>
                <a:rPr lang="en-US" dirty="0" err="1">
                  <a:solidFill>
                    <a:schemeClr val="tx1"/>
                  </a:solidFill>
                </a:rPr>
                <a:t>mul</a:t>
              </a:r>
              <a:r>
                <a:rPr lang="en-US" dirty="0">
                  <a:solidFill>
                    <a:schemeClr val="tx1"/>
                  </a:solidFill>
                </a:rPr>
                <a:t> (double, double );</a:t>
              </a:r>
            </a:p>
            <a:p>
              <a:r>
                <a:rPr lang="en-US" dirty="0">
                  <a:solidFill>
                    <a:schemeClr val="tx1"/>
                  </a:solidFill>
                </a:rPr>
                <a:t>double div (double, double );</a:t>
              </a:r>
            </a:p>
            <a:p>
              <a:endParaRPr lang="en-US" dirty="0">
                <a:solidFill>
                  <a:schemeClr val="tx1"/>
                </a:solidFill>
              </a:endParaRPr>
            </a:p>
            <a:p>
              <a:r>
                <a:rPr lang="en-US" dirty="0" err="1">
                  <a:solidFill>
                    <a:schemeClr val="tx1"/>
                  </a:solidFill>
                </a:rPr>
                <a:t>const</a:t>
              </a:r>
              <a:r>
                <a:rPr lang="en-US" dirty="0">
                  <a:solidFill>
                    <a:schemeClr val="tx1"/>
                  </a:solidFill>
                </a:rPr>
                <a:t> double p= 3.14;</a:t>
              </a:r>
            </a:p>
          </p:txBody>
        </p:sp>
        <p:sp>
          <p:nvSpPr>
            <p:cNvPr id="6" name="TextBox 5"/>
            <p:cNvSpPr txBox="1"/>
            <p:nvPr/>
          </p:nvSpPr>
          <p:spPr>
            <a:xfrm>
              <a:off x="6470109" y="5167820"/>
              <a:ext cx="1239442" cy="166519"/>
            </a:xfrm>
            <a:prstGeom prst="rect">
              <a:avLst/>
            </a:prstGeom>
            <a:noFill/>
          </p:spPr>
          <p:txBody>
            <a:bodyPr wrap="none" rtlCol="0">
              <a:spAutoFit/>
            </a:bodyPr>
            <a:lstStyle/>
            <a:p>
              <a:r>
                <a:rPr lang="en-US" sz="2000" dirty="0" err="1"/>
                <a:t>arithLib.h</a:t>
              </a:r>
              <a:endParaRPr lang="en-US" sz="2000" dirty="0"/>
            </a:p>
          </p:txBody>
        </p:sp>
      </p:grpSp>
      <p:grpSp>
        <p:nvGrpSpPr>
          <p:cNvPr id="7" name="Group 6"/>
          <p:cNvGrpSpPr/>
          <p:nvPr/>
        </p:nvGrpSpPr>
        <p:grpSpPr>
          <a:xfrm>
            <a:off x="287244" y="2290689"/>
            <a:ext cx="4214418" cy="3195392"/>
            <a:chOff x="4405085" y="5079999"/>
            <a:chExt cx="3410858" cy="1329871"/>
          </a:xfrm>
        </p:grpSpPr>
        <p:sp>
          <p:nvSpPr>
            <p:cNvPr id="8" name="Wave 7"/>
            <p:cNvSpPr/>
            <p:nvPr/>
          </p:nvSpPr>
          <p:spPr>
            <a:xfrm>
              <a:off x="4405085" y="5079999"/>
              <a:ext cx="3410858" cy="1329871"/>
            </a:xfrm>
            <a:prstGeom prst="wave">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en-US" dirty="0">
                  <a:solidFill>
                    <a:schemeClr val="tx1"/>
                  </a:solidFill>
                </a:rPr>
                <a:t>#include “</a:t>
              </a:r>
              <a:r>
                <a:rPr lang="en-US" dirty="0" err="1">
                  <a:solidFill>
                    <a:schemeClr val="tx1"/>
                  </a:solidFill>
                </a:rPr>
                <a:t>arithLib.h</a:t>
              </a:r>
              <a:r>
                <a:rPr lang="en-US" dirty="0">
                  <a:solidFill>
                    <a:schemeClr val="tx1"/>
                  </a:solidFill>
                </a:rPr>
                <a:t>”</a:t>
              </a:r>
            </a:p>
            <a:p>
              <a:endParaRPr lang="en-US" dirty="0">
                <a:solidFill>
                  <a:schemeClr val="tx1"/>
                </a:solidFill>
              </a:endParaRPr>
            </a:p>
            <a:p>
              <a:r>
                <a:rPr lang="en-US" dirty="0">
                  <a:solidFill>
                    <a:schemeClr val="tx1"/>
                  </a:solidFill>
                </a:rPr>
                <a:t>double sum (double p1, double p2) {</a:t>
              </a:r>
            </a:p>
            <a:p>
              <a:endParaRPr lang="en-US" dirty="0">
                <a:solidFill>
                  <a:schemeClr val="tx1"/>
                </a:solidFill>
              </a:endParaRPr>
            </a:p>
            <a:p>
              <a:r>
                <a:rPr lang="en-US" dirty="0">
                  <a:solidFill>
                    <a:schemeClr val="tx1"/>
                  </a:solidFill>
                </a:rPr>
                <a:t>    return (p1+ p2);</a:t>
              </a:r>
            </a:p>
            <a:p>
              <a:r>
                <a:rPr lang="en-US" dirty="0">
                  <a:solidFill>
                    <a:schemeClr val="tx1"/>
                  </a:solidFill>
                </a:rPr>
                <a:t>}</a:t>
              </a:r>
            </a:p>
            <a:p>
              <a:endParaRPr lang="en-US" dirty="0">
                <a:solidFill>
                  <a:schemeClr val="tx1"/>
                </a:solidFill>
              </a:endParaRPr>
            </a:p>
            <a:p>
              <a:r>
                <a:rPr lang="en-US" dirty="0">
                  <a:solidFill>
                    <a:schemeClr val="tx1"/>
                  </a:solidFill>
                </a:rPr>
                <a:t>// </a:t>
              </a:r>
              <a:r>
                <a:rPr lang="mr-IN" dirty="0">
                  <a:solidFill>
                    <a:schemeClr val="tx1"/>
                  </a:solidFill>
                </a:rPr>
                <a:t>…</a:t>
              </a:r>
              <a:r>
                <a:rPr lang="en-US" dirty="0">
                  <a:solidFill>
                    <a:schemeClr val="tx1"/>
                  </a:solidFill>
                </a:rPr>
                <a:t>.</a:t>
              </a:r>
            </a:p>
          </p:txBody>
        </p:sp>
        <p:sp>
          <p:nvSpPr>
            <p:cNvPr id="9" name="TextBox 8"/>
            <p:cNvSpPr txBox="1"/>
            <p:nvPr/>
          </p:nvSpPr>
          <p:spPr>
            <a:xfrm>
              <a:off x="6470109" y="5167820"/>
              <a:ext cx="991442" cy="166519"/>
            </a:xfrm>
            <a:prstGeom prst="rect">
              <a:avLst/>
            </a:prstGeom>
            <a:noFill/>
          </p:spPr>
          <p:txBody>
            <a:bodyPr wrap="none" rtlCol="0">
              <a:spAutoFit/>
            </a:bodyPr>
            <a:lstStyle/>
            <a:p>
              <a:r>
                <a:rPr lang="en-US" sz="2000" dirty="0" err="1"/>
                <a:t>arithLib.c</a:t>
              </a:r>
              <a:endParaRPr lang="en-US" sz="2000" dirty="0"/>
            </a:p>
          </p:txBody>
        </p:sp>
      </p:grpSp>
      <p:grpSp>
        <p:nvGrpSpPr>
          <p:cNvPr id="10" name="Group 9"/>
          <p:cNvGrpSpPr/>
          <p:nvPr/>
        </p:nvGrpSpPr>
        <p:grpSpPr>
          <a:xfrm>
            <a:off x="4574950" y="3216202"/>
            <a:ext cx="4214418" cy="3641797"/>
            <a:chOff x="4405085" y="5079999"/>
            <a:chExt cx="3410858" cy="1329871"/>
          </a:xfrm>
        </p:grpSpPr>
        <p:sp>
          <p:nvSpPr>
            <p:cNvPr id="11" name="Wave 10"/>
            <p:cNvSpPr/>
            <p:nvPr/>
          </p:nvSpPr>
          <p:spPr>
            <a:xfrm>
              <a:off x="4405085" y="5079999"/>
              <a:ext cx="3410858" cy="1329871"/>
            </a:xfrm>
            <a:prstGeom prst="wave">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en-US" dirty="0">
                  <a:solidFill>
                    <a:schemeClr val="tx1"/>
                  </a:solidFill>
                </a:rPr>
                <a:t>#include “</a:t>
              </a:r>
              <a:r>
                <a:rPr lang="en-US" dirty="0" err="1">
                  <a:solidFill>
                    <a:schemeClr val="tx1"/>
                  </a:solidFill>
                </a:rPr>
                <a:t>arithLib.h</a:t>
              </a:r>
              <a:r>
                <a:rPr lang="en-US" dirty="0">
                  <a:solidFill>
                    <a:schemeClr val="tx1"/>
                  </a:solidFill>
                </a:rPr>
                <a:t>”</a:t>
              </a:r>
            </a:p>
            <a:p>
              <a:endParaRPr lang="en-US" dirty="0">
                <a:solidFill>
                  <a:schemeClr val="tx1"/>
                </a:solidFill>
              </a:endParaRPr>
            </a:p>
            <a:p>
              <a:r>
                <a:rPr lang="en-US" dirty="0" err="1">
                  <a:solidFill>
                    <a:schemeClr val="tx1"/>
                  </a:solidFill>
                </a:rPr>
                <a:t>int</a:t>
              </a:r>
              <a:r>
                <a:rPr lang="en-US" dirty="0">
                  <a:solidFill>
                    <a:schemeClr val="tx1"/>
                  </a:solidFill>
                </a:rPr>
                <a:t>  main() {</a:t>
              </a:r>
            </a:p>
            <a:p>
              <a:r>
                <a:rPr lang="en-US" dirty="0">
                  <a:solidFill>
                    <a:schemeClr val="tx1"/>
                  </a:solidFill>
                </a:rPr>
                <a:t>    double a= 0.0, b= 0.0;</a:t>
              </a:r>
            </a:p>
            <a:p>
              <a:r>
                <a:rPr lang="en-US" dirty="0">
                  <a:solidFill>
                    <a:schemeClr val="tx1"/>
                  </a:solidFill>
                </a:rPr>
                <a:t>    </a:t>
              </a:r>
              <a:r>
                <a:rPr lang="en-US" dirty="0" err="1">
                  <a:solidFill>
                    <a:schemeClr val="tx1"/>
                  </a:solidFill>
                </a:rPr>
                <a:t>scanf</a:t>
              </a:r>
              <a:r>
                <a:rPr lang="en-US" dirty="0">
                  <a:solidFill>
                    <a:schemeClr val="tx1"/>
                  </a:solidFill>
                </a:rPr>
                <a:t>(“%f”, &amp;a);</a:t>
              </a:r>
            </a:p>
            <a:p>
              <a:r>
                <a:rPr lang="en-US" dirty="0">
                  <a:solidFill>
                    <a:schemeClr val="tx1"/>
                  </a:solidFill>
                </a:rPr>
                <a:t>    </a:t>
              </a:r>
              <a:r>
                <a:rPr lang="en-US" dirty="0" err="1">
                  <a:solidFill>
                    <a:schemeClr val="tx1"/>
                  </a:solidFill>
                </a:rPr>
                <a:t>scanf</a:t>
              </a:r>
              <a:r>
                <a:rPr lang="en-US" dirty="0">
                  <a:solidFill>
                    <a:schemeClr val="tx1"/>
                  </a:solidFill>
                </a:rPr>
                <a:t>(“%f</a:t>
              </a:r>
              <a:r>
                <a:rPr lang="en-US">
                  <a:solidFill>
                    <a:schemeClr val="tx1"/>
                  </a:solidFill>
                </a:rPr>
                <a:t>,” &amp;b</a:t>
              </a:r>
              <a:r>
                <a:rPr lang="en-US" dirty="0">
                  <a:solidFill>
                    <a:schemeClr val="tx1"/>
                  </a:solidFill>
                </a:rPr>
                <a:t>);</a:t>
              </a:r>
            </a:p>
            <a:p>
              <a:r>
                <a:rPr lang="en-US" dirty="0">
                  <a:solidFill>
                    <a:schemeClr val="tx1"/>
                  </a:solidFill>
                </a:rPr>
                <a:t>    </a:t>
              </a:r>
              <a:r>
                <a:rPr lang="en-US" dirty="0" err="1">
                  <a:solidFill>
                    <a:schemeClr val="tx1"/>
                  </a:solidFill>
                </a:rPr>
                <a:t>int</a:t>
              </a:r>
              <a:r>
                <a:rPr lang="en-US" dirty="0">
                  <a:solidFill>
                    <a:schemeClr val="tx1"/>
                  </a:solidFill>
                </a:rPr>
                <a:t> result = sum(a, b);</a:t>
              </a:r>
            </a:p>
            <a:p>
              <a:endParaRPr lang="en-US" dirty="0">
                <a:solidFill>
                  <a:schemeClr val="tx1"/>
                </a:solidFill>
              </a:endParaRPr>
            </a:p>
            <a:p>
              <a:r>
                <a:rPr lang="en-US" dirty="0">
                  <a:solidFill>
                    <a:schemeClr val="tx1"/>
                  </a:solidFill>
                </a:rPr>
                <a:t>    // Other statements</a:t>
              </a:r>
            </a:p>
            <a:p>
              <a:r>
                <a:rPr lang="en-US" dirty="0">
                  <a:solidFill>
                    <a:schemeClr val="tx1"/>
                  </a:solidFill>
                </a:rPr>
                <a:t>}</a:t>
              </a:r>
            </a:p>
          </p:txBody>
        </p:sp>
        <p:sp>
          <p:nvSpPr>
            <p:cNvPr id="12" name="TextBox 11"/>
            <p:cNvSpPr txBox="1"/>
            <p:nvPr/>
          </p:nvSpPr>
          <p:spPr>
            <a:xfrm>
              <a:off x="6470109" y="5167820"/>
              <a:ext cx="1026471" cy="166519"/>
            </a:xfrm>
            <a:prstGeom prst="rect">
              <a:avLst/>
            </a:prstGeom>
            <a:noFill/>
          </p:spPr>
          <p:txBody>
            <a:bodyPr wrap="none" rtlCol="0">
              <a:spAutoFit/>
            </a:bodyPr>
            <a:lstStyle/>
            <a:p>
              <a:r>
                <a:rPr lang="en-US" sz="2000" dirty="0" err="1"/>
                <a:t>mainfile.c</a:t>
              </a:r>
              <a:endParaRPr lang="en-US" sz="2000" dirty="0"/>
            </a:p>
          </p:txBody>
        </p:sp>
      </p:grpSp>
    </p:spTree>
    <p:extLst>
      <p:ext uri="{BB962C8B-B14F-4D97-AF65-F5344CB8AC3E}">
        <p14:creationId xmlns:p14="http://schemas.microsoft.com/office/powerpoint/2010/main" val="1337028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77949" y="2932143"/>
            <a:ext cx="7243083" cy="646331"/>
          </a:xfrm>
          <a:prstGeom prst="rect">
            <a:avLst/>
          </a:prstGeom>
          <a:noFill/>
        </p:spPr>
        <p:txBody>
          <a:bodyPr wrap="square" rtlCol="0">
            <a:spAutoFit/>
          </a:bodyPr>
          <a:lstStyle/>
          <a:p>
            <a:pPr algn="ctr"/>
            <a:r>
              <a:rPr lang="en-US" sz="3600" dirty="0">
                <a:solidFill>
                  <a:srgbClr val="FF0000"/>
                </a:solidFill>
              </a:rPr>
              <a:t>STORAGE SPECIFIERS</a:t>
            </a:r>
          </a:p>
        </p:txBody>
      </p:sp>
    </p:spTree>
    <p:extLst>
      <p:ext uri="{BB962C8B-B14F-4D97-AF65-F5344CB8AC3E}">
        <p14:creationId xmlns:p14="http://schemas.microsoft.com/office/powerpoint/2010/main" val="230855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77949" y="2932143"/>
            <a:ext cx="7243083" cy="646331"/>
          </a:xfrm>
          <a:prstGeom prst="rect">
            <a:avLst/>
          </a:prstGeom>
          <a:noFill/>
        </p:spPr>
        <p:txBody>
          <a:bodyPr wrap="square" rtlCol="0">
            <a:spAutoFit/>
          </a:bodyPr>
          <a:lstStyle/>
          <a:p>
            <a:pPr algn="ctr"/>
            <a:r>
              <a:rPr lang="en-US" sz="3600" dirty="0">
                <a:solidFill>
                  <a:srgbClr val="FF0000"/>
                </a:solidFill>
              </a:rPr>
              <a:t>MODULARIZATION</a:t>
            </a:r>
          </a:p>
        </p:txBody>
      </p:sp>
    </p:spTree>
    <p:extLst>
      <p:ext uri="{BB962C8B-B14F-4D97-AF65-F5344CB8AC3E}">
        <p14:creationId xmlns:p14="http://schemas.microsoft.com/office/powerpoint/2010/main" val="6380655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Storage class SPECIFIERS</a:t>
            </a:r>
          </a:p>
        </p:txBody>
      </p:sp>
      <p:sp>
        <p:nvSpPr>
          <p:cNvPr id="3" name="Content Placeholder 2"/>
          <p:cNvSpPr>
            <a:spLocks noGrp="1"/>
          </p:cNvSpPr>
          <p:nvPr>
            <p:ph idx="1"/>
          </p:nvPr>
        </p:nvSpPr>
        <p:spPr/>
        <p:txBody>
          <a:bodyPr>
            <a:normAutofit/>
          </a:bodyPr>
          <a:lstStyle/>
          <a:p>
            <a:r>
              <a:rPr lang="en-US" dirty="0"/>
              <a:t>A </a:t>
            </a:r>
            <a:r>
              <a:rPr lang="en-US" b="1" i="1" dirty="0"/>
              <a:t>storage</a:t>
            </a:r>
            <a:r>
              <a:rPr lang="en-US" i="1" dirty="0"/>
              <a:t> </a:t>
            </a:r>
            <a:r>
              <a:rPr lang="en-US" b="1" i="1" dirty="0"/>
              <a:t>class specifier </a:t>
            </a:r>
            <a:r>
              <a:rPr lang="en-US" dirty="0"/>
              <a:t>in a declaration modifies the </a:t>
            </a:r>
            <a:r>
              <a:rPr lang="en-US" b="1" dirty="0"/>
              <a:t>linkage</a:t>
            </a:r>
            <a:r>
              <a:rPr lang="en-US" dirty="0"/>
              <a:t> of the identifier declared, and the </a:t>
            </a:r>
            <a:r>
              <a:rPr lang="en-US" b="1" dirty="0"/>
              <a:t>storage duration </a:t>
            </a:r>
            <a:r>
              <a:rPr lang="en-US" dirty="0"/>
              <a:t>of the corresponding objects. </a:t>
            </a:r>
          </a:p>
          <a:p>
            <a:pPr lvl="1"/>
            <a:r>
              <a:rPr lang="en-US" dirty="0"/>
              <a:t>We have seen storage duration in previous slides.</a:t>
            </a:r>
          </a:p>
          <a:p>
            <a:r>
              <a:rPr lang="en-US" dirty="0"/>
              <a:t>Storage specifier: auto, register, </a:t>
            </a:r>
            <a:r>
              <a:rPr lang="en-US" b="1" dirty="0"/>
              <a:t>static</a:t>
            </a:r>
            <a:r>
              <a:rPr lang="en-US" dirty="0"/>
              <a:t>, </a:t>
            </a:r>
            <a:r>
              <a:rPr lang="en-US" b="1" u="sng" dirty="0"/>
              <a:t>extern</a:t>
            </a:r>
            <a:r>
              <a:rPr lang="en-US" dirty="0"/>
              <a:t>.</a:t>
            </a:r>
          </a:p>
          <a:p>
            <a:r>
              <a:rPr lang="en-US" dirty="0"/>
              <a:t>A frequent source of confusion in regard to C is the fact that </a:t>
            </a:r>
            <a:r>
              <a:rPr lang="en-US" b="1" dirty="0"/>
              <a:t>linkage, which is a property of identifiers</a:t>
            </a:r>
            <a:r>
              <a:rPr lang="en-US" dirty="0"/>
              <a:t>, and </a:t>
            </a:r>
            <a:r>
              <a:rPr lang="en-US" b="1" dirty="0"/>
              <a:t>storage duration, which is a property of objects</a:t>
            </a:r>
            <a:r>
              <a:rPr lang="en-US" dirty="0"/>
              <a:t>, are both influenced in declarations by the same set of keywords—the storage class </a:t>
            </a:r>
            <a:r>
              <a:rPr lang="en-US" dirty="0" err="1"/>
              <a:t>specifiers</a:t>
            </a:r>
            <a:r>
              <a:rPr lang="en-US" dirty="0"/>
              <a:t>. </a:t>
            </a:r>
          </a:p>
          <a:p>
            <a:r>
              <a:rPr lang="en-US" u="sng" dirty="0"/>
              <a:t>Remember: objects have storage duration, not linkage; and identifiers have linkage, not storage duration. </a:t>
            </a:r>
          </a:p>
          <a:p>
            <a:endParaRPr lang="en-US" dirty="0"/>
          </a:p>
        </p:txBody>
      </p:sp>
    </p:spTree>
    <p:extLst>
      <p:ext uri="{BB962C8B-B14F-4D97-AF65-F5344CB8AC3E}">
        <p14:creationId xmlns:p14="http://schemas.microsoft.com/office/powerpoint/2010/main" val="522941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Storage class</a:t>
            </a:r>
          </a:p>
        </p:txBody>
      </p:sp>
      <p:sp>
        <p:nvSpPr>
          <p:cNvPr id="3" name="Content Placeholder 2"/>
          <p:cNvSpPr>
            <a:spLocks noGrp="1"/>
          </p:cNvSpPr>
          <p:nvPr>
            <p:ph idx="1"/>
          </p:nvPr>
        </p:nvSpPr>
        <p:spPr/>
        <p:txBody>
          <a:bodyPr/>
          <a:lstStyle/>
          <a:p>
            <a:r>
              <a:rPr lang="en-US" dirty="0"/>
              <a:t>No more than one storage class specifier may appear in a declaration.</a:t>
            </a:r>
          </a:p>
          <a:p>
            <a:pPr lvl="1"/>
            <a:r>
              <a:rPr lang="en-US" dirty="0"/>
              <a:t>No -&gt; static extern </a:t>
            </a:r>
            <a:r>
              <a:rPr lang="en-US" dirty="0" err="1"/>
              <a:t>int</a:t>
            </a:r>
            <a:r>
              <a:rPr lang="en-US" dirty="0"/>
              <a:t> a; </a:t>
            </a:r>
          </a:p>
          <a:p>
            <a:pPr lvl="1"/>
            <a:endParaRPr lang="en-US" dirty="0"/>
          </a:p>
          <a:p>
            <a:r>
              <a:rPr lang="en-US" dirty="0"/>
              <a:t>Function identifiers may be accompanied only by the storage class </a:t>
            </a:r>
            <a:r>
              <a:rPr lang="en-US" dirty="0" err="1"/>
              <a:t>specifier</a:t>
            </a:r>
            <a:r>
              <a:rPr lang="en-US" dirty="0"/>
              <a:t> </a:t>
            </a:r>
            <a:r>
              <a:rPr lang="en-US" b="1" dirty="0"/>
              <a:t>extern</a:t>
            </a:r>
            <a:r>
              <a:rPr lang="en-US" dirty="0"/>
              <a:t> or </a:t>
            </a:r>
            <a:r>
              <a:rPr lang="en-US" b="1" dirty="0"/>
              <a:t>static</a:t>
            </a:r>
            <a:r>
              <a:rPr lang="en-US" dirty="0"/>
              <a:t>. </a:t>
            </a:r>
          </a:p>
          <a:p>
            <a:r>
              <a:rPr lang="en-US" dirty="0"/>
              <a:t>Function parameters may take only the storage class specifier </a:t>
            </a:r>
            <a:r>
              <a:rPr lang="en-US" b="1" dirty="0"/>
              <a:t>register</a:t>
            </a:r>
            <a:r>
              <a:rPr lang="en-US" dirty="0"/>
              <a:t>. </a:t>
            </a:r>
          </a:p>
          <a:p>
            <a:r>
              <a:rPr lang="en-US" dirty="0"/>
              <a:t>Variable identifiers may have </a:t>
            </a:r>
            <a:r>
              <a:rPr lang="en-US" b="1" dirty="0"/>
              <a:t>auto</a:t>
            </a:r>
            <a:r>
              <a:rPr lang="en-US" dirty="0"/>
              <a:t>, </a:t>
            </a:r>
            <a:r>
              <a:rPr lang="en-US" b="1" dirty="0"/>
              <a:t>register</a:t>
            </a:r>
            <a:r>
              <a:rPr lang="en-US" dirty="0"/>
              <a:t>, </a:t>
            </a:r>
            <a:r>
              <a:rPr lang="en-US" b="1" dirty="0"/>
              <a:t>static</a:t>
            </a:r>
            <a:r>
              <a:rPr lang="en-US" dirty="0"/>
              <a:t>, </a:t>
            </a:r>
            <a:r>
              <a:rPr lang="en-US" b="1" dirty="0"/>
              <a:t>extern</a:t>
            </a:r>
            <a:r>
              <a:rPr lang="en-US" dirty="0"/>
              <a:t>.</a:t>
            </a:r>
          </a:p>
          <a:p>
            <a:endParaRPr lang="en-US" dirty="0"/>
          </a:p>
        </p:txBody>
      </p:sp>
    </p:spTree>
    <p:extLst>
      <p:ext uri="{BB962C8B-B14F-4D97-AF65-F5344CB8AC3E}">
        <p14:creationId xmlns:p14="http://schemas.microsoft.com/office/powerpoint/2010/main" val="34199366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linkage</a:t>
            </a:r>
          </a:p>
        </p:txBody>
      </p:sp>
      <p:sp>
        <p:nvSpPr>
          <p:cNvPr id="3" name="Content Placeholder 2"/>
          <p:cNvSpPr>
            <a:spLocks noGrp="1"/>
          </p:cNvSpPr>
          <p:nvPr>
            <p:ph idx="1"/>
          </p:nvPr>
        </p:nvSpPr>
        <p:spPr/>
        <p:txBody>
          <a:bodyPr/>
          <a:lstStyle/>
          <a:p>
            <a:r>
              <a:rPr lang="en-US" dirty="0"/>
              <a:t>The linkage of an identifier defines if that identifier can be used in other translation units or not</a:t>
            </a:r>
          </a:p>
          <a:p>
            <a:r>
              <a:rPr lang="en-US" dirty="0"/>
              <a:t>A sort of scope among different files</a:t>
            </a:r>
          </a:p>
          <a:p>
            <a:r>
              <a:rPr lang="en-US" dirty="0"/>
              <a:t>A function identifier can have</a:t>
            </a:r>
          </a:p>
          <a:p>
            <a:pPr lvl="1"/>
            <a:r>
              <a:rPr lang="en-US" b="1" dirty="0"/>
              <a:t>Internal</a:t>
            </a:r>
            <a:r>
              <a:rPr lang="en-US" dirty="0"/>
              <a:t> or </a:t>
            </a:r>
            <a:r>
              <a:rPr lang="en-US" b="1" dirty="0"/>
              <a:t>external</a:t>
            </a:r>
            <a:r>
              <a:rPr lang="en-US" dirty="0"/>
              <a:t> </a:t>
            </a:r>
            <a:r>
              <a:rPr lang="en-US" b="1" dirty="0"/>
              <a:t>linkage</a:t>
            </a:r>
          </a:p>
          <a:p>
            <a:r>
              <a:rPr lang="en-US" dirty="0"/>
              <a:t>A variable identifier can have</a:t>
            </a:r>
          </a:p>
          <a:p>
            <a:pPr lvl="1"/>
            <a:r>
              <a:rPr lang="en-US" b="1" dirty="0"/>
              <a:t>Internal</a:t>
            </a:r>
            <a:r>
              <a:rPr lang="en-US" dirty="0"/>
              <a:t>, </a:t>
            </a:r>
            <a:r>
              <a:rPr lang="en-US" b="1" dirty="0"/>
              <a:t>external</a:t>
            </a:r>
            <a:r>
              <a:rPr lang="en-US" dirty="0"/>
              <a:t>, or </a:t>
            </a:r>
            <a:r>
              <a:rPr lang="en-US" b="1" dirty="0"/>
              <a:t>no linkage</a:t>
            </a:r>
          </a:p>
        </p:txBody>
      </p:sp>
    </p:spTree>
    <p:extLst>
      <p:ext uri="{BB962C8B-B14F-4D97-AF65-F5344CB8AC3E}">
        <p14:creationId xmlns:p14="http://schemas.microsoft.com/office/powerpoint/2010/main" val="18305199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static</a:t>
            </a:r>
          </a:p>
        </p:txBody>
      </p:sp>
      <p:sp>
        <p:nvSpPr>
          <p:cNvPr id="3" name="Content Placeholder 2"/>
          <p:cNvSpPr>
            <a:spLocks noGrp="1"/>
          </p:cNvSpPr>
          <p:nvPr>
            <p:ph idx="1"/>
          </p:nvPr>
        </p:nvSpPr>
        <p:spPr/>
        <p:txBody>
          <a:bodyPr/>
          <a:lstStyle/>
          <a:p>
            <a:r>
              <a:rPr lang="en-US" dirty="0"/>
              <a:t>Static: a function identifier declared with the </a:t>
            </a:r>
            <a:r>
              <a:rPr lang="en-US" dirty="0" err="1"/>
              <a:t>specifier</a:t>
            </a:r>
            <a:r>
              <a:rPr lang="en-US" dirty="0"/>
              <a:t> </a:t>
            </a:r>
            <a:r>
              <a:rPr lang="en-US" b="1" dirty="0">
                <a:solidFill>
                  <a:srgbClr val="000000"/>
                </a:solidFill>
              </a:rPr>
              <a:t>static</a:t>
            </a:r>
            <a:r>
              <a:rPr lang="en-US" dirty="0"/>
              <a:t> has </a:t>
            </a:r>
            <a:r>
              <a:rPr lang="en-US" b="1" dirty="0"/>
              <a:t>internal linkage</a:t>
            </a:r>
            <a:r>
              <a:rPr lang="en-US" dirty="0"/>
              <a:t>. </a:t>
            </a:r>
          </a:p>
          <a:p>
            <a:r>
              <a:rPr lang="en-US" b="1" dirty="0"/>
              <a:t>Such an identifier cannot be used in another translation unit to access the function. </a:t>
            </a:r>
          </a:p>
          <a:p>
            <a:r>
              <a:rPr lang="en-US" dirty="0"/>
              <a:t>An object identifier declared with static has either no 1) linkage or 2) internal linkage, depending on whether the object’s definition is 1) inside a function or 2) outside all functions. </a:t>
            </a:r>
          </a:p>
          <a:p>
            <a:r>
              <a:rPr lang="en-US" dirty="0"/>
              <a:t>Objects declared with static always have static storage duration. Thus the </a:t>
            </a:r>
            <a:r>
              <a:rPr lang="en-US" dirty="0" err="1"/>
              <a:t>specifier</a:t>
            </a:r>
            <a:r>
              <a:rPr lang="en-US" dirty="0"/>
              <a:t> static allows you to define local objects—that is, objects with block scope—that have static storage duration. </a:t>
            </a:r>
          </a:p>
          <a:p>
            <a:endParaRPr lang="en-US" dirty="0"/>
          </a:p>
        </p:txBody>
      </p:sp>
    </p:spTree>
    <p:extLst>
      <p:ext uri="{BB962C8B-B14F-4D97-AF65-F5344CB8AC3E}">
        <p14:creationId xmlns:p14="http://schemas.microsoft.com/office/powerpoint/2010/main" val="15457530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extern</a:t>
            </a:r>
          </a:p>
        </p:txBody>
      </p:sp>
      <p:sp>
        <p:nvSpPr>
          <p:cNvPr id="3" name="Content Placeholder 2"/>
          <p:cNvSpPr>
            <a:spLocks noGrp="1"/>
          </p:cNvSpPr>
          <p:nvPr>
            <p:ph idx="1"/>
          </p:nvPr>
        </p:nvSpPr>
        <p:spPr/>
        <p:txBody>
          <a:bodyPr/>
          <a:lstStyle/>
          <a:p>
            <a:r>
              <a:rPr lang="en-US" dirty="0"/>
              <a:t>Extern: function and object identifiers declared with the extern specifier have external linkage: </a:t>
            </a:r>
          </a:p>
          <a:p>
            <a:pPr lvl="1"/>
            <a:r>
              <a:rPr lang="en-US" dirty="0"/>
              <a:t>You can use them anywhere in the entire program. </a:t>
            </a:r>
          </a:p>
          <a:p>
            <a:endParaRPr lang="en-US" dirty="0"/>
          </a:p>
          <a:p>
            <a:r>
              <a:rPr lang="en-US" dirty="0"/>
              <a:t>The compiler treats function declarations without a storage class specifier as if they included the specifier </a:t>
            </a:r>
            <a:r>
              <a:rPr lang="en-US" b="1" dirty="0"/>
              <a:t>extern</a:t>
            </a:r>
            <a:r>
              <a:rPr lang="en-US" dirty="0"/>
              <a:t>. They have external linkage.</a:t>
            </a:r>
          </a:p>
          <a:p>
            <a:r>
              <a:rPr lang="en-US" dirty="0"/>
              <a:t>Similarly, any variable identifier that you declare outside all functions and without a storage class specifier have external linkage. Without extern, the identifiers of global variables have external linkage as well.</a:t>
            </a:r>
          </a:p>
          <a:p>
            <a:endParaRPr lang="en-US" dirty="0"/>
          </a:p>
        </p:txBody>
      </p:sp>
    </p:spTree>
    <p:extLst>
      <p:ext uri="{BB962C8B-B14F-4D97-AF65-F5344CB8AC3E}">
        <p14:creationId xmlns:p14="http://schemas.microsoft.com/office/powerpoint/2010/main" val="18566078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No linkage</a:t>
            </a:r>
          </a:p>
        </p:txBody>
      </p:sp>
      <p:sp>
        <p:nvSpPr>
          <p:cNvPr id="3" name="Content Placeholder 2"/>
          <p:cNvSpPr>
            <a:spLocks noGrp="1"/>
          </p:cNvSpPr>
          <p:nvPr>
            <p:ph idx="1"/>
          </p:nvPr>
        </p:nvSpPr>
        <p:spPr/>
        <p:txBody>
          <a:bodyPr/>
          <a:lstStyle/>
          <a:p>
            <a:r>
              <a:rPr lang="en-US" dirty="0"/>
              <a:t>Variable identifiers that are local to functions, without </a:t>
            </a:r>
            <a:r>
              <a:rPr lang="en-US" b="1" dirty="0"/>
              <a:t>extern</a:t>
            </a:r>
            <a:r>
              <a:rPr lang="en-US" dirty="0"/>
              <a:t> specifier, that is no specifier or </a:t>
            </a:r>
            <a:r>
              <a:rPr lang="en-US" b="1" dirty="0"/>
              <a:t>static</a:t>
            </a:r>
            <a:r>
              <a:rPr lang="en-US" dirty="0"/>
              <a:t>, have no linkage</a:t>
            </a:r>
          </a:p>
          <a:p>
            <a:r>
              <a:rPr lang="en-US" dirty="0"/>
              <a:t>Also parameters of functions have no linkage: they are local to their function</a:t>
            </a:r>
          </a:p>
          <a:p>
            <a:endParaRPr lang="en-US" dirty="0"/>
          </a:p>
        </p:txBody>
      </p:sp>
      <p:sp>
        <p:nvSpPr>
          <p:cNvPr id="4" name="TextBox 3"/>
          <p:cNvSpPr txBox="1"/>
          <p:nvPr/>
        </p:nvSpPr>
        <p:spPr>
          <a:xfrm>
            <a:off x="3359089" y="3555578"/>
            <a:ext cx="2441694" cy="2308324"/>
          </a:xfrm>
          <a:prstGeom prst="rect">
            <a:avLst/>
          </a:prstGeom>
          <a:noFill/>
        </p:spPr>
        <p:txBody>
          <a:bodyPr wrap="none" rtlCol="0">
            <a:spAutoFit/>
          </a:bodyPr>
          <a:lstStyle/>
          <a:p>
            <a:r>
              <a:rPr lang="en-US" dirty="0"/>
              <a:t>static </a:t>
            </a:r>
            <a:r>
              <a:rPr lang="en-US" dirty="0" err="1"/>
              <a:t>int</a:t>
            </a:r>
            <a:r>
              <a:rPr lang="en-US" dirty="0"/>
              <a:t> c;</a:t>
            </a:r>
          </a:p>
          <a:p>
            <a:endParaRPr lang="en-US" dirty="0"/>
          </a:p>
          <a:p>
            <a:r>
              <a:rPr lang="en-US" dirty="0" err="1"/>
              <a:t>int</a:t>
            </a:r>
            <a:r>
              <a:rPr lang="en-US" dirty="0"/>
              <a:t> fun (</a:t>
            </a:r>
            <a:r>
              <a:rPr lang="en-US" dirty="0" err="1"/>
              <a:t>int</a:t>
            </a:r>
            <a:r>
              <a:rPr lang="en-US" dirty="0"/>
              <a:t> a, </a:t>
            </a:r>
            <a:r>
              <a:rPr lang="en-US" dirty="0" err="1"/>
              <a:t>int</a:t>
            </a:r>
            <a:r>
              <a:rPr lang="en-US" dirty="0"/>
              <a:t> b) {</a:t>
            </a:r>
          </a:p>
          <a:p>
            <a:r>
              <a:rPr lang="en-US" dirty="0"/>
              <a:t>    </a:t>
            </a:r>
            <a:r>
              <a:rPr lang="en-US" dirty="0" err="1"/>
              <a:t>int</a:t>
            </a:r>
            <a:r>
              <a:rPr lang="en-US" dirty="0"/>
              <a:t> res= a + b;</a:t>
            </a:r>
          </a:p>
          <a:p>
            <a:r>
              <a:rPr lang="en-US" dirty="0"/>
              <a:t>    extern </a:t>
            </a:r>
            <a:r>
              <a:rPr lang="en-US" dirty="0" err="1"/>
              <a:t>int</a:t>
            </a:r>
            <a:r>
              <a:rPr lang="en-US" dirty="0"/>
              <a:t> c</a:t>
            </a:r>
          </a:p>
          <a:p>
            <a:r>
              <a:rPr lang="en-US" dirty="0"/>
              <a:t>    static </a:t>
            </a:r>
            <a:r>
              <a:rPr lang="en-US" dirty="0" err="1"/>
              <a:t>int</a:t>
            </a:r>
            <a:r>
              <a:rPr lang="en-US" dirty="0"/>
              <a:t> d= res + c;</a:t>
            </a:r>
          </a:p>
          <a:p>
            <a:r>
              <a:rPr lang="en-US" dirty="0"/>
              <a:t>    return res;</a:t>
            </a:r>
          </a:p>
          <a:p>
            <a:r>
              <a:rPr lang="en-US" dirty="0"/>
              <a:t>}</a:t>
            </a:r>
          </a:p>
        </p:txBody>
      </p:sp>
      <p:sp>
        <p:nvSpPr>
          <p:cNvPr id="6" name="TextBox 5"/>
          <p:cNvSpPr txBox="1"/>
          <p:nvPr/>
        </p:nvSpPr>
        <p:spPr>
          <a:xfrm>
            <a:off x="884052" y="6039110"/>
            <a:ext cx="7391767" cy="646331"/>
          </a:xfrm>
          <a:prstGeom prst="rect">
            <a:avLst/>
          </a:prstGeom>
          <a:noFill/>
        </p:spPr>
        <p:txBody>
          <a:bodyPr wrap="none" rtlCol="0">
            <a:spAutoFit/>
          </a:bodyPr>
          <a:lstStyle/>
          <a:p>
            <a:pPr algn="ctr"/>
            <a:r>
              <a:rPr lang="en-US" dirty="0"/>
              <a:t>a, b, </a:t>
            </a:r>
            <a:r>
              <a:rPr lang="en-US" dirty="0" err="1"/>
              <a:t>res,d</a:t>
            </a:r>
            <a:r>
              <a:rPr lang="en-US" dirty="0"/>
              <a:t>  have </a:t>
            </a:r>
            <a:r>
              <a:rPr lang="en-US" b="1" dirty="0"/>
              <a:t>no linkage</a:t>
            </a:r>
          </a:p>
          <a:p>
            <a:pPr algn="ctr"/>
            <a:r>
              <a:rPr lang="en-US" dirty="0"/>
              <a:t>c has the linkage of the name it refers to, in this case, </a:t>
            </a:r>
            <a:r>
              <a:rPr lang="en-US" b="1" dirty="0"/>
              <a:t>internal linkage</a:t>
            </a:r>
          </a:p>
        </p:txBody>
      </p:sp>
      <p:cxnSp>
        <p:nvCxnSpPr>
          <p:cNvPr id="9" name="Curved Connector 8"/>
          <p:cNvCxnSpPr/>
          <p:nvPr/>
        </p:nvCxnSpPr>
        <p:spPr>
          <a:xfrm rot="16200000" flipV="1">
            <a:off x="4234377" y="4206240"/>
            <a:ext cx="759655" cy="225084"/>
          </a:xfrm>
          <a:prstGeom prst="curved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927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 (linkage)</a:t>
            </a:r>
          </a:p>
        </p:txBody>
      </p:sp>
      <p:sp>
        <p:nvSpPr>
          <p:cNvPr id="6" name="Rectangle 5"/>
          <p:cNvSpPr/>
          <p:nvPr/>
        </p:nvSpPr>
        <p:spPr>
          <a:xfrm>
            <a:off x="457199" y="1462296"/>
            <a:ext cx="3352801" cy="5016758"/>
          </a:xfrm>
          <a:prstGeom prst="rect">
            <a:avLst/>
          </a:prstGeom>
        </p:spPr>
        <p:txBody>
          <a:bodyPr wrap="square">
            <a:spAutoFit/>
          </a:bodyPr>
          <a:lstStyle/>
          <a:p>
            <a:r>
              <a:rPr lang="en-US" sz="2000" dirty="0"/>
              <a:t>int func1( void );</a:t>
            </a:r>
          </a:p>
          <a:p>
            <a:r>
              <a:rPr lang="hu-HU" sz="2000" dirty="0"/>
              <a:t>int a;</a:t>
            </a:r>
          </a:p>
          <a:p>
            <a:r>
              <a:rPr lang="ro-RO" sz="2000" dirty="0"/>
              <a:t>extern </a:t>
            </a:r>
            <a:r>
              <a:rPr lang="ro-RO" sz="2000" dirty="0" err="1"/>
              <a:t>int</a:t>
            </a:r>
            <a:r>
              <a:rPr lang="ro-RO" sz="2000" dirty="0"/>
              <a:t> b;</a:t>
            </a:r>
          </a:p>
          <a:p>
            <a:r>
              <a:rPr lang="ro-RO" sz="2000" dirty="0"/>
              <a:t>static int c;</a:t>
            </a:r>
          </a:p>
          <a:p>
            <a:r>
              <a:rPr lang="ro-RO" sz="2000" dirty="0"/>
              <a:t>    </a:t>
            </a:r>
          </a:p>
          <a:p>
            <a:r>
              <a:rPr lang="ro-RO" sz="2000" dirty="0"/>
              <a:t>static void func2( int d ) </a:t>
            </a:r>
            <a:r>
              <a:rPr lang="de-DE" sz="2000" dirty="0"/>
              <a:t>{</a:t>
            </a:r>
          </a:p>
          <a:p>
            <a:r>
              <a:rPr lang="ro-RO" sz="2000" dirty="0"/>
              <a:t>      extern int a;</a:t>
            </a:r>
          </a:p>
          <a:p>
            <a:r>
              <a:rPr lang="ro-RO" sz="2000" dirty="0"/>
              <a:t>      int b = 2;</a:t>
            </a:r>
          </a:p>
          <a:p>
            <a:r>
              <a:rPr lang="ro-RO" sz="2000" dirty="0"/>
              <a:t>      static int e;</a:t>
            </a:r>
          </a:p>
          <a:p>
            <a:r>
              <a:rPr lang="ro-RO" sz="2000" dirty="0"/>
              <a:t>      extern </a:t>
            </a:r>
            <a:r>
              <a:rPr lang="ro-RO" sz="2000" dirty="0" err="1"/>
              <a:t>int</a:t>
            </a:r>
            <a:r>
              <a:rPr lang="ro-RO" sz="2000" dirty="0"/>
              <a:t> c;</a:t>
            </a:r>
          </a:p>
          <a:p>
            <a:r>
              <a:rPr lang="en-US" sz="2000" dirty="0"/>
              <a:t>      </a:t>
            </a:r>
            <a:r>
              <a:rPr lang="bg-BG" sz="2000" dirty="0"/>
              <a:t>/* ... */ </a:t>
            </a:r>
            <a:endParaRPr lang="en-US" sz="2000" dirty="0"/>
          </a:p>
          <a:p>
            <a:r>
              <a:rPr lang="bg-BG" sz="2000" dirty="0"/>
              <a:t>}</a:t>
            </a:r>
            <a:endParaRPr lang="en-US" sz="2000" dirty="0"/>
          </a:p>
          <a:p>
            <a:endParaRPr lang="en-US" sz="2000" dirty="0"/>
          </a:p>
          <a:p>
            <a:r>
              <a:rPr lang="en-US" sz="2000" dirty="0"/>
              <a:t>void fun3 (void) {</a:t>
            </a:r>
          </a:p>
          <a:p>
            <a:r>
              <a:rPr lang="en-US" sz="2000" dirty="0"/>
              <a:t>    /* commands */</a:t>
            </a:r>
          </a:p>
          <a:p>
            <a:r>
              <a:rPr lang="en-US" sz="2000" dirty="0"/>
              <a:t>}</a:t>
            </a:r>
          </a:p>
        </p:txBody>
      </p:sp>
      <p:sp>
        <p:nvSpPr>
          <p:cNvPr id="7" name="TextBox 6"/>
          <p:cNvSpPr txBox="1"/>
          <p:nvPr/>
        </p:nvSpPr>
        <p:spPr>
          <a:xfrm>
            <a:off x="4387254" y="1462296"/>
            <a:ext cx="1633781" cy="1200329"/>
          </a:xfrm>
          <a:prstGeom prst="rect">
            <a:avLst/>
          </a:prstGeom>
          <a:noFill/>
        </p:spPr>
        <p:txBody>
          <a:bodyPr wrap="none" rtlCol="0">
            <a:spAutoFit/>
          </a:bodyPr>
          <a:lstStyle/>
          <a:p>
            <a:r>
              <a:rPr lang="en-US" dirty="0"/>
              <a:t>func1 external</a:t>
            </a:r>
          </a:p>
          <a:p>
            <a:r>
              <a:rPr lang="en-US" dirty="0"/>
              <a:t>a external</a:t>
            </a:r>
          </a:p>
          <a:p>
            <a:r>
              <a:rPr lang="en-US" dirty="0"/>
              <a:t>b external</a:t>
            </a:r>
          </a:p>
          <a:p>
            <a:r>
              <a:rPr lang="en-US" dirty="0"/>
              <a:t>c internal</a:t>
            </a:r>
          </a:p>
        </p:txBody>
      </p:sp>
      <p:sp>
        <p:nvSpPr>
          <p:cNvPr id="9" name="TextBox 8"/>
          <p:cNvSpPr txBox="1"/>
          <p:nvPr/>
        </p:nvSpPr>
        <p:spPr>
          <a:xfrm>
            <a:off x="4387254" y="3016250"/>
            <a:ext cx="3993401" cy="2862322"/>
          </a:xfrm>
          <a:prstGeom prst="rect">
            <a:avLst/>
          </a:prstGeom>
          <a:noFill/>
        </p:spPr>
        <p:txBody>
          <a:bodyPr wrap="none" rtlCol="0">
            <a:spAutoFit/>
          </a:bodyPr>
          <a:lstStyle/>
          <a:p>
            <a:r>
              <a:rPr lang="en-US" dirty="0"/>
              <a:t>func2 internal, d no linkage</a:t>
            </a:r>
          </a:p>
          <a:p>
            <a:r>
              <a:rPr lang="en-US" dirty="0"/>
              <a:t>external, this </a:t>
            </a:r>
            <a:r>
              <a:rPr lang="en-US" i="1" dirty="0"/>
              <a:t>a</a:t>
            </a:r>
            <a:r>
              <a:rPr lang="en-US" dirty="0"/>
              <a:t> is the same as above</a:t>
            </a:r>
          </a:p>
          <a:p>
            <a:r>
              <a:rPr lang="en-US" dirty="0"/>
              <a:t>no linkage</a:t>
            </a:r>
          </a:p>
          <a:p>
            <a:r>
              <a:rPr lang="en-US" dirty="0"/>
              <a:t>no linkage</a:t>
            </a:r>
          </a:p>
          <a:p>
            <a:r>
              <a:rPr lang="en-US" dirty="0"/>
              <a:t>c is the same as the c above: internal</a:t>
            </a:r>
          </a:p>
          <a:p>
            <a:endParaRPr lang="en-US" dirty="0"/>
          </a:p>
          <a:p>
            <a:endParaRPr lang="en-US" dirty="0"/>
          </a:p>
          <a:p>
            <a:endParaRPr lang="en-US" dirty="0"/>
          </a:p>
          <a:p>
            <a:endParaRPr lang="en-US" dirty="0"/>
          </a:p>
          <a:p>
            <a:r>
              <a:rPr lang="en-US" dirty="0"/>
              <a:t>external</a:t>
            </a:r>
          </a:p>
        </p:txBody>
      </p:sp>
    </p:spTree>
    <p:extLst>
      <p:ext uri="{BB962C8B-B14F-4D97-AF65-F5344CB8AC3E}">
        <p14:creationId xmlns:p14="http://schemas.microsoft.com/office/powerpoint/2010/main" val="1132619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77949" y="2932143"/>
            <a:ext cx="7243083" cy="1200329"/>
          </a:xfrm>
          <a:prstGeom prst="rect">
            <a:avLst/>
          </a:prstGeom>
          <a:noFill/>
        </p:spPr>
        <p:txBody>
          <a:bodyPr wrap="square" rtlCol="0">
            <a:spAutoFit/>
          </a:bodyPr>
          <a:lstStyle/>
          <a:p>
            <a:pPr algn="ctr"/>
            <a:r>
              <a:rPr lang="en-US" sz="3600" dirty="0">
                <a:solidFill>
                  <a:srgbClr val="FF0000"/>
                </a:solidFill>
              </a:rPr>
              <a:t>DECLARATION AND DEFINITION OF VARIABLES</a:t>
            </a:r>
          </a:p>
        </p:txBody>
      </p:sp>
    </p:spTree>
    <p:extLst>
      <p:ext uri="{BB962C8B-B14F-4D97-AF65-F5344CB8AC3E}">
        <p14:creationId xmlns:p14="http://schemas.microsoft.com/office/powerpoint/2010/main" val="20220033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DECLARATION OF functions</a:t>
            </a:r>
          </a:p>
        </p:txBody>
      </p:sp>
      <p:sp>
        <p:nvSpPr>
          <p:cNvPr id="3" name="Content Placeholder 2"/>
          <p:cNvSpPr>
            <a:spLocks noGrp="1"/>
          </p:cNvSpPr>
          <p:nvPr>
            <p:ph idx="1"/>
          </p:nvPr>
        </p:nvSpPr>
        <p:spPr/>
        <p:txBody>
          <a:bodyPr/>
          <a:lstStyle/>
          <a:p>
            <a:r>
              <a:rPr lang="en-US" dirty="0"/>
              <a:t>A function declaration is a definition if it contains the function block. </a:t>
            </a:r>
          </a:p>
        </p:txBody>
      </p:sp>
      <p:sp>
        <p:nvSpPr>
          <p:cNvPr id="4" name="Rectangle 3"/>
          <p:cNvSpPr/>
          <p:nvPr/>
        </p:nvSpPr>
        <p:spPr>
          <a:xfrm>
            <a:off x="635000" y="2581960"/>
            <a:ext cx="7842250" cy="1754326"/>
          </a:xfrm>
          <a:prstGeom prst="rect">
            <a:avLst/>
          </a:prstGeom>
        </p:spPr>
        <p:txBody>
          <a:bodyPr wrap="square">
            <a:spAutoFit/>
          </a:bodyPr>
          <a:lstStyle/>
          <a:p>
            <a:endParaRPr lang="en-US" dirty="0"/>
          </a:p>
          <a:p>
            <a:r>
              <a:rPr lang="en-US" dirty="0"/>
              <a:t>int </a:t>
            </a:r>
            <a:r>
              <a:rPr lang="en-US" dirty="0" err="1"/>
              <a:t>iMax</a:t>
            </a:r>
            <a:r>
              <a:rPr lang="en-US" dirty="0"/>
              <a:t>( int a, int b )    		// This is the function's definition. a and </a:t>
            </a:r>
          </a:p>
          <a:p>
            <a:r>
              <a:rPr lang="en-US" dirty="0"/>
              <a:t>				// b are defined </a:t>
            </a:r>
          </a:p>
          <a:p>
            <a:r>
              <a:rPr lang="is-IS" dirty="0"/>
              <a:t>{ </a:t>
            </a:r>
          </a:p>
          <a:p>
            <a:r>
              <a:rPr lang="is-IS" dirty="0"/>
              <a:t>    return ( a &gt;= b ? a : b ); </a:t>
            </a:r>
          </a:p>
          <a:p>
            <a:r>
              <a:rPr lang="is-IS" dirty="0"/>
              <a:t>}</a:t>
            </a:r>
            <a:endParaRPr lang="en-US" dirty="0"/>
          </a:p>
        </p:txBody>
      </p:sp>
    </p:spTree>
    <p:extLst>
      <p:ext uri="{BB962C8B-B14F-4D97-AF65-F5344CB8AC3E}">
        <p14:creationId xmlns:p14="http://schemas.microsoft.com/office/powerpoint/2010/main" val="980751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DECLARATION OF VARIABLES</a:t>
            </a:r>
          </a:p>
        </p:txBody>
      </p:sp>
      <p:sp>
        <p:nvSpPr>
          <p:cNvPr id="3" name="Content Placeholder 2"/>
          <p:cNvSpPr>
            <a:spLocks noGrp="1"/>
          </p:cNvSpPr>
          <p:nvPr>
            <p:ph idx="1"/>
          </p:nvPr>
        </p:nvSpPr>
        <p:spPr/>
        <p:txBody>
          <a:bodyPr/>
          <a:lstStyle/>
          <a:p>
            <a:r>
              <a:rPr lang="en-US" b="1" dirty="0"/>
              <a:t>An object declaration is a definition if it allocates storage for the object. </a:t>
            </a:r>
          </a:p>
          <a:p>
            <a:r>
              <a:rPr lang="en-US" b="1" dirty="0"/>
              <a:t>With extern specifier, a variable is declared</a:t>
            </a:r>
          </a:p>
          <a:p>
            <a:r>
              <a:rPr lang="en-US" b="1" dirty="0"/>
              <a:t>Declarations that include initializers are always definitions. </a:t>
            </a:r>
          </a:p>
          <a:p>
            <a:r>
              <a:rPr lang="en-US" dirty="0"/>
              <a:t>Furthermore, all declarations within function blocks are definitions unless they contain the storage class </a:t>
            </a:r>
            <a:r>
              <a:rPr lang="en-US" dirty="0" err="1"/>
              <a:t>specifier</a:t>
            </a:r>
            <a:r>
              <a:rPr lang="en-US" dirty="0"/>
              <a:t> extern. </a:t>
            </a:r>
          </a:p>
          <a:p>
            <a:pPr marL="0" indent="0">
              <a:buNone/>
            </a:pPr>
            <a:endParaRPr lang="en-US" dirty="0"/>
          </a:p>
        </p:txBody>
      </p:sp>
      <p:sp>
        <p:nvSpPr>
          <p:cNvPr id="4" name="Rectangle 3"/>
          <p:cNvSpPr/>
          <p:nvPr/>
        </p:nvSpPr>
        <p:spPr>
          <a:xfrm>
            <a:off x="2337240" y="4280768"/>
            <a:ext cx="2619375" cy="2585323"/>
          </a:xfrm>
          <a:prstGeom prst="rect">
            <a:avLst/>
          </a:prstGeom>
        </p:spPr>
        <p:txBody>
          <a:bodyPr wrap="square">
            <a:spAutoFit/>
          </a:bodyPr>
          <a:lstStyle/>
          <a:p>
            <a:r>
              <a:rPr lang="en-US" dirty="0"/>
              <a:t>e</a:t>
            </a:r>
            <a:r>
              <a:rPr lang="hu-HU" dirty="0" err="1"/>
              <a:t>xtern</a:t>
            </a:r>
            <a:r>
              <a:rPr lang="hu-HU" dirty="0"/>
              <a:t> int a = 10;</a:t>
            </a:r>
          </a:p>
          <a:p>
            <a:r>
              <a:rPr lang="en-US" dirty="0"/>
              <a:t>extern double b;</a:t>
            </a:r>
          </a:p>
          <a:p>
            <a:endParaRPr lang="en-US" dirty="0"/>
          </a:p>
          <a:p>
            <a:endParaRPr lang="en-US" dirty="0"/>
          </a:p>
          <a:p>
            <a:r>
              <a:rPr lang="en-US" dirty="0"/>
              <a:t>void </a:t>
            </a:r>
            <a:r>
              <a:rPr lang="en-US" dirty="0" err="1"/>
              <a:t>func</a:t>
            </a:r>
            <a:r>
              <a:rPr lang="en-US" dirty="0"/>
              <a:t>(</a:t>
            </a:r>
            <a:r>
              <a:rPr lang="en-US" dirty="0" err="1"/>
              <a:t>int</a:t>
            </a:r>
            <a:r>
              <a:rPr lang="en-US" dirty="0"/>
              <a:t> a) {</a:t>
            </a:r>
          </a:p>
          <a:p>
            <a:r>
              <a:rPr lang="en-US" dirty="0"/>
              <a:t>  extern char c;</a:t>
            </a:r>
          </a:p>
          <a:p>
            <a:r>
              <a:rPr lang="en-US" dirty="0"/>
              <a:t>  static short d;</a:t>
            </a:r>
          </a:p>
          <a:p>
            <a:r>
              <a:rPr lang="en-US" dirty="0"/>
              <a:t>  float e;</a:t>
            </a:r>
          </a:p>
          <a:p>
            <a:r>
              <a:rPr lang="en-US" dirty="0"/>
              <a:t>}</a:t>
            </a:r>
          </a:p>
        </p:txBody>
      </p:sp>
      <p:sp>
        <p:nvSpPr>
          <p:cNvPr id="5" name="Rectangle 4"/>
          <p:cNvSpPr/>
          <p:nvPr/>
        </p:nvSpPr>
        <p:spPr>
          <a:xfrm>
            <a:off x="4579936" y="4280768"/>
            <a:ext cx="4222750" cy="2308324"/>
          </a:xfrm>
          <a:prstGeom prst="rect">
            <a:avLst/>
          </a:prstGeom>
        </p:spPr>
        <p:txBody>
          <a:bodyPr wrap="square">
            <a:spAutoFit/>
          </a:bodyPr>
          <a:lstStyle/>
          <a:p>
            <a:r>
              <a:rPr lang="en-US" dirty="0"/>
              <a:t>// Definition of a.</a:t>
            </a:r>
          </a:p>
          <a:p>
            <a:r>
              <a:rPr lang="en-US" dirty="0"/>
              <a:t>// Declaration of b, which needs to be</a:t>
            </a:r>
          </a:p>
          <a:p>
            <a:r>
              <a:rPr lang="en-US" dirty="0"/>
              <a:t>// defined elsewhere in the program.</a:t>
            </a:r>
          </a:p>
          <a:p>
            <a:endParaRPr lang="en-US" dirty="0"/>
          </a:p>
          <a:p>
            <a:r>
              <a:rPr lang="en-US" dirty="0"/>
              <a:t>// Definition of a</a:t>
            </a:r>
          </a:p>
          <a:p>
            <a:r>
              <a:rPr lang="en-US" dirty="0"/>
              <a:t>// Declaration of c, not a definition.</a:t>
            </a:r>
          </a:p>
          <a:p>
            <a:r>
              <a:rPr lang="en-US" dirty="0"/>
              <a:t>// Definition of d.</a:t>
            </a:r>
          </a:p>
          <a:p>
            <a:r>
              <a:rPr lang="en-US" dirty="0"/>
              <a:t>// Definition of e.</a:t>
            </a:r>
          </a:p>
        </p:txBody>
      </p:sp>
    </p:spTree>
    <p:extLst>
      <p:ext uri="{BB962C8B-B14F-4D97-AF65-F5344CB8AC3E}">
        <p14:creationId xmlns:p14="http://schemas.microsoft.com/office/powerpoint/2010/main" val="1228668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7"/>
            <a:ext cx="8245475" cy="603535"/>
          </a:xfrm>
        </p:spPr>
        <p:txBody>
          <a:bodyPr>
            <a:normAutofit fontScale="90000"/>
          </a:bodyPr>
          <a:lstStyle/>
          <a:p>
            <a:r>
              <a:rPr lang="en-US" dirty="0"/>
              <a:t>modular programming</a:t>
            </a:r>
          </a:p>
        </p:txBody>
      </p:sp>
      <p:sp>
        <p:nvSpPr>
          <p:cNvPr id="3" name="Content Placeholder 2"/>
          <p:cNvSpPr>
            <a:spLocks noGrp="1"/>
          </p:cNvSpPr>
          <p:nvPr>
            <p:ph idx="1"/>
          </p:nvPr>
        </p:nvSpPr>
        <p:spPr/>
        <p:txBody>
          <a:bodyPr/>
          <a:lstStyle/>
          <a:p>
            <a:r>
              <a:rPr lang="en-US" dirty="0"/>
              <a:t>Modularization is a method to organize large programs in smaller parts, i.e. the modules. Every module has a well defined interface toward client modules that specify how "services" provided by this module are made available. </a:t>
            </a:r>
          </a:p>
        </p:txBody>
      </p:sp>
      <p:sp>
        <p:nvSpPr>
          <p:cNvPr id="4" name="Wave 3"/>
          <p:cNvSpPr/>
          <p:nvPr/>
        </p:nvSpPr>
        <p:spPr>
          <a:xfrm>
            <a:off x="3821277" y="2630662"/>
            <a:ext cx="4717812" cy="4653133"/>
          </a:xfrm>
          <a:prstGeom prst="wave">
            <a:avLst>
              <a:gd name="adj1" fmla="val 12500"/>
              <a:gd name="adj2" fmla="val 0"/>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en-US" dirty="0">
                <a:solidFill>
                  <a:schemeClr val="tx1"/>
                </a:solidFill>
              </a:rPr>
              <a:t>#include &lt;</a:t>
            </a:r>
            <a:r>
              <a:rPr lang="en-US" dirty="0" err="1">
                <a:solidFill>
                  <a:schemeClr val="tx1"/>
                </a:solidFill>
              </a:rPr>
              <a:t>stdio.h</a:t>
            </a:r>
            <a:r>
              <a:rPr lang="en-US" dirty="0">
                <a:solidFill>
                  <a:schemeClr val="tx1"/>
                </a:solidFill>
              </a:rPr>
              <a:t>&gt;</a:t>
            </a:r>
          </a:p>
          <a:p>
            <a:endParaRPr lang="en-US" dirty="0">
              <a:solidFill>
                <a:schemeClr val="tx1"/>
              </a:solidFill>
            </a:endParaRPr>
          </a:p>
          <a:p>
            <a:r>
              <a:rPr lang="en-US" dirty="0">
                <a:solidFill>
                  <a:schemeClr val="tx1"/>
                </a:solidFill>
              </a:rPr>
              <a:t>void </a:t>
            </a:r>
            <a:r>
              <a:rPr lang="en-US" dirty="0" err="1">
                <a:solidFill>
                  <a:schemeClr val="tx1"/>
                </a:solidFill>
              </a:rPr>
              <a:t>myPrintHello</a:t>
            </a:r>
            <a:r>
              <a:rPr lang="en-US" dirty="0">
                <a:solidFill>
                  <a:schemeClr val="tx1"/>
                </a:solidFill>
              </a:rPr>
              <a:t>(void) {</a:t>
            </a:r>
          </a:p>
          <a:p>
            <a:r>
              <a:rPr lang="en-US" dirty="0">
                <a:solidFill>
                  <a:schemeClr val="tx1"/>
                </a:solidFill>
              </a:rPr>
              <a:t>  </a:t>
            </a:r>
            <a:r>
              <a:rPr lang="en-US" dirty="0" err="1">
                <a:solidFill>
                  <a:schemeClr val="tx1"/>
                </a:solidFill>
              </a:rPr>
              <a:t>printf</a:t>
            </a:r>
            <a:r>
              <a:rPr lang="en-US" dirty="0">
                <a:solidFill>
                  <a:schemeClr val="tx1"/>
                </a:solidFill>
              </a:rPr>
              <a:t>("Hello!\n");</a:t>
            </a:r>
          </a:p>
          <a:p>
            <a:r>
              <a:rPr lang="en-US" dirty="0">
                <a:solidFill>
                  <a:schemeClr val="tx1"/>
                </a:solidFill>
              </a:rPr>
              <a:t>}</a:t>
            </a:r>
          </a:p>
          <a:p>
            <a:endParaRPr lang="en-US" dirty="0">
              <a:solidFill>
                <a:schemeClr val="tx1"/>
              </a:solidFill>
            </a:endParaRPr>
          </a:p>
          <a:p>
            <a:r>
              <a:rPr lang="en-US" dirty="0" err="1">
                <a:solidFill>
                  <a:schemeClr val="tx1"/>
                </a:solidFill>
              </a:rPr>
              <a:t>int</a:t>
            </a:r>
            <a:r>
              <a:rPr lang="en-US" dirty="0">
                <a:solidFill>
                  <a:schemeClr val="tx1"/>
                </a:solidFill>
              </a:rPr>
              <a:t> main() {</a:t>
            </a:r>
          </a:p>
          <a:p>
            <a:r>
              <a:rPr lang="en-US" dirty="0">
                <a:solidFill>
                  <a:schemeClr val="tx1"/>
                </a:solidFill>
              </a:rPr>
              <a:t>  </a:t>
            </a:r>
            <a:r>
              <a:rPr lang="en-US" dirty="0" err="1">
                <a:solidFill>
                  <a:schemeClr val="tx1"/>
                </a:solidFill>
              </a:rPr>
              <a:t>myPrintHello</a:t>
            </a:r>
            <a:r>
              <a:rPr lang="en-US" dirty="0">
                <a:solidFill>
                  <a:schemeClr val="tx1"/>
                </a:solidFill>
              </a:rPr>
              <a:t>();</a:t>
            </a:r>
          </a:p>
          <a:p>
            <a:r>
              <a:rPr lang="ro-RO" dirty="0">
                <a:solidFill>
                  <a:schemeClr val="tx1"/>
                </a:solidFill>
              </a:rPr>
              <a:t>  return(0);</a:t>
            </a:r>
          </a:p>
          <a:p>
            <a:r>
              <a:rPr lang="ro-RO" dirty="0">
                <a:solidFill>
                  <a:schemeClr val="tx1"/>
                </a:solidFill>
              </a:rPr>
              <a:t>}</a:t>
            </a:r>
            <a:endParaRPr lang="en-US" dirty="0">
              <a:solidFill>
                <a:schemeClr val="tx1"/>
              </a:solidFill>
            </a:endParaRPr>
          </a:p>
        </p:txBody>
      </p:sp>
      <p:sp>
        <p:nvSpPr>
          <p:cNvPr id="5" name="TextBox 4"/>
          <p:cNvSpPr txBox="1"/>
          <p:nvPr/>
        </p:nvSpPr>
        <p:spPr>
          <a:xfrm>
            <a:off x="6718964" y="3034490"/>
            <a:ext cx="1267945" cy="400110"/>
          </a:xfrm>
          <a:prstGeom prst="rect">
            <a:avLst/>
          </a:prstGeom>
          <a:noFill/>
        </p:spPr>
        <p:txBody>
          <a:bodyPr wrap="none" rtlCol="0">
            <a:spAutoFit/>
          </a:bodyPr>
          <a:lstStyle/>
          <a:p>
            <a:r>
              <a:rPr lang="en-US" sz="2000" dirty="0" err="1"/>
              <a:t>mainfile.c</a:t>
            </a:r>
            <a:endParaRPr lang="en-US" sz="2000" dirty="0"/>
          </a:p>
        </p:txBody>
      </p:sp>
      <p:sp>
        <p:nvSpPr>
          <p:cNvPr id="7" name="TextBox 6"/>
          <p:cNvSpPr txBox="1"/>
          <p:nvPr/>
        </p:nvSpPr>
        <p:spPr>
          <a:xfrm>
            <a:off x="218048" y="4957228"/>
            <a:ext cx="2991525" cy="400110"/>
          </a:xfrm>
          <a:prstGeom prst="rect">
            <a:avLst/>
          </a:prstGeom>
          <a:noFill/>
        </p:spPr>
        <p:txBody>
          <a:bodyPr wrap="none" rtlCol="0">
            <a:spAutoFit/>
          </a:bodyPr>
          <a:lstStyle/>
          <a:p>
            <a:r>
              <a:rPr lang="en-US" sz="2000" dirty="0" err="1"/>
              <a:t>gcc</a:t>
            </a:r>
            <a:r>
              <a:rPr lang="en-US" sz="2000" dirty="0"/>
              <a:t> -o </a:t>
            </a:r>
            <a:r>
              <a:rPr lang="en-US" sz="2000" dirty="0" err="1"/>
              <a:t>mainfile</a:t>
            </a:r>
            <a:r>
              <a:rPr lang="en-US" sz="2000" dirty="0"/>
              <a:t> </a:t>
            </a:r>
            <a:r>
              <a:rPr lang="en-US" sz="2000" dirty="0" err="1"/>
              <a:t>mainfile.c</a:t>
            </a:r>
            <a:endParaRPr lang="en-US" sz="2000" dirty="0"/>
          </a:p>
        </p:txBody>
      </p:sp>
    </p:spTree>
    <p:extLst>
      <p:ext uri="{BB962C8B-B14F-4D97-AF65-F5344CB8AC3E}">
        <p14:creationId xmlns:p14="http://schemas.microsoft.com/office/powerpoint/2010/main" val="1308493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77949" y="2932143"/>
            <a:ext cx="7243083" cy="1200329"/>
          </a:xfrm>
          <a:prstGeom prst="rect">
            <a:avLst/>
          </a:prstGeom>
          <a:noFill/>
        </p:spPr>
        <p:txBody>
          <a:bodyPr wrap="square" rtlCol="0">
            <a:spAutoFit/>
          </a:bodyPr>
          <a:lstStyle/>
          <a:p>
            <a:pPr algn="ctr"/>
            <a:r>
              <a:rPr lang="en-US" sz="3600" dirty="0">
                <a:solidFill>
                  <a:srgbClr val="FF0000"/>
                </a:solidFill>
              </a:rPr>
              <a:t>BACK TO LINKAGE WITH EXAMPLES</a:t>
            </a:r>
          </a:p>
        </p:txBody>
      </p:sp>
    </p:spTree>
    <p:extLst>
      <p:ext uri="{BB962C8B-B14F-4D97-AF65-F5344CB8AC3E}">
        <p14:creationId xmlns:p14="http://schemas.microsoft.com/office/powerpoint/2010/main" val="10046389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 1</a:t>
            </a:r>
          </a:p>
        </p:txBody>
      </p:sp>
      <p:sp>
        <p:nvSpPr>
          <p:cNvPr id="4" name="Punched Tape 3"/>
          <p:cNvSpPr/>
          <p:nvPr/>
        </p:nvSpPr>
        <p:spPr>
          <a:xfrm>
            <a:off x="457199" y="1238250"/>
            <a:ext cx="3257551" cy="2571750"/>
          </a:xfrm>
          <a:prstGeom prst="flowChartPunchedTap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r>
              <a:rPr lang="en-US" dirty="0">
                <a:solidFill>
                  <a:schemeClr val="tx1"/>
                </a:solidFill>
              </a:rPr>
              <a:t>static int count=5;</a:t>
            </a:r>
          </a:p>
          <a:p>
            <a:r>
              <a:rPr lang="en-US" dirty="0">
                <a:solidFill>
                  <a:schemeClr val="tx1"/>
                </a:solidFill>
              </a:rPr>
              <a:t>void write_extern();</a:t>
            </a:r>
          </a:p>
          <a:p>
            <a:endParaRPr lang="en-US" dirty="0">
              <a:solidFill>
                <a:schemeClr val="tx1"/>
              </a:solidFill>
            </a:endParaRPr>
          </a:p>
          <a:p>
            <a:r>
              <a:rPr lang="ro-RO" dirty="0">
                <a:solidFill>
                  <a:schemeClr val="tx1"/>
                </a:solidFill>
              </a:rPr>
              <a:t> </a:t>
            </a:r>
            <a:r>
              <a:rPr lang="ro-RO" dirty="0" err="1">
                <a:solidFill>
                  <a:schemeClr val="tx1"/>
                </a:solidFill>
              </a:rPr>
              <a:t>int</a:t>
            </a:r>
            <a:r>
              <a:rPr lang="ro-RO" dirty="0">
                <a:solidFill>
                  <a:schemeClr val="tx1"/>
                </a:solidFill>
              </a:rPr>
              <a:t> </a:t>
            </a:r>
            <a:r>
              <a:rPr lang="ro-RO" dirty="0" err="1">
                <a:solidFill>
                  <a:schemeClr val="tx1"/>
                </a:solidFill>
              </a:rPr>
              <a:t>main</a:t>
            </a:r>
            <a:r>
              <a:rPr lang="ro-RO" dirty="0">
                <a:solidFill>
                  <a:schemeClr val="tx1"/>
                </a:solidFill>
              </a:rPr>
              <a:t>() </a:t>
            </a:r>
            <a:r>
              <a:rPr lang="de-DE" dirty="0">
                <a:solidFill>
                  <a:schemeClr val="tx1"/>
                </a:solidFill>
              </a:rPr>
              <a:t>{</a:t>
            </a:r>
          </a:p>
          <a:p>
            <a:r>
              <a:rPr lang="de-DE" dirty="0">
                <a:solidFill>
                  <a:schemeClr val="tx1"/>
                </a:solidFill>
              </a:rPr>
              <a:t>     write_extern();</a:t>
            </a:r>
          </a:p>
          <a:p>
            <a:r>
              <a:rPr lang="de-DE" dirty="0">
                <a:solidFill>
                  <a:schemeClr val="tx1"/>
                </a:solidFill>
              </a:rPr>
              <a:t>}</a:t>
            </a:r>
            <a:endParaRPr lang="de-DE" dirty="0"/>
          </a:p>
        </p:txBody>
      </p:sp>
      <p:sp>
        <p:nvSpPr>
          <p:cNvPr id="6" name="TextBox 5"/>
          <p:cNvSpPr txBox="1"/>
          <p:nvPr/>
        </p:nvSpPr>
        <p:spPr>
          <a:xfrm>
            <a:off x="2822105" y="868918"/>
            <a:ext cx="864540" cy="369332"/>
          </a:xfrm>
          <a:prstGeom prst="rect">
            <a:avLst/>
          </a:prstGeom>
          <a:noFill/>
        </p:spPr>
        <p:txBody>
          <a:bodyPr wrap="none" rtlCol="0">
            <a:spAutoFit/>
          </a:bodyPr>
          <a:lstStyle/>
          <a:p>
            <a:r>
              <a:rPr lang="en-US" dirty="0" err="1"/>
              <a:t>main.c</a:t>
            </a:r>
            <a:endParaRPr lang="en-US" dirty="0"/>
          </a:p>
        </p:txBody>
      </p:sp>
      <p:sp>
        <p:nvSpPr>
          <p:cNvPr id="7" name="Punched Tape 6"/>
          <p:cNvSpPr/>
          <p:nvPr/>
        </p:nvSpPr>
        <p:spPr>
          <a:xfrm>
            <a:off x="4819649" y="619125"/>
            <a:ext cx="3883025" cy="3699657"/>
          </a:xfrm>
          <a:prstGeom prst="flowChartPunchedTap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r>
              <a:rPr lang="en-US" dirty="0">
                <a:solidFill>
                  <a:schemeClr val="tx1"/>
                </a:solidFill>
              </a:rPr>
              <a:t> </a:t>
            </a:r>
          </a:p>
          <a:p>
            <a:r>
              <a:rPr lang="en-US" dirty="0">
                <a:solidFill>
                  <a:schemeClr val="tx1"/>
                </a:solidFill>
              </a:rPr>
              <a:t>#include&lt;</a:t>
            </a:r>
            <a:r>
              <a:rPr lang="en-US" dirty="0" err="1">
                <a:solidFill>
                  <a:schemeClr val="tx1"/>
                </a:solidFill>
              </a:rPr>
              <a:t>stdio.h</a:t>
            </a:r>
            <a:r>
              <a:rPr lang="en-US" dirty="0">
                <a:solidFill>
                  <a:schemeClr val="tx1"/>
                </a:solidFill>
              </a:rPr>
              <a:t>&gt;</a:t>
            </a:r>
          </a:p>
          <a:p>
            <a:endParaRPr lang="en-US" dirty="0">
              <a:solidFill>
                <a:schemeClr val="tx1"/>
              </a:solidFill>
            </a:endParaRPr>
          </a:p>
          <a:p>
            <a:r>
              <a:rPr lang="en-US" dirty="0">
                <a:solidFill>
                  <a:schemeClr val="tx1"/>
                </a:solidFill>
              </a:rPr>
              <a:t>extern </a:t>
            </a:r>
            <a:r>
              <a:rPr lang="en-US" dirty="0" err="1">
                <a:solidFill>
                  <a:schemeClr val="tx1"/>
                </a:solidFill>
              </a:rPr>
              <a:t>int</a:t>
            </a:r>
            <a:r>
              <a:rPr lang="en-US" dirty="0">
                <a:solidFill>
                  <a:schemeClr val="tx1"/>
                </a:solidFill>
              </a:rPr>
              <a:t> count;</a:t>
            </a:r>
          </a:p>
          <a:p>
            <a:endParaRPr lang="en-US" dirty="0">
              <a:solidFill>
                <a:schemeClr val="tx1"/>
              </a:solidFill>
            </a:endParaRPr>
          </a:p>
          <a:p>
            <a:r>
              <a:rPr lang="en-US" dirty="0">
                <a:solidFill>
                  <a:schemeClr val="tx1"/>
                </a:solidFill>
              </a:rPr>
              <a:t>void write_extern(void)</a:t>
            </a:r>
          </a:p>
          <a:p>
            <a:r>
              <a:rPr lang="de-DE" dirty="0">
                <a:solidFill>
                  <a:schemeClr val="tx1"/>
                </a:solidFill>
              </a:rPr>
              <a:t> {</a:t>
            </a:r>
          </a:p>
          <a:p>
            <a:r>
              <a:rPr lang="de-DE" dirty="0">
                <a:solidFill>
                  <a:schemeClr val="tx1"/>
                </a:solidFill>
              </a:rPr>
              <a:t>   printf("count is %i\n", count);</a:t>
            </a:r>
          </a:p>
          <a:p>
            <a:r>
              <a:rPr lang="de-DE" dirty="0">
                <a:solidFill>
                  <a:schemeClr val="tx1"/>
                </a:solidFill>
              </a:rPr>
              <a:t> }</a:t>
            </a:r>
          </a:p>
        </p:txBody>
      </p:sp>
      <p:sp>
        <p:nvSpPr>
          <p:cNvPr id="8" name="TextBox 7"/>
          <p:cNvSpPr txBox="1"/>
          <p:nvPr/>
        </p:nvSpPr>
        <p:spPr>
          <a:xfrm>
            <a:off x="7727009" y="235545"/>
            <a:ext cx="864402" cy="369332"/>
          </a:xfrm>
          <a:prstGeom prst="rect">
            <a:avLst/>
          </a:prstGeom>
          <a:noFill/>
        </p:spPr>
        <p:txBody>
          <a:bodyPr wrap="none" rtlCol="0">
            <a:spAutoFit/>
          </a:bodyPr>
          <a:lstStyle/>
          <a:p>
            <a:r>
              <a:rPr lang="en-US" dirty="0" err="1"/>
              <a:t>write.c</a:t>
            </a:r>
            <a:endParaRPr lang="en-US" dirty="0"/>
          </a:p>
        </p:txBody>
      </p:sp>
      <p:sp>
        <p:nvSpPr>
          <p:cNvPr id="5" name="TextBox 4"/>
          <p:cNvSpPr txBox="1"/>
          <p:nvPr/>
        </p:nvSpPr>
        <p:spPr>
          <a:xfrm>
            <a:off x="499402" y="4515729"/>
            <a:ext cx="3257551" cy="923330"/>
          </a:xfrm>
          <a:prstGeom prst="rect">
            <a:avLst/>
          </a:prstGeom>
          <a:noFill/>
        </p:spPr>
        <p:txBody>
          <a:bodyPr wrap="square" rtlCol="0">
            <a:spAutoFit/>
          </a:bodyPr>
          <a:lstStyle/>
          <a:p>
            <a:r>
              <a:rPr lang="en-US"/>
              <a:t>count (defined) has </a:t>
            </a:r>
            <a:r>
              <a:rPr lang="en-US" dirty="0"/>
              <a:t>internal linkage in </a:t>
            </a:r>
            <a:r>
              <a:rPr lang="en-US" dirty="0" err="1"/>
              <a:t>main.c</a:t>
            </a:r>
            <a:r>
              <a:rPr lang="en-US" dirty="0"/>
              <a:t>: visible only in </a:t>
            </a:r>
            <a:r>
              <a:rPr lang="en-US" dirty="0" err="1"/>
              <a:t>main.c</a:t>
            </a:r>
            <a:endParaRPr lang="en-US" dirty="0"/>
          </a:p>
        </p:txBody>
      </p:sp>
      <p:sp>
        <p:nvSpPr>
          <p:cNvPr id="10" name="TextBox 9"/>
          <p:cNvSpPr txBox="1"/>
          <p:nvPr/>
        </p:nvSpPr>
        <p:spPr>
          <a:xfrm>
            <a:off x="5132385" y="4797083"/>
            <a:ext cx="3257551" cy="646331"/>
          </a:xfrm>
          <a:prstGeom prst="rect">
            <a:avLst/>
          </a:prstGeom>
          <a:noFill/>
        </p:spPr>
        <p:txBody>
          <a:bodyPr wrap="square" rtlCol="0">
            <a:spAutoFit/>
          </a:bodyPr>
          <a:lstStyle/>
          <a:p>
            <a:r>
              <a:rPr lang="en-US" dirty="0"/>
              <a:t>count (declared) has external linkage in </a:t>
            </a:r>
            <a:r>
              <a:rPr lang="en-US" dirty="0" err="1"/>
              <a:t>write.c</a:t>
            </a:r>
            <a:endParaRPr lang="en-US" dirty="0"/>
          </a:p>
        </p:txBody>
      </p:sp>
      <p:sp>
        <p:nvSpPr>
          <p:cNvPr id="11" name="TextBox 10"/>
          <p:cNvSpPr txBox="1"/>
          <p:nvPr/>
        </p:nvSpPr>
        <p:spPr>
          <a:xfrm>
            <a:off x="457199" y="5582529"/>
            <a:ext cx="3257551" cy="1200329"/>
          </a:xfrm>
          <a:prstGeom prst="rect">
            <a:avLst/>
          </a:prstGeom>
          <a:noFill/>
        </p:spPr>
        <p:txBody>
          <a:bodyPr wrap="square" rtlCol="0">
            <a:spAutoFit/>
          </a:bodyPr>
          <a:lstStyle/>
          <a:p>
            <a:r>
              <a:rPr lang="en-US" dirty="0" err="1"/>
              <a:t>write_extern</a:t>
            </a:r>
            <a:r>
              <a:rPr lang="en-US" dirty="0"/>
              <a:t> (declared) has external linkage in </a:t>
            </a:r>
            <a:r>
              <a:rPr lang="en-US" dirty="0" err="1"/>
              <a:t>main.c</a:t>
            </a:r>
            <a:r>
              <a:rPr lang="en-US" dirty="0"/>
              <a:t>:  is a declaration of function. Its definition is elsewhere</a:t>
            </a:r>
          </a:p>
        </p:txBody>
      </p:sp>
      <p:sp>
        <p:nvSpPr>
          <p:cNvPr id="12" name="TextBox 11"/>
          <p:cNvSpPr txBox="1"/>
          <p:nvPr/>
        </p:nvSpPr>
        <p:spPr>
          <a:xfrm>
            <a:off x="5132384" y="5657671"/>
            <a:ext cx="3570290" cy="1200329"/>
          </a:xfrm>
          <a:prstGeom prst="rect">
            <a:avLst/>
          </a:prstGeom>
          <a:noFill/>
        </p:spPr>
        <p:txBody>
          <a:bodyPr wrap="square" rtlCol="0">
            <a:spAutoFit/>
          </a:bodyPr>
          <a:lstStyle/>
          <a:p>
            <a:r>
              <a:rPr lang="en-US" dirty="0" err="1"/>
              <a:t>write_extern</a:t>
            </a:r>
            <a:r>
              <a:rPr lang="en-US" dirty="0"/>
              <a:t> (defined) has external linkage in </a:t>
            </a:r>
            <a:r>
              <a:rPr lang="en-US" dirty="0" err="1"/>
              <a:t>main.c</a:t>
            </a:r>
            <a:r>
              <a:rPr lang="en-US" dirty="0"/>
              <a:t>: it is a definition of function: it is visible in other translation units</a:t>
            </a:r>
          </a:p>
        </p:txBody>
      </p:sp>
    </p:spTree>
    <p:extLst>
      <p:ext uri="{BB962C8B-B14F-4D97-AF65-F5344CB8AC3E}">
        <p14:creationId xmlns:p14="http://schemas.microsoft.com/office/powerpoint/2010/main" val="1203656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P spid="11" grpId="0"/>
      <p:bldP spid="1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 1</a:t>
            </a:r>
          </a:p>
        </p:txBody>
      </p:sp>
      <p:sp>
        <p:nvSpPr>
          <p:cNvPr id="4" name="Punched Tape 3"/>
          <p:cNvSpPr/>
          <p:nvPr/>
        </p:nvSpPr>
        <p:spPr>
          <a:xfrm>
            <a:off x="457199" y="1238250"/>
            <a:ext cx="3257551" cy="2571750"/>
          </a:xfrm>
          <a:prstGeom prst="flowChartPunchedTap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r>
              <a:rPr lang="en-US" dirty="0">
                <a:solidFill>
                  <a:schemeClr val="tx1"/>
                </a:solidFill>
              </a:rPr>
              <a:t>static int count=5;</a:t>
            </a:r>
          </a:p>
          <a:p>
            <a:r>
              <a:rPr lang="en-US" dirty="0">
                <a:solidFill>
                  <a:schemeClr val="tx1"/>
                </a:solidFill>
              </a:rPr>
              <a:t>void write_extern();</a:t>
            </a:r>
          </a:p>
          <a:p>
            <a:endParaRPr lang="en-US" dirty="0">
              <a:solidFill>
                <a:schemeClr val="tx1"/>
              </a:solidFill>
            </a:endParaRPr>
          </a:p>
          <a:p>
            <a:r>
              <a:rPr lang="ro-RO" dirty="0">
                <a:solidFill>
                  <a:schemeClr val="tx1"/>
                </a:solidFill>
              </a:rPr>
              <a:t> </a:t>
            </a:r>
            <a:r>
              <a:rPr lang="ro-RO" dirty="0" err="1">
                <a:solidFill>
                  <a:schemeClr val="tx1"/>
                </a:solidFill>
              </a:rPr>
              <a:t>int</a:t>
            </a:r>
            <a:r>
              <a:rPr lang="ro-RO" dirty="0">
                <a:solidFill>
                  <a:schemeClr val="tx1"/>
                </a:solidFill>
              </a:rPr>
              <a:t> </a:t>
            </a:r>
            <a:r>
              <a:rPr lang="ro-RO" dirty="0" err="1">
                <a:solidFill>
                  <a:schemeClr val="tx1"/>
                </a:solidFill>
              </a:rPr>
              <a:t>main</a:t>
            </a:r>
            <a:r>
              <a:rPr lang="ro-RO" dirty="0">
                <a:solidFill>
                  <a:schemeClr val="tx1"/>
                </a:solidFill>
              </a:rPr>
              <a:t>() </a:t>
            </a:r>
            <a:r>
              <a:rPr lang="de-DE" dirty="0">
                <a:solidFill>
                  <a:schemeClr val="tx1"/>
                </a:solidFill>
              </a:rPr>
              <a:t>{</a:t>
            </a:r>
          </a:p>
          <a:p>
            <a:r>
              <a:rPr lang="de-DE" dirty="0">
                <a:solidFill>
                  <a:schemeClr val="tx1"/>
                </a:solidFill>
              </a:rPr>
              <a:t>     write_extern();</a:t>
            </a:r>
          </a:p>
          <a:p>
            <a:r>
              <a:rPr lang="de-DE" dirty="0">
                <a:solidFill>
                  <a:schemeClr val="tx1"/>
                </a:solidFill>
              </a:rPr>
              <a:t>}</a:t>
            </a:r>
            <a:endParaRPr lang="de-DE" dirty="0"/>
          </a:p>
        </p:txBody>
      </p:sp>
      <p:sp>
        <p:nvSpPr>
          <p:cNvPr id="6" name="TextBox 5"/>
          <p:cNvSpPr txBox="1"/>
          <p:nvPr/>
        </p:nvSpPr>
        <p:spPr>
          <a:xfrm>
            <a:off x="2822105" y="868918"/>
            <a:ext cx="864540" cy="369332"/>
          </a:xfrm>
          <a:prstGeom prst="rect">
            <a:avLst/>
          </a:prstGeom>
          <a:noFill/>
        </p:spPr>
        <p:txBody>
          <a:bodyPr wrap="none" rtlCol="0">
            <a:spAutoFit/>
          </a:bodyPr>
          <a:lstStyle/>
          <a:p>
            <a:r>
              <a:rPr lang="en-US" dirty="0" err="1"/>
              <a:t>main.c</a:t>
            </a:r>
            <a:endParaRPr lang="en-US" dirty="0"/>
          </a:p>
        </p:txBody>
      </p:sp>
      <p:sp>
        <p:nvSpPr>
          <p:cNvPr id="7" name="Punched Tape 6"/>
          <p:cNvSpPr/>
          <p:nvPr/>
        </p:nvSpPr>
        <p:spPr>
          <a:xfrm>
            <a:off x="4819649" y="619125"/>
            <a:ext cx="3883025" cy="3699657"/>
          </a:xfrm>
          <a:prstGeom prst="flowChartPunchedTap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r>
              <a:rPr lang="en-US" dirty="0">
                <a:solidFill>
                  <a:schemeClr val="tx1"/>
                </a:solidFill>
              </a:rPr>
              <a:t> </a:t>
            </a:r>
          </a:p>
          <a:p>
            <a:r>
              <a:rPr lang="en-US" dirty="0">
                <a:solidFill>
                  <a:schemeClr val="tx1"/>
                </a:solidFill>
              </a:rPr>
              <a:t>#include&lt;</a:t>
            </a:r>
            <a:r>
              <a:rPr lang="en-US" dirty="0" err="1">
                <a:solidFill>
                  <a:schemeClr val="tx1"/>
                </a:solidFill>
              </a:rPr>
              <a:t>stdio.h</a:t>
            </a:r>
            <a:r>
              <a:rPr lang="en-US" dirty="0">
                <a:solidFill>
                  <a:schemeClr val="tx1"/>
                </a:solidFill>
              </a:rPr>
              <a:t>&gt;</a:t>
            </a:r>
          </a:p>
          <a:p>
            <a:endParaRPr lang="en-US" dirty="0">
              <a:solidFill>
                <a:schemeClr val="tx1"/>
              </a:solidFill>
            </a:endParaRPr>
          </a:p>
          <a:p>
            <a:r>
              <a:rPr lang="en-US" dirty="0">
                <a:solidFill>
                  <a:schemeClr val="tx1"/>
                </a:solidFill>
              </a:rPr>
              <a:t>extern </a:t>
            </a:r>
            <a:r>
              <a:rPr lang="en-US" dirty="0" err="1">
                <a:solidFill>
                  <a:schemeClr val="tx1"/>
                </a:solidFill>
              </a:rPr>
              <a:t>int</a:t>
            </a:r>
            <a:r>
              <a:rPr lang="en-US" dirty="0">
                <a:solidFill>
                  <a:schemeClr val="tx1"/>
                </a:solidFill>
              </a:rPr>
              <a:t> count;</a:t>
            </a:r>
          </a:p>
          <a:p>
            <a:endParaRPr lang="en-US" dirty="0">
              <a:solidFill>
                <a:schemeClr val="tx1"/>
              </a:solidFill>
            </a:endParaRPr>
          </a:p>
          <a:p>
            <a:r>
              <a:rPr lang="en-US" dirty="0">
                <a:solidFill>
                  <a:schemeClr val="tx1"/>
                </a:solidFill>
              </a:rPr>
              <a:t>void write_extern(void)</a:t>
            </a:r>
          </a:p>
          <a:p>
            <a:r>
              <a:rPr lang="de-DE" dirty="0">
                <a:solidFill>
                  <a:schemeClr val="tx1"/>
                </a:solidFill>
              </a:rPr>
              <a:t> {</a:t>
            </a:r>
          </a:p>
          <a:p>
            <a:r>
              <a:rPr lang="de-DE" dirty="0">
                <a:solidFill>
                  <a:schemeClr val="tx1"/>
                </a:solidFill>
              </a:rPr>
              <a:t>   printf("count is %i\n", count);</a:t>
            </a:r>
          </a:p>
          <a:p>
            <a:r>
              <a:rPr lang="de-DE" dirty="0">
                <a:solidFill>
                  <a:schemeClr val="tx1"/>
                </a:solidFill>
              </a:rPr>
              <a:t> }</a:t>
            </a:r>
          </a:p>
        </p:txBody>
      </p:sp>
      <p:sp>
        <p:nvSpPr>
          <p:cNvPr id="8" name="TextBox 7"/>
          <p:cNvSpPr txBox="1"/>
          <p:nvPr/>
        </p:nvSpPr>
        <p:spPr>
          <a:xfrm>
            <a:off x="7727009" y="235545"/>
            <a:ext cx="864402" cy="369332"/>
          </a:xfrm>
          <a:prstGeom prst="rect">
            <a:avLst/>
          </a:prstGeom>
          <a:noFill/>
        </p:spPr>
        <p:txBody>
          <a:bodyPr wrap="none" rtlCol="0">
            <a:spAutoFit/>
          </a:bodyPr>
          <a:lstStyle/>
          <a:p>
            <a:r>
              <a:rPr lang="en-US" dirty="0" err="1"/>
              <a:t>write.c</a:t>
            </a:r>
            <a:endParaRPr lang="en-US" dirty="0"/>
          </a:p>
        </p:txBody>
      </p:sp>
      <p:sp>
        <p:nvSpPr>
          <p:cNvPr id="3" name="TextBox 2"/>
          <p:cNvSpPr txBox="1"/>
          <p:nvPr/>
        </p:nvSpPr>
        <p:spPr>
          <a:xfrm>
            <a:off x="531510" y="4514334"/>
            <a:ext cx="2852764" cy="369332"/>
          </a:xfrm>
          <a:prstGeom prst="rect">
            <a:avLst/>
          </a:prstGeom>
          <a:noFill/>
        </p:spPr>
        <p:txBody>
          <a:bodyPr wrap="none" rtlCol="0">
            <a:spAutoFit/>
          </a:bodyPr>
          <a:lstStyle/>
          <a:p>
            <a:r>
              <a:rPr lang="en-US" dirty="0"/>
              <a:t>gcc -o main </a:t>
            </a:r>
            <a:r>
              <a:rPr lang="en-US" dirty="0" err="1"/>
              <a:t>write.c</a:t>
            </a:r>
            <a:r>
              <a:rPr lang="en-US" dirty="0"/>
              <a:t> </a:t>
            </a:r>
            <a:r>
              <a:rPr lang="en-US" dirty="0" err="1"/>
              <a:t>main.c</a:t>
            </a:r>
            <a:endParaRPr lang="en-US" dirty="0"/>
          </a:p>
        </p:txBody>
      </p:sp>
      <p:sp>
        <p:nvSpPr>
          <p:cNvPr id="9" name="TextBox 8"/>
          <p:cNvSpPr txBox="1"/>
          <p:nvPr/>
        </p:nvSpPr>
        <p:spPr>
          <a:xfrm>
            <a:off x="309260" y="5111750"/>
            <a:ext cx="8023726" cy="1477328"/>
          </a:xfrm>
          <a:prstGeom prst="rect">
            <a:avLst/>
          </a:prstGeom>
          <a:noFill/>
        </p:spPr>
        <p:txBody>
          <a:bodyPr wrap="none" rtlCol="0">
            <a:spAutoFit/>
          </a:bodyPr>
          <a:lstStyle/>
          <a:p>
            <a:r>
              <a:rPr lang="en-US" dirty="0"/>
              <a:t>Undefined symbols for architecture x86_64:</a:t>
            </a:r>
          </a:p>
          <a:p>
            <a:r>
              <a:rPr lang="en-US" dirty="0"/>
              <a:t>  "_count", referenced from:</a:t>
            </a:r>
          </a:p>
          <a:p>
            <a:r>
              <a:rPr lang="en-US" dirty="0"/>
              <a:t>      _</a:t>
            </a:r>
            <a:r>
              <a:rPr lang="en-US" dirty="0" err="1"/>
              <a:t>write_extern</a:t>
            </a:r>
            <a:r>
              <a:rPr lang="en-US" dirty="0"/>
              <a:t> in write-e81d6a.o</a:t>
            </a:r>
          </a:p>
          <a:p>
            <a:r>
              <a:rPr lang="en-US" dirty="0"/>
              <a:t>ld: symbol(s) not found for architecture x86_64</a:t>
            </a:r>
          </a:p>
          <a:p>
            <a:r>
              <a:rPr lang="en-US" dirty="0"/>
              <a:t>clang: error: linker command failed with exit code 1 (use -v to see invocation)</a:t>
            </a:r>
          </a:p>
        </p:txBody>
      </p:sp>
    </p:spTree>
    <p:extLst>
      <p:ext uri="{BB962C8B-B14F-4D97-AF65-F5344CB8AC3E}">
        <p14:creationId xmlns:p14="http://schemas.microsoft.com/office/powerpoint/2010/main" val="1708438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 2</a:t>
            </a:r>
          </a:p>
        </p:txBody>
      </p:sp>
      <p:sp>
        <p:nvSpPr>
          <p:cNvPr id="4" name="Punched Tape 3"/>
          <p:cNvSpPr/>
          <p:nvPr/>
        </p:nvSpPr>
        <p:spPr>
          <a:xfrm>
            <a:off x="457199" y="1238250"/>
            <a:ext cx="3257551" cy="2571750"/>
          </a:xfrm>
          <a:prstGeom prst="flowChartPunchedTap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r>
              <a:rPr lang="en-US" dirty="0" err="1">
                <a:solidFill>
                  <a:schemeClr val="tx1"/>
                </a:solidFill>
              </a:rPr>
              <a:t>int</a:t>
            </a:r>
            <a:r>
              <a:rPr lang="en-US" dirty="0">
                <a:solidFill>
                  <a:schemeClr val="tx1"/>
                </a:solidFill>
              </a:rPr>
              <a:t> count= 5;</a:t>
            </a:r>
          </a:p>
          <a:p>
            <a:r>
              <a:rPr lang="en-US" dirty="0">
                <a:solidFill>
                  <a:schemeClr val="tx1"/>
                </a:solidFill>
              </a:rPr>
              <a:t>void write_extern();</a:t>
            </a:r>
          </a:p>
          <a:p>
            <a:endParaRPr lang="en-US" dirty="0">
              <a:solidFill>
                <a:schemeClr val="tx1"/>
              </a:solidFill>
            </a:endParaRPr>
          </a:p>
          <a:p>
            <a:r>
              <a:rPr lang="ro-RO" dirty="0">
                <a:solidFill>
                  <a:schemeClr val="tx1"/>
                </a:solidFill>
              </a:rPr>
              <a:t> </a:t>
            </a:r>
            <a:r>
              <a:rPr lang="ro-RO" dirty="0" err="1">
                <a:solidFill>
                  <a:schemeClr val="tx1"/>
                </a:solidFill>
              </a:rPr>
              <a:t>int</a:t>
            </a:r>
            <a:r>
              <a:rPr lang="ro-RO" dirty="0">
                <a:solidFill>
                  <a:schemeClr val="tx1"/>
                </a:solidFill>
              </a:rPr>
              <a:t> </a:t>
            </a:r>
            <a:r>
              <a:rPr lang="ro-RO" dirty="0" err="1">
                <a:solidFill>
                  <a:schemeClr val="tx1"/>
                </a:solidFill>
              </a:rPr>
              <a:t>main</a:t>
            </a:r>
            <a:r>
              <a:rPr lang="ro-RO" dirty="0">
                <a:solidFill>
                  <a:schemeClr val="tx1"/>
                </a:solidFill>
              </a:rPr>
              <a:t>() </a:t>
            </a:r>
            <a:r>
              <a:rPr lang="de-DE" dirty="0">
                <a:solidFill>
                  <a:schemeClr val="tx1"/>
                </a:solidFill>
              </a:rPr>
              <a:t>{</a:t>
            </a:r>
          </a:p>
          <a:p>
            <a:r>
              <a:rPr lang="de-DE" dirty="0">
                <a:solidFill>
                  <a:schemeClr val="tx1"/>
                </a:solidFill>
              </a:rPr>
              <a:t>     write_extern();</a:t>
            </a:r>
          </a:p>
          <a:p>
            <a:r>
              <a:rPr lang="de-DE" dirty="0">
                <a:solidFill>
                  <a:schemeClr val="tx1"/>
                </a:solidFill>
              </a:rPr>
              <a:t>}</a:t>
            </a:r>
            <a:endParaRPr lang="de-DE" dirty="0"/>
          </a:p>
        </p:txBody>
      </p:sp>
      <p:sp>
        <p:nvSpPr>
          <p:cNvPr id="6" name="TextBox 5"/>
          <p:cNvSpPr txBox="1"/>
          <p:nvPr/>
        </p:nvSpPr>
        <p:spPr>
          <a:xfrm>
            <a:off x="2822105" y="868918"/>
            <a:ext cx="864540" cy="369332"/>
          </a:xfrm>
          <a:prstGeom prst="rect">
            <a:avLst/>
          </a:prstGeom>
          <a:noFill/>
        </p:spPr>
        <p:txBody>
          <a:bodyPr wrap="none" rtlCol="0">
            <a:spAutoFit/>
          </a:bodyPr>
          <a:lstStyle/>
          <a:p>
            <a:r>
              <a:rPr lang="en-US" dirty="0" err="1"/>
              <a:t>main.c</a:t>
            </a:r>
            <a:endParaRPr lang="en-US" dirty="0"/>
          </a:p>
        </p:txBody>
      </p:sp>
      <p:sp>
        <p:nvSpPr>
          <p:cNvPr id="7" name="Punched Tape 6"/>
          <p:cNvSpPr/>
          <p:nvPr/>
        </p:nvSpPr>
        <p:spPr>
          <a:xfrm>
            <a:off x="4819649" y="619125"/>
            <a:ext cx="3883025" cy="3699657"/>
          </a:xfrm>
          <a:prstGeom prst="flowChartPunchedTap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r>
              <a:rPr lang="en-US" dirty="0">
                <a:solidFill>
                  <a:schemeClr val="tx1"/>
                </a:solidFill>
              </a:rPr>
              <a:t> </a:t>
            </a:r>
          </a:p>
          <a:p>
            <a:r>
              <a:rPr lang="en-US" dirty="0">
                <a:solidFill>
                  <a:schemeClr val="tx1"/>
                </a:solidFill>
              </a:rPr>
              <a:t>#include&lt;</a:t>
            </a:r>
            <a:r>
              <a:rPr lang="en-US" dirty="0" err="1">
                <a:solidFill>
                  <a:schemeClr val="tx1"/>
                </a:solidFill>
              </a:rPr>
              <a:t>stdio.h</a:t>
            </a:r>
            <a:r>
              <a:rPr lang="en-US" dirty="0">
                <a:solidFill>
                  <a:schemeClr val="tx1"/>
                </a:solidFill>
              </a:rPr>
              <a:t>&gt;</a:t>
            </a:r>
          </a:p>
          <a:p>
            <a:endParaRPr lang="en-US" dirty="0">
              <a:solidFill>
                <a:schemeClr val="tx1"/>
              </a:solidFill>
            </a:endParaRPr>
          </a:p>
          <a:p>
            <a:r>
              <a:rPr lang="en-US" dirty="0">
                <a:solidFill>
                  <a:schemeClr val="tx1"/>
                </a:solidFill>
              </a:rPr>
              <a:t>extern </a:t>
            </a:r>
            <a:r>
              <a:rPr lang="en-US" dirty="0" err="1">
                <a:solidFill>
                  <a:schemeClr val="tx1"/>
                </a:solidFill>
              </a:rPr>
              <a:t>int</a:t>
            </a:r>
            <a:r>
              <a:rPr lang="en-US" dirty="0">
                <a:solidFill>
                  <a:schemeClr val="tx1"/>
                </a:solidFill>
              </a:rPr>
              <a:t> count;</a:t>
            </a:r>
          </a:p>
          <a:p>
            <a:endParaRPr lang="en-US" dirty="0">
              <a:solidFill>
                <a:schemeClr val="tx1"/>
              </a:solidFill>
            </a:endParaRPr>
          </a:p>
          <a:p>
            <a:r>
              <a:rPr lang="en-US" dirty="0">
                <a:solidFill>
                  <a:schemeClr val="tx1"/>
                </a:solidFill>
              </a:rPr>
              <a:t>static void write_extern(void)</a:t>
            </a:r>
          </a:p>
          <a:p>
            <a:r>
              <a:rPr lang="de-DE" dirty="0">
                <a:solidFill>
                  <a:schemeClr val="tx1"/>
                </a:solidFill>
              </a:rPr>
              <a:t> {</a:t>
            </a:r>
          </a:p>
          <a:p>
            <a:r>
              <a:rPr lang="de-DE" dirty="0">
                <a:solidFill>
                  <a:schemeClr val="tx1"/>
                </a:solidFill>
              </a:rPr>
              <a:t>   printf("count is %i\n", count);</a:t>
            </a:r>
          </a:p>
          <a:p>
            <a:r>
              <a:rPr lang="de-DE" dirty="0">
                <a:solidFill>
                  <a:schemeClr val="tx1"/>
                </a:solidFill>
              </a:rPr>
              <a:t> }</a:t>
            </a:r>
          </a:p>
        </p:txBody>
      </p:sp>
      <p:sp>
        <p:nvSpPr>
          <p:cNvPr id="8" name="TextBox 7"/>
          <p:cNvSpPr txBox="1"/>
          <p:nvPr/>
        </p:nvSpPr>
        <p:spPr>
          <a:xfrm>
            <a:off x="7727009" y="235545"/>
            <a:ext cx="864402" cy="369332"/>
          </a:xfrm>
          <a:prstGeom prst="rect">
            <a:avLst/>
          </a:prstGeom>
          <a:noFill/>
        </p:spPr>
        <p:txBody>
          <a:bodyPr wrap="none" rtlCol="0">
            <a:spAutoFit/>
          </a:bodyPr>
          <a:lstStyle/>
          <a:p>
            <a:r>
              <a:rPr lang="en-US" dirty="0" err="1"/>
              <a:t>write.c</a:t>
            </a:r>
            <a:endParaRPr lang="en-US" dirty="0"/>
          </a:p>
        </p:txBody>
      </p:sp>
      <p:sp>
        <p:nvSpPr>
          <p:cNvPr id="9" name="TextBox 8"/>
          <p:cNvSpPr txBox="1"/>
          <p:nvPr/>
        </p:nvSpPr>
        <p:spPr>
          <a:xfrm>
            <a:off x="499402" y="4515729"/>
            <a:ext cx="3257551" cy="923330"/>
          </a:xfrm>
          <a:prstGeom prst="rect">
            <a:avLst/>
          </a:prstGeom>
          <a:noFill/>
        </p:spPr>
        <p:txBody>
          <a:bodyPr wrap="square" rtlCol="0">
            <a:spAutoFit/>
          </a:bodyPr>
          <a:lstStyle/>
          <a:p>
            <a:r>
              <a:rPr lang="en-US" dirty="0"/>
              <a:t>count (defined) has external linkage in </a:t>
            </a:r>
            <a:r>
              <a:rPr lang="en-US" dirty="0" err="1"/>
              <a:t>main.c</a:t>
            </a:r>
            <a:r>
              <a:rPr lang="en-US" dirty="0"/>
              <a:t>: visible also in other translation units</a:t>
            </a:r>
          </a:p>
        </p:txBody>
      </p:sp>
      <p:sp>
        <p:nvSpPr>
          <p:cNvPr id="10" name="TextBox 9"/>
          <p:cNvSpPr txBox="1"/>
          <p:nvPr/>
        </p:nvSpPr>
        <p:spPr>
          <a:xfrm>
            <a:off x="5132385" y="4797083"/>
            <a:ext cx="3257551" cy="646331"/>
          </a:xfrm>
          <a:prstGeom prst="rect">
            <a:avLst/>
          </a:prstGeom>
          <a:noFill/>
        </p:spPr>
        <p:txBody>
          <a:bodyPr wrap="square" rtlCol="0">
            <a:spAutoFit/>
          </a:bodyPr>
          <a:lstStyle/>
          <a:p>
            <a:r>
              <a:rPr lang="en-US" dirty="0"/>
              <a:t>count (declared) has external linkage in </a:t>
            </a:r>
            <a:r>
              <a:rPr lang="en-US" dirty="0" err="1"/>
              <a:t>write.c</a:t>
            </a:r>
            <a:endParaRPr lang="en-US" dirty="0"/>
          </a:p>
        </p:txBody>
      </p:sp>
      <p:sp>
        <p:nvSpPr>
          <p:cNvPr id="11" name="TextBox 10"/>
          <p:cNvSpPr txBox="1"/>
          <p:nvPr/>
        </p:nvSpPr>
        <p:spPr>
          <a:xfrm>
            <a:off x="457199" y="5582529"/>
            <a:ext cx="3257551" cy="1200329"/>
          </a:xfrm>
          <a:prstGeom prst="rect">
            <a:avLst/>
          </a:prstGeom>
          <a:noFill/>
        </p:spPr>
        <p:txBody>
          <a:bodyPr wrap="square" rtlCol="0">
            <a:spAutoFit/>
          </a:bodyPr>
          <a:lstStyle/>
          <a:p>
            <a:r>
              <a:rPr lang="en-US" dirty="0" err="1"/>
              <a:t>write_extern</a:t>
            </a:r>
            <a:r>
              <a:rPr lang="en-US" dirty="0"/>
              <a:t> (declared) has external linkage in </a:t>
            </a:r>
            <a:r>
              <a:rPr lang="en-US" dirty="0" err="1"/>
              <a:t>main.c</a:t>
            </a:r>
            <a:r>
              <a:rPr lang="en-US" dirty="0"/>
              <a:t>:  is a declaration of function. Its definition is elsewhere</a:t>
            </a:r>
          </a:p>
        </p:txBody>
      </p:sp>
      <p:sp>
        <p:nvSpPr>
          <p:cNvPr id="12" name="TextBox 11"/>
          <p:cNvSpPr txBox="1"/>
          <p:nvPr/>
        </p:nvSpPr>
        <p:spPr>
          <a:xfrm>
            <a:off x="5132384" y="5657671"/>
            <a:ext cx="3257551" cy="923330"/>
          </a:xfrm>
          <a:prstGeom prst="rect">
            <a:avLst/>
          </a:prstGeom>
          <a:noFill/>
        </p:spPr>
        <p:txBody>
          <a:bodyPr wrap="square" rtlCol="0">
            <a:spAutoFit/>
          </a:bodyPr>
          <a:lstStyle/>
          <a:p>
            <a:r>
              <a:rPr lang="en-US" dirty="0" err="1"/>
              <a:t>write_extern</a:t>
            </a:r>
            <a:r>
              <a:rPr lang="en-US" dirty="0"/>
              <a:t> (defined) has internal linkage in </a:t>
            </a:r>
            <a:r>
              <a:rPr lang="en-US" dirty="0" err="1"/>
              <a:t>write.c</a:t>
            </a:r>
            <a:r>
              <a:rPr lang="en-US" dirty="0"/>
              <a:t>: it is not visible elsewhere</a:t>
            </a:r>
          </a:p>
        </p:txBody>
      </p:sp>
    </p:spTree>
    <p:extLst>
      <p:ext uri="{BB962C8B-B14F-4D97-AF65-F5344CB8AC3E}">
        <p14:creationId xmlns:p14="http://schemas.microsoft.com/office/powerpoint/2010/main" val="1789183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 2</a:t>
            </a:r>
          </a:p>
        </p:txBody>
      </p:sp>
      <p:sp>
        <p:nvSpPr>
          <p:cNvPr id="4" name="Punched Tape 3"/>
          <p:cNvSpPr/>
          <p:nvPr/>
        </p:nvSpPr>
        <p:spPr>
          <a:xfrm>
            <a:off x="457199" y="1238250"/>
            <a:ext cx="3257551" cy="2571750"/>
          </a:xfrm>
          <a:prstGeom prst="flowChartPunchedTap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r>
              <a:rPr lang="en-US" dirty="0" err="1">
                <a:solidFill>
                  <a:schemeClr val="tx1"/>
                </a:solidFill>
              </a:rPr>
              <a:t>int</a:t>
            </a:r>
            <a:r>
              <a:rPr lang="en-US" dirty="0">
                <a:solidFill>
                  <a:schemeClr val="tx1"/>
                </a:solidFill>
              </a:rPr>
              <a:t> count= 5;</a:t>
            </a:r>
          </a:p>
          <a:p>
            <a:r>
              <a:rPr lang="en-US" dirty="0">
                <a:solidFill>
                  <a:schemeClr val="tx1"/>
                </a:solidFill>
              </a:rPr>
              <a:t>void write_extern();</a:t>
            </a:r>
          </a:p>
          <a:p>
            <a:endParaRPr lang="en-US" dirty="0">
              <a:solidFill>
                <a:schemeClr val="tx1"/>
              </a:solidFill>
            </a:endParaRPr>
          </a:p>
          <a:p>
            <a:r>
              <a:rPr lang="ro-RO" dirty="0">
                <a:solidFill>
                  <a:schemeClr val="tx1"/>
                </a:solidFill>
              </a:rPr>
              <a:t> </a:t>
            </a:r>
            <a:r>
              <a:rPr lang="ro-RO" dirty="0" err="1">
                <a:solidFill>
                  <a:schemeClr val="tx1"/>
                </a:solidFill>
              </a:rPr>
              <a:t>int</a:t>
            </a:r>
            <a:r>
              <a:rPr lang="ro-RO" dirty="0">
                <a:solidFill>
                  <a:schemeClr val="tx1"/>
                </a:solidFill>
              </a:rPr>
              <a:t> </a:t>
            </a:r>
            <a:r>
              <a:rPr lang="ro-RO" dirty="0" err="1">
                <a:solidFill>
                  <a:schemeClr val="tx1"/>
                </a:solidFill>
              </a:rPr>
              <a:t>main</a:t>
            </a:r>
            <a:r>
              <a:rPr lang="ro-RO" dirty="0">
                <a:solidFill>
                  <a:schemeClr val="tx1"/>
                </a:solidFill>
              </a:rPr>
              <a:t>() </a:t>
            </a:r>
            <a:r>
              <a:rPr lang="de-DE" dirty="0">
                <a:solidFill>
                  <a:schemeClr val="tx1"/>
                </a:solidFill>
              </a:rPr>
              <a:t>{</a:t>
            </a:r>
          </a:p>
          <a:p>
            <a:r>
              <a:rPr lang="de-DE" dirty="0">
                <a:solidFill>
                  <a:schemeClr val="tx1"/>
                </a:solidFill>
              </a:rPr>
              <a:t>     write_extern();</a:t>
            </a:r>
          </a:p>
          <a:p>
            <a:r>
              <a:rPr lang="de-DE" dirty="0">
                <a:solidFill>
                  <a:schemeClr val="tx1"/>
                </a:solidFill>
              </a:rPr>
              <a:t>}</a:t>
            </a:r>
            <a:endParaRPr lang="de-DE" dirty="0"/>
          </a:p>
        </p:txBody>
      </p:sp>
      <p:sp>
        <p:nvSpPr>
          <p:cNvPr id="6" name="TextBox 5"/>
          <p:cNvSpPr txBox="1"/>
          <p:nvPr/>
        </p:nvSpPr>
        <p:spPr>
          <a:xfrm>
            <a:off x="2822105" y="868918"/>
            <a:ext cx="864540" cy="369332"/>
          </a:xfrm>
          <a:prstGeom prst="rect">
            <a:avLst/>
          </a:prstGeom>
          <a:noFill/>
        </p:spPr>
        <p:txBody>
          <a:bodyPr wrap="none" rtlCol="0">
            <a:spAutoFit/>
          </a:bodyPr>
          <a:lstStyle/>
          <a:p>
            <a:r>
              <a:rPr lang="en-US" dirty="0" err="1"/>
              <a:t>main.c</a:t>
            </a:r>
            <a:endParaRPr lang="en-US" dirty="0"/>
          </a:p>
        </p:txBody>
      </p:sp>
      <p:sp>
        <p:nvSpPr>
          <p:cNvPr id="7" name="Punched Tape 6"/>
          <p:cNvSpPr/>
          <p:nvPr/>
        </p:nvSpPr>
        <p:spPr>
          <a:xfrm>
            <a:off x="4819649" y="619125"/>
            <a:ext cx="3883025" cy="3699657"/>
          </a:xfrm>
          <a:prstGeom prst="flowChartPunchedTap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r>
              <a:rPr lang="en-US" dirty="0">
                <a:solidFill>
                  <a:schemeClr val="tx1"/>
                </a:solidFill>
              </a:rPr>
              <a:t> </a:t>
            </a:r>
          </a:p>
          <a:p>
            <a:r>
              <a:rPr lang="en-US" dirty="0">
                <a:solidFill>
                  <a:schemeClr val="tx1"/>
                </a:solidFill>
              </a:rPr>
              <a:t>#include&lt;</a:t>
            </a:r>
            <a:r>
              <a:rPr lang="en-US" dirty="0" err="1">
                <a:solidFill>
                  <a:schemeClr val="tx1"/>
                </a:solidFill>
              </a:rPr>
              <a:t>stdio.h</a:t>
            </a:r>
            <a:r>
              <a:rPr lang="en-US" dirty="0">
                <a:solidFill>
                  <a:schemeClr val="tx1"/>
                </a:solidFill>
              </a:rPr>
              <a:t>&gt;</a:t>
            </a:r>
          </a:p>
          <a:p>
            <a:endParaRPr lang="en-US" dirty="0">
              <a:solidFill>
                <a:schemeClr val="tx1"/>
              </a:solidFill>
            </a:endParaRPr>
          </a:p>
          <a:p>
            <a:r>
              <a:rPr lang="en-US" dirty="0">
                <a:solidFill>
                  <a:schemeClr val="tx1"/>
                </a:solidFill>
              </a:rPr>
              <a:t>extern </a:t>
            </a:r>
            <a:r>
              <a:rPr lang="en-US" dirty="0" err="1">
                <a:solidFill>
                  <a:schemeClr val="tx1"/>
                </a:solidFill>
              </a:rPr>
              <a:t>int</a:t>
            </a:r>
            <a:r>
              <a:rPr lang="en-US" dirty="0">
                <a:solidFill>
                  <a:schemeClr val="tx1"/>
                </a:solidFill>
              </a:rPr>
              <a:t> count;</a:t>
            </a:r>
          </a:p>
          <a:p>
            <a:endParaRPr lang="en-US" dirty="0">
              <a:solidFill>
                <a:schemeClr val="tx1"/>
              </a:solidFill>
            </a:endParaRPr>
          </a:p>
          <a:p>
            <a:r>
              <a:rPr lang="en-US" dirty="0">
                <a:solidFill>
                  <a:schemeClr val="tx1"/>
                </a:solidFill>
              </a:rPr>
              <a:t>static void write_extern(void)</a:t>
            </a:r>
          </a:p>
          <a:p>
            <a:r>
              <a:rPr lang="de-DE" dirty="0">
                <a:solidFill>
                  <a:schemeClr val="tx1"/>
                </a:solidFill>
              </a:rPr>
              <a:t> {</a:t>
            </a:r>
          </a:p>
          <a:p>
            <a:r>
              <a:rPr lang="de-DE" dirty="0">
                <a:solidFill>
                  <a:schemeClr val="tx1"/>
                </a:solidFill>
              </a:rPr>
              <a:t>   printf("count is %i\n", count);</a:t>
            </a:r>
          </a:p>
          <a:p>
            <a:r>
              <a:rPr lang="de-DE" dirty="0">
                <a:solidFill>
                  <a:schemeClr val="tx1"/>
                </a:solidFill>
              </a:rPr>
              <a:t> }</a:t>
            </a:r>
          </a:p>
        </p:txBody>
      </p:sp>
      <p:sp>
        <p:nvSpPr>
          <p:cNvPr id="8" name="TextBox 7"/>
          <p:cNvSpPr txBox="1"/>
          <p:nvPr/>
        </p:nvSpPr>
        <p:spPr>
          <a:xfrm>
            <a:off x="7727009" y="235545"/>
            <a:ext cx="864402" cy="369332"/>
          </a:xfrm>
          <a:prstGeom prst="rect">
            <a:avLst/>
          </a:prstGeom>
          <a:noFill/>
        </p:spPr>
        <p:txBody>
          <a:bodyPr wrap="none" rtlCol="0">
            <a:spAutoFit/>
          </a:bodyPr>
          <a:lstStyle/>
          <a:p>
            <a:r>
              <a:rPr lang="en-US" dirty="0" err="1"/>
              <a:t>write.c</a:t>
            </a:r>
            <a:endParaRPr lang="en-US" dirty="0"/>
          </a:p>
        </p:txBody>
      </p:sp>
      <p:sp>
        <p:nvSpPr>
          <p:cNvPr id="3" name="TextBox 2"/>
          <p:cNvSpPr txBox="1"/>
          <p:nvPr/>
        </p:nvSpPr>
        <p:spPr>
          <a:xfrm>
            <a:off x="531510" y="4514334"/>
            <a:ext cx="2852764" cy="369332"/>
          </a:xfrm>
          <a:prstGeom prst="rect">
            <a:avLst/>
          </a:prstGeom>
          <a:noFill/>
        </p:spPr>
        <p:txBody>
          <a:bodyPr wrap="none" rtlCol="0">
            <a:spAutoFit/>
          </a:bodyPr>
          <a:lstStyle/>
          <a:p>
            <a:r>
              <a:rPr lang="en-US" dirty="0"/>
              <a:t>gcc -o main </a:t>
            </a:r>
            <a:r>
              <a:rPr lang="en-US" dirty="0" err="1"/>
              <a:t>write.c</a:t>
            </a:r>
            <a:r>
              <a:rPr lang="en-US" dirty="0"/>
              <a:t> </a:t>
            </a:r>
            <a:r>
              <a:rPr lang="en-US" dirty="0" err="1"/>
              <a:t>main.c</a:t>
            </a:r>
            <a:endParaRPr lang="en-US" dirty="0"/>
          </a:p>
        </p:txBody>
      </p:sp>
      <p:sp>
        <p:nvSpPr>
          <p:cNvPr id="5" name="Rectangle 4"/>
          <p:cNvSpPr/>
          <p:nvPr/>
        </p:nvSpPr>
        <p:spPr>
          <a:xfrm>
            <a:off x="531510" y="5023116"/>
            <a:ext cx="8245475" cy="1754326"/>
          </a:xfrm>
          <a:prstGeom prst="rect">
            <a:avLst/>
          </a:prstGeom>
        </p:spPr>
        <p:txBody>
          <a:bodyPr wrap="square">
            <a:spAutoFit/>
          </a:bodyPr>
          <a:lstStyle/>
          <a:p>
            <a:r>
              <a:rPr lang="en-US" dirty="0" err="1"/>
              <a:t>MacBook-Francesco:ProgrammI</a:t>
            </a:r>
            <a:r>
              <a:rPr lang="en-US" dirty="0"/>
              <a:t> </a:t>
            </a:r>
            <a:r>
              <a:rPr lang="en-US" dirty="0" err="1"/>
              <a:t>francescosantini</a:t>
            </a:r>
            <a:r>
              <a:rPr lang="en-US" dirty="0"/>
              <a:t>$ </a:t>
            </a:r>
            <a:r>
              <a:rPr lang="en-US" dirty="0" err="1"/>
              <a:t>gcc</a:t>
            </a:r>
            <a:r>
              <a:rPr lang="en-US" dirty="0"/>
              <a:t> -o main </a:t>
            </a:r>
            <a:r>
              <a:rPr lang="en-US" dirty="0" err="1"/>
              <a:t>main.c</a:t>
            </a:r>
            <a:r>
              <a:rPr lang="en-US" dirty="0"/>
              <a:t> </a:t>
            </a:r>
            <a:r>
              <a:rPr lang="en-US" dirty="0" err="1"/>
              <a:t>write.c</a:t>
            </a:r>
            <a:endParaRPr lang="en-US" dirty="0"/>
          </a:p>
          <a:p>
            <a:r>
              <a:rPr lang="en-US" dirty="0"/>
              <a:t>Undefined symbols for architecture x86_64:</a:t>
            </a:r>
          </a:p>
          <a:p>
            <a:r>
              <a:rPr lang="en-US" dirty="0"/>
              <a:t>  "_</a:t>
            </a:r>
            <a:r>
              <a:rPr lang="en-US" dirty="0" err="1"/>
              <a:t>write_extern</a:t>
            </a:r>
            <a:r>
              <a:rPr lang="en-US" dirty="0"/>
              <a:t>", referenced from:</a:t>
            </a:r>
          </a:p>
          <a:p>
            <a:r>
              <a:rPr lang="en-US" dirty="0"/>
              <a:t>      _main in main-a3af3a.o</a:t>
            </a:r>
          </a:p>
          <a:p>
            <a:r>
              <a:rPr lang="en-US" dirty="0" err="1"/>
              <a:t>ld</a:t>
            </a:r>
            <a:r>
              <a:rPr lang="en-US" dirty="0"/>
              <a:t>: symbol(s) not found for architecture x86_64</a:t>
            </a:r>
          </a:p>
          <a:p>
            <a:r>
              <a:rPr lang="en-US" dirty="0"/>
              <a:t>clang: error: linker command failed with exit code 1 (use -v to see invocation)</a:t>
            </a:r>
          </a:p>
        </p:txBody>
      </p:sp>
    </p:spTree>
    <p:extLst>
      <p:ext uri="{BB962C8B-B14F-4D97-AF65-F5344CB8AC3E}">
        <p14:creationId xmlns:p14="http://schemas.microsoft.com/office/powerpoint/2010/main" val="40335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 3</a:t>
            </a:r>
          </a:p>
        </p:txBody>
      </p:sp>
      <p:sp>
        <p:nvSpPr>
          <p:cNvPr id="4" name="Punched Tape 3"/>
          <p:cNvSpPr/>
          <p:nvPr/>
        </p:nvSpPr>
        <p:spPr>
          <a:xfrm>
            <a:off x="457199" y="1238250"/>
            <a:ext cx="3257551" cy="2571750"/>
          </a:xfrm>
          <a:prstGeom prst="flowChartPunchedTap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r>
              <a:rPr lang="en-US" dirty="0">
                <a:solidFill>
                  <a:schemeClr val="tx1"/>
                </a:solidFill>
              </a:rPr>
              <a:t>int count=5;</a:t>
            </a:r>
          </a:p>
          <a:p>
            <a:r>
              <a:rPr lang="en-US" dirty="0">
                <a:solidFill>
                  <a:schemeClr val="tx1"/>
                </a:solidFill>
              </a:rPr>
              <a:t>void write_extern();</a:t>
            </a:r>
          </a:p>
          <a:p>
            <a:endParaRPr lang="en-US" dirty="0">
              <a:solidFill>
                <a:schemeClr val="tx1"/>
              </a:solidFill>
            </a:endParaRPr>
          </a:p>
          <a:p>
            <a:r>
              <a:rPr lang="ro-RO" dirty="0">
                <a:solidFill>
                  <a:schemeClr val="tx1"/>
                </a:solidFill>
              </a:rPr>
              <a:t> </a:t>
            </a:r>
            <a:r>
              <a:rPr lang="ro-RO" dirty="0" err="1">
                <a:solidFill>
                  <a:schemeClr val="tx1"/>
                </a:solidFill>
              </a:rPr>
              <a:t>int</a:t>
            </a:r>
            <a:r>
              <a:rPr lang="ro-RO" dirty="0">
                <a:solidFill>
                  <a:schemeClr val="tx1"/>
                </a:solidFill>
              </a:rPr>
              <a:t> </a:t>
            </a:r>
            <a:r>
              <a:rPr lang="ro-RO" dirty="0" err="1">
                <a:solidFill>
                  <a:schemeClr val="tx1"/>
                </a:solidFill>
              </a:rPr>
              <a:t>main</a:t>
            </a:r>
            <a:r>
              <a:rPr lang="ro-RO" dirty="0">
                <a:solidFill>
                  <a:schemeClr val="tx1"/>
                </a:solidFill>
              </a:rPr>
              <a:t>() </a:t>
            </a:r>
            <a:r>
              <a:rPr lang="de-DE" dirty="0">
                <a:solidFill>
                  <a:schemeClr val="tx1"/>
                </a:solidFill>
              </a:rPr>
              <a:t>{</a:t>
            </a:r>
          </a:p>
          <a:p>
            <a:r>
              <a:rPr lang="de-DE" dirty="0">
                <a:solidFill>
                  <a:schemeClr val="tx1"/>
                </a:solidFill>
              </a:rPr>
              <a:t>     write_extern();</a:t>
            </a:r>
          </a:p>
          <a:p>
            <a:r>
              <a:rPr lang="de-DE" dirty="0">
                <a:solidFill>
                  <a:schemeClr val="tx1"/>
                </a:solidFill>
              </a:rPr>
              <a:t>}</a:t>
            </a:r>
            <a:endParaRPr lang="de-DE" dirty="0"/>
          </a:p>
        </p:txBody>
      </p:sp>
      <p:sp>
        <p:nvSpPr>
          <p:cNvPr id="6" name="TextBox 5"/>
          <p:cNvSpPr txBox="1"/>
          <p:nvPr/>
        </p:nvSpPr>
        <p:spPr>
          <a:xfrm>
            <a:off x="2822105" y="868918"/>
            <a:ext cx="864540" cy="369332"/>
          </a:xfrm>
          <a:prstGeom prst="rect">
            <a:avLst/>
          </a:prstGeom>
          <a:noFill/>
        </p:spPr>
        <p:txBody>
          <a:bodyPr wrap="none" rtlCol="0">
            <a:spAutoFit/>
          </a:bodyPr>
          <a:lstStyle/>
          <a:p>
            <a:r>
              <a:rPr lang="en-US" dirty="0" err="1"/>
              <a:t>main.c</a:t>
            </a:r>
            <a:endParaRPr lang="en-US" dirty="0"/>
          </a:p>
        </p:txBody>
      </p:sp>
      <p:sp>
        <p:nvSpPr>
          <p:cNvPr id="7" name="Punched Tape 6"/>
          <p:cNvSpPr/>
          <p:nvPr/>
        </p:nvSpPr>
        <p:spPr>
          <a:xfrm>
            <a:off x="4819649" y="619125"/>
            <a:ext cx="3883025" cy="3525877"/>
          </a:xfrm>
          <a:prstGeom prst="flowChartPunchedTap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r>
              <a:rPr lang="en-US" dirty="0">
                <a:solidFill>
                  <a:schemeClr val="tx1"/>
                </a:solidFill>
              </a:rPr>
              <a:t> </a:t>
            </a:r>
          </a:p>
          <a:p>
            <a:r>
              <a:rPr lang="en-US" dirty="0">
                <a:solidFill>
                  <a:schemeClr val="tx1"/>
                </a:solidFill>
              </a:rPr>
              <a:t>#include&lt;</a:t>
            </a:r>
            <a:r>
              <a:rPr lang="en-US" dirty="0" err="1">
                <a:solidFill>
                  <a:schemeClr val="tx1"/>
                </a:solidFill>
              </a:rPr>
              <a:t>stdio.h</a:t>
            </a:r>
            <a:r>
              <a:rPr lang="en-US" dirty="0">
                <a:solidFill>
                  <a:schemeClr val="tx1"/>
                </a:solidFill>
              </a:rPr>
              <a:t>&gt;</a:t>
            </a:r>
          </a:p>
          <a:p>
            <a:endParaRPr lang="en-US" dirty="0">
              <a:solidFill>
                <a:schemeClr val="tx1"/>
              </a:solidFill>
            </a:endParaRPr>
          </a:p>
          <a:p>
            <a:r>
              <a:rPr lang="en-US" dirty="0">
                <a:solidFill>
                  <a:schemeClr val="tx1"/>
                </a:solidFill>
              </a:rPr>
              <a:t>extern int count;</a:t>
            </a:r>
          </a:p>
          <a:p>
            <a:endParaRPr lang="en-US" dirty="0">
              <a:solidFill>
                <a:schemeClr val="tx1"/>
              </a:solidFill>
            </a:endParaRPr>
          </a:p>
          <a:p>
            <a:r>
              <a:rPr lang="en-US" dirty="0">
                <a:solidFill>
                  <a:schemeClr val="tx1"/>
                </a:solidFill>
              </a:rPr>
              <a:t>extern void write_extern(void)</a:t>
            </a:r>
          </a:p>
          <a:p>
            <a:r>
              <a:rPr lang="de-DE" dirty="0">
                <a:solidFill>
                  <a:schemeClr val="tx1"/>
                </a:solidFill>
              </a:rPr>
              <a:t> {</a:t>
            </a:r>
          </a:p>
          <a:p>
            <a:r>
              <a:rPr lang="de-DE" dirty="0">
                <a:solidFill>
                  <a:schemeClr val="tx1"/>
                </a:solidFill>
              </a:rPr>
              <a:t>   printf("count is %i\n", count);</a:t>
            </a:r>
          </a:p>
          <a:p>
            <a:r>
              <a:rPr lang="de-DE" dirty="0">
                <a:solidFill>
                  <a:schemeClr val="tx1"/>
                </a:solidFill>
              </a:rPr>
              <a:t> }</a:t>
            </a:r>
          </a:p>
        </p:txBody>
      </p:sp>
      <p:sp>
        <p:nvSpPr>
          <p:cNvPr id="8" name="TextBox 7"/>
          <p:cNvSpPr txBox="1"/>
          <p:nvPr/>
        </p:nvSpPr>
        <p:spPr>
          <a:xfrm>
            <a:off x="7727009" y="235545"/>
            <a:ext cx="864402" cy="369332"/>
          </a:xfrm>
          <a:prstGeom prst="rect">
            <a:avLst/>
          </a:prstGeom>
          <a:noFill/>
        </p:spPr>
        <p:txBody>
          <a:bodyPr wrap="none" rtlCol="0">
            <a:spAutoFit/>
          </a:bodyPr>
          <a:lstStyle/>
          <a:p>
            <a:r>
              <a:rPr lang="en-US" dirty="0" err="1"/>
              <a:t>write.c</a:t>
            </a:r>
            <a:endParaRPr lang="en-US" dirty="0"/>
          </a:p>
        </p:txBody>
      </p:sp>
      <p:sp>
        <p:nvSpPr>
          <p:cNvPr id="3" name="TextBox 2"/>
          <p:cNvSpPr txBox="1"/>
          <p:nvPr/>
        </p:nvSpPr>
        <p:spPr>
          <a:xfrm>
            <a:off x="474078" y="4145002"/>
            <a:ext cx="1595309" cy="369332"/>
          </a:xfrm>
          <a:prstGeom prst="rect">
            <a:avLst/>
          </a:prstGeom>
          <a:noFill/>
        </p:spPr>
        <p:txBody>
          <a:bodyPr wrap="none" rtlCol="0">
            <a:spAutoFit/>
          </a:bodyPr>
          <a:lstStyle/>
          <a:p>
            <a:r>
              <a:rPr lang="en-US" dirty="0"/>
              <a:t>gcc –c </a:t>
            </a:r>
            <a:r>
              <a:rPr lang="en-US" dirty="0" err="1"/>
              <a:t>main.c</a:t>
            </a:r>
            <a:endParaRPr lang="en-US" dirty="0"/>
          </a:p>
        </p:txBody>
      </p:sp>
      <p:sp>
        <p:nvSpPr>
          <p:cNvPr id="5" name="TextBox 4"/>
          <p:cNvSpPr txBox="1"/>
          <p:nvPr/>
        </p:nvSpPr>
        <p:spPr>
          <a:xfrm>
            <a:off x="1746250" y="5365750"/>
            <a:ext cx="582311" cy="369332"/>
          </a:xfrm>
          <a:prstGeom prst="rect">
            <a:avLst/>
          </a:prstGeom>
          <a:noFill/>
        </p:spPr>
        <p:txBody>
          <a:bodyPr wrap="none" rtlCol="0">
            <a:spAutoFit/>
          </a:bodyPr>
          <a:lstStyle/>
          <a:p>
            <a:r>
              <a:rPr lang="en-US" dirty="0"/>
              <a:t>OK!</a:t>
            </a:r>
          </a:p>
        </p:txBody>
      </p:sp>
      <p:grpSp>
        <p:nvGrpSpPr>
          <p:cNvPr id="14" name="Group 13"/>
          <p:cNvGrpSpPr/>
          <p:nvPr/>
        </p:nvGrpSpPr>
        <p:grpSpPr>
          <a:xfrm>
            <a:off x="4819649" y="1899138"/>
            <a:ext cx="905902" cy="482926"/>
            <a:chOff x="4819649" y="1899138"/>
            <a:chExt cx="905902" cy="482926"/>
          </a:xfrm>
        </p:grpSpPr>
        <p:cxnSp>
          <p:nvCxnSpPr>
            <p:cNvPr id="10" name="Straight Connector 9"/>
            <p:cNvCxnSpPr>
              <a:stCxn id="7" idx="1"/>
            </p:cNvCxnSpPr>
            <p:nvPr/>
          </p:nvCxnSpPr>
          <p:spPr>
            <a:xfrm flipV="1">
              <a:off x="4819649" y="1899138"/>
              <a:ext cx="723022" cy="48292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819649" y="1899138"/>
              <a:ext cx="905902" cy="48292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5" name="TextBox 14"/>
          <p:cNvSpPr txBox="1"/>
          <p:nvPr/>
        </p:nvSpPr>
        <p:spPr>
          <a:xfrm>
            <a:off x="5012195" y="4841805"/>
            <a:ext cx="3134191" cy="369332"/>
          </a:xfrm>
          <a:prstGeom prst="rect">
            <a:avLst/>
          </a:prstGeom>
          <a:noFill/>
        </p:spPr>
        <p:txBody>
          <a:bodyPr wrap="none" rtlCol="0">
            <a:spAutoFit/>
          </a:bodyPr>
          <a:lstStyle/>
          <a:p>
            <a:r>
              <a:rPr lang="en-US"/>
              <a:t>With or </a:t>
            </a:r>
            <a:r>
              <a:rPr lang="en-US" dirty="0"/>
              <a:t>without it is </a:t>
            </a:r>
            <a:r>
              <a:rPr lang="en-US"/>
              <a:t>the same</a:t>
            </a:r>
            <a:endParaRPr lang="en-US" dirty="0"/>
          </a:p>
        </p:txBody>
      </p:sp>
      <p:cxnSp>
        <p:nvCxnSpPr>
          <p:cNvPr id="17" name="Curved Connector 16"/>
          <p:cNvCxnSpPr>
            <a:stCxn id="7" idx="1"/>
            <a:endCxn id="15" idx="1"/>
          </p:cNvCxnSpPr>
          <p:nvPr/>
        </p:nvCxnSpPr>
        <p:spPr>
          <a:xfrm rot="10800000" flipH="1" flipV="1">
            <a:off x="4819649" y="2382063"/>
            <a:ext cx="192546" cy="2644407"/>
          </a:xfrm>
          <a:prstGeom prst="curvedConnector3">
            <a:avLst>
              <a:gd name="adj1" fmla="val -118725"/>
            </a:avLst>
          </a:prstGeom>
          <a:ln w="38100">
            <a:tailEnd type="triangle"/>
          </a:ln>
        </p:spPr>
        <p:style>
          <a:lnRef idx="1">
            <a:schemeClr val="accent1"/>
          </a:lnRef>
          <a:fillRef idx="0">
            <a:schemeClr val="accent1"/>
          </a:fillRef>
          <a:effectRef idx="0">
            <a:schemeClr val="accent1"/>
          </a:effectRef>
          <a:fontRef idx="minor">
            <a:schemeClr val="tx1"/>
          </a:fontRef>
        </p:style>
      </p:cxnSp>
      <p:grpSp>
        <p:nvGrpSpPr>
          <p:cNvPr id="16" name="Group 15"/>
          <p:cNvGrpSpPr/>
          <p:nvPr/>
        </p:nvGrpSpPr>
        <p:grpSpPr>
          <a:xfrm>
            <a:off x="4856423" y="2489002"/>
            <a:ext cx="905902" cy="482926"/>
            <a:chOff x="4819649" y="1899138"/>
            <a:chExt cx="905902" cy="482926"/>
          </a:xfrm>
        </p:grpSpPr>
        <p:cxnSp>
          <p:nvCxnSpPr>
            <p:cNvPr id="19" name="Straight Connector 18"/>
            <p:cNvCxnSpPr/>
            <p:nvPr/>
          </p:nvCxnSpPr>
          <p:spPr>
            <a:xfrm flipV="1">
              <a:off x="4819649" y="1899138"/>
              <a:ext cx="723022" cy="48292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4819649" y="1899138"/>
              <a:ext cx="905902" cy="48292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1" name="TextBox 20"/>
          <p:cNvSpPr txBox="1"/>
          <p:nvPr/>
        </p:nvSpPr>
        <p:spPr>
          <a:xfrm>
            <a:off x="474077" y="4472473"/>
            <a:ext cx="1582848" cy="369332"/>
          </a:xfrm>
          <a:prstGeom prst="rect">
            <a:avLst/>
          </a:prstGeom>
          <a:noFill/>
        </p:spPr>
        <p:txBody>
          <a:bodyPr wrap="none" rtlCol="0">
            <a:spAutoFit/>
          </a:bodyPr>
          <a:lstStyle/>
          <a:p>
            <a:r>
              <a:rPr lang="en-US" dirty="0"/>
              <a:t>gcc –c write.c</a:t>
            </a:r>
          </a:p>
        </p:txBody>
      </p:sp>
      <p:sp>
        <p:nvSpPr>
          <p:cNvPr id="22" name="TextBox 21"/>
          <p:cNvSpPr txBox="1"/>
          <p:nvPr/>
        </p:nvSpPr>
        <p:spPr>
          <a:xfrm>
            <a:off x="474076" y="4807866"/>
            <a:ext cx="2929007" cy="369332"/>
          </a:xfrm>
          <a:prstGeom prst="rect">
            <a:avLst/>
          </a:prstGeom>
          <a:noFill/>
        </p:spPr>
        <p:txBody>
          <a:bodyPr wrap="none" rtlCol="0">
            <a:spAutoFit/>
          </a:bodyPr>
          <a:lstStyle/>
          <a:p>
            <a:r>
              <a:rPr lang="en-US" dirty="0" err="1"/>
              <a:t>gcc</a:t>
            </a:r>
            <a:r>
              <a:rPr lang="en-US" dirty="0"/>
              <a:t> –o main </a:t>
            </a:r>
            <a:r>
              <a:rPr lang="en-US" dirty="0" err="1"/>
              <a:t>main.o</a:t>
            </a:r>
            <a:r>
              <a:rPr lang="en-US" dirty="0"/>
              <a:t> </a:t>
            </a:r>
            <a:r>
              <a:rPr lang="en-US" dirty="0" err="1"/>
              <a:t>write.o</a:t>
            </a:r>
            <a:endParaRPr lang="en-US" dirty="0"/>
          </a:p>
        </p:txBody>
      </p:sp>
    </p:spTree>
    <p:extLst>
      <p:ext uri="{BB962C8B-B14F-4D97-AF65-F5344CB8AC3E}">
        <p14:creationId xmlns:p14="http://schemas.microsoft.com/office/powerpoint/2010/main" val="1527539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15" grpId="0"/>
      <p:bldP spid="21" grpId="0"/>
      <p:bldP spid="2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 4</a:t>
            </a:r>
          </a:p>
        </p:txBody>
      </p:sp>
      <p:sp>
        <p:nvSpPr>
          <p:cNvPr id="4" name="Punched Tape 3"/>
          <p:cNvSpPr/>
          <p:nvPr/>
        </p:nvSpPr>
        <p:spPr>
          <a:xfrm>
            <a:off x="457199" y="1238250"/>
            <a:ext cx="3257551" cy="2571750"/>
          </a:xfrm>
          <a:prstGeom prst="flowChartPunchedTap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r>
              <a:rPr lang="en-US" dirty="0">
                <a:solidFill>
                  <a:schemeClr val="tx1"/>
                </a:solidFill>
              </a:rPr>
              <a:t>int count=5;</a:t>
            </a:r>
          </a:p>
          <a:p>
            <a:r>
              <a:rPr lang="en-US" dirty="0">
                <a:solidFill>
                  <a:schemeClr val="tx1"/>
                </a:solidFill>
              </a:rPr>
              <a:t>void write_extern();</a:t>
            </a:r>
          </a:p>
          <a:p>
            <a:endParaRPr lang="en-US" dirty="0">
              <a:solidFill>
                <a:schemeClr val="tx1"/>
              </a:solidFill>
            </a:endParaRPr>
          </a:p>
          <a:p>
            <a:r>
              <a:rPr lang="ro-RO" dirty="0" err="1">
                <a:solidFill>
                  <a:schemeClr val="tx1"/>
                </a:solidFill>
              </a:rPr>
              <a:t>int</a:t>
            </a:r>
            <a:r>
              <a:rPr lang="ro-RO" dirty="0">
                <a:solidFill>
                  <a:schemeClr val="tx1"/>
                </a:solidFill>
              </a:rPr>
              <a:t> main() </a:t>
            </a:r>
            <a:r>
              <a:rPr lang="de-DE" dirty="0">
                <a:solidFill>
                  <a:schemeClr val="tx1"/>
                </a:solidFill>
              </a:rPr>
              <a:t>{</a:t>
            </a:r>
          </a:p>
          <a:p>
            <a:r>
              <a:rPr lang="de-DE" dirty="0">
                <a:solidFill>
                  <a:schemeClr val="tx1"/>
                </a:solidFill>
              </a:rPr>
              <a:t>     write_extern();</a:t>
            </a:r>
          </a:p>
          <a:p>
            <a:r>
              <a:rPr lang="de-DE" dirty="0">
                <a:solidFill>
                  <a:schemeClr val="tx1"/>
                </a:solidFill>
              </a:rPr>
              <a:t>}</a:t>
            </a:r>
            <a:endParaRPr lang="de-DE" dirty="0"/>
          </a:p>
        </p:txBody>
      </p:sp>
      <p:sp>
        <p:nvSpPr>
          <p:cNvPr id="6" name="TextBox 5"/>
          <p:cNvSpPr txBox="1"/>
          <p:nvPr/>
        </p:nvSpPr>
        <p:spPr>
          <a:xfrm>
            <a:off x="2822105" y="868918"/>
            <a:ext cx="864540" cy="369332"/>
          </a:xfrm>
          <a:prstGeom prst="rect">
            <a:avLst/>
          </a:prstGeom>
          <a:noFill/>
        </p:spPr>
        <p:txBody>
          <a:bodyPr wrap="none" rtlCol="0">
            <a:spAutoFit/>
          </a:bodyPr>
          <a:lstStyle/>
          <a:p>
            <a:r>
              <a:rPr lang="en-US" dirty="0" err="1"/>
              <a:t>main.c</a:t>
            </a:r>
            <a:endParaRPr lang="en-US" dirty="0"/>
          </a:p>
        </p:txBody>
      </p:sp>
      <p:sp>
        <p:nvSpPr>
          <p:cNvPr id="7" name="Punched Tape 6"/>
          <p:cNvSpPr/>
          <p:nvPr/>
        </p:nvSpPr>
        <p:spPr>
          <a:xfrm>
            <a:off x="4819649" y="619125"/>
            <a:ext cx="3883025" cy="3474573"/>
          </a:xfrm>
          <a:prstGeom prst="flowChartPunchedTap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r>
              <a:rPr lang="en-US" dirty="0">
                <a:solidFill>
                  <a:schemeClr val="tx1"/>
                </a:solidFill>
              </a:rPr>
              <a:t> </a:t>
            </a:r>
          </a:p>
          <a:p>
            <a:r>
              <a:rPr lang="en-US" dirty="0">
                <a:solidFill>
                  <a:schemeClr val="tx1"/>
                </a:solidFill>
              </a:rPr>
              <a:t>#include&lt;</a:t>
            </a:r>
            <a:r>
              <a:rPr lang="en-US" dirty="0" err="1">
                <a:solidFill>
                  <a:schemeClr val="tx1"/>
                </a:solidFill>
              </a:rPr>
              <a:t>stdio.h</a:t>
            </a:r>
            <a:r>
              <a:rPr lang="en-US" dirty="0">
                <a:solidFill>
                  <a:schemeClr val="tx1"/>
                </a:solidFill>
              </a:rPr>
              <a:t>&gt;</a:t>
            </a:r>
          </a:p>
          <a:p>
            <a:endParaRPr lang="en-US" dirty="0">
              <a:solidFill>
                <a:schemeClr val="tx1"/>
              </a:solidFill>
            </a:endParaRPr>
          </a:p>
          <a:p>
            <a:r>
              <a:rPr lang="en-US" dirty="0">
                <a:solidFill>
                  <a:schemeClr val="tx1"/>
                </a:solidFill>
              </a:rPr>
              <a:t>extern int count;</a:t>
            </a:r>
          </a:p>
          <a:p>
            <a:endParaRPr lang="en-US" dirty="0">
              <a:solidFill>
                <a:schemeClr val="tx1"/>
              </a:solidFill>
            </a:endParaRPr>
          </a:p>
          <a:p>
            <a:r>
              <a:rPr lang="en-US" dirty="0">
                <a:solidFill>
                  <a:schemeClr val="tx1"/>
                </a:solidFill>
              </a:rPr>
              <a:t>void write_extern(void)</a:t>
            </a:r>
          </a:p>
          <a:p>
            <a:r>
              <a:rPr lang="de-DE" dirty="0">
                <a:solidFill>
                  <a:schemeClr val="tx1"/>
                </a:solidFill>
              </a:rPr>
              <a:t> {</a:t>
            </a:r>
          </a:p>
          <a:p>
            <a:r>
              <a:rPr lang="de-DE" dirty="0">
                <a:solidFill>
                  <a:schemeClr val="tx1"/>
                </a:solidFill>
              </a:rPr>
              <a:t>   printf("count is %i\n", count);</a:t>
            </a:r>
          </a:p>
          <a:p>
            <a:r>
              <a:rPr lang="de-DE" dirty="0">
                <a:solidFill>
                  <a:schemeClr val="tx1"/>
                </a:solidFill>
              </a:rPr>
              <a:t> }</a:t>
            </a:r>
          </a:p>
        </p:txBody>
      </p:sp>
      <p:sp>
        <p:nvSpPr>
          <p:cNvPr id="8" name="TextBox 7"/>
          <p:cNvSpPr txBox="1"/>
          <p:nvPr/>
        </p:nvSpPr>
        <p:spPr>
          <a:xfrm>
            <a:off x="7727009" y="235545"/>
            <a:ext cx="864402" cy="369332"/>
          </a:xfrm>
          <a:prstGeom prst="rect">
            <a:avLst/>
          </a:prstGeom>
          <a:noFill/>
        </p:spPr>
        <p:txBody>
          <a:bodyPr wrap="none" rtlCol="0">
            <a:spAutoFit/>
          </a:bodyPr>
          <a:lstStyle/>
          <a:p>
            <a:r>
              <a:rPr lang="en-US" dirty="0" err="1"/>
              <a:t>write.c</a:t>
            </a:r>
            <a:endParaRPr lang="en-US" dirty="0"/>
          </a:p>
        </p:txBody>
      </p:sp>
      <p:sp>
        <p:nvSpPr>
          <p:cNvPr id="3" name="TextBox 2"/>
          <p:cNvSpPr txBox="1"/>
          <p:nvPr/>
        </p:nvSpPr>
        <p:spPr>
          <a:xfrm>
            <a:off x="457199" y="4329668"/>
            <a:ext cx="2173229" cy="369332"/>
          </a:xfrm>
          <a:prstGeom prst="rect">
            <a:avLst/>
          </a:prstGeom>
          <a:noFill/>
        </p:spPr>
        <p:txBody>
          <a:bodyPr wrap="none" rtlCol="0">
            <a:spAutoFit/>
          </a:bodyPr>
          <a:lstStyle/>
          <a:p>
            <a:r>
              <a:rPr lang="en-US" dirty="0"/>
              <a:t>gcc –o main main.c</a:t>
            </a:r>
          </a:p>
        </p:txBody>
      </p:sp>
      <p:sp>
        <p:nvSpPr>
          <p:cNvPr id="5" name="TextBox 4"/>
          <p:cNvSpPr txBox="1"/>
          <p:nvPr/>
        </p:nvSpPr>
        <p:spPr>
          <a:xfrm>
            <a:off x="457199" y="4937125"/>
            <a:ext cx="8023726" cy="1477328"/>
          </a:xfrm>
          <a:prstGeom prst="rect">
            <a:avLst/>
          </a:prstGeom>
          <a:noFill/>
        </p:spPr>
        <p:txBody>
          <a:bodyPr wrap="none" rtlCol="0">
            <a:spAutoFit/>
          </a:bodyPr>
          <a:lstStyle/>
          <a:p>
            <a:r>
              <a:rPr lang="en-US" dirty="0"/>
              <a:t>Undefined symbols for architecture x86_64:</a:t>
            </a:r>
          </a:p>
          <a:p>
            <a:r>
              <a:rPr lang="en-US" dirty="0"/>
              <a:t>  "_</a:t>
            </a:r>
            <a:r>
              <a:rPr lang="en-US" dirty="0" err="1"/>
              <a:t>write_extern</a:t>
            </a:r>
            <a:r>
              <a:rPr lang="en-US" dirty="0"/>
              <a:t>", referenced from:</a:t>
            </a:r>
          </a:p>
          <a:p>
            <a:r>
              <a:rPr lang="en-US" dirty="0"/>
              <a:t>      _main in main-95ef15.o</a:t>
            </a:r>
          </a:p>
          <a:p>
            <a:r>
              <a:rPr lang="en-US" dirty="0"/>
              <a:t>ld: symbol(s) not found for architecture x86_64</a:t>
            </a:r>
          </a:p>
          <a:p>
            <a:r>
              <a:rPr lang="en-US" dirty="0"/>
              <a:t>clang: error: linker command failed with exit code 1 (use -v to see invocation)</a:t>
            </a:r>
          </a:p>
        </p:txBody>
      </p:sp>
    </p:spTree>
    <p:extLst>
      <p:ext uri="{BB962C8B-B14F-4D97-AF65-F5344CB8AC3E}">
        <p14:creationId xmlns:p14="http://schemas.microsoft.com/office/powerpoint/2010/main" val="1615907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 5</a:t>
            </a:r>
          </a:p>
        </p:txBody>
      </p:sp>
      <p:sp>
        <p:nvSpPr>
          <p:cNvPr id="4" name="Punched Tape 3"/>
          <p:cNvSpPr/>
          <p:nvPr/>
        </p:nvSpPr>
        <p:spPr>
          <a:xfrm>
            <a:off x="457199" y="1238250"/>
            <a:ext cx="3257551" cy="2571750"/>
          </a:xfrm>
          <a:prstGeom prst="flowChartPunchedTap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r>
              <a:rPr lang="en-US" dirty="0">
                <a:solidFill>
                  <a:schemeClr val="tx1"/>
                </a:solidFill>
              </a:rPr>
              <a:t>int count=5;</a:t>
            </a:r>
          </a:p>
          <a:p>
            <a:r>
              <a:rPr lang="en-US" dirty="0">
                <a:solidFill>
                  <a:schemeClr val="tx1"/>
                </a:solidFill>
              </a:rPr>
              <a:t>void write_extern();</a:t>
            </a:r>
          </a:p>
          <a:p>
            <a:endParaRPr lang="en-US" dirty="0">
              <a:solidFill>
                <a:schemeClr val="tx1"/>
              </a:solidFill>
            </a:endParaRPr>
          </a:p>
          <a:p>
            <a:r>
              <a:rPr lang="ro-RO" dirty="0">
                <a:solidFill>
                  <a:schemeClr val="tx1"/>
                </a:solidFill>
              </a:rPr>
              <a:t> </a:t>
            </a:r>
            <a:r>
              <a:rPr lang="ro-RO" dirty="0" err="1">
                <a:solidFill>
                  <a:schemeClr val="tx1"/>
                </a:solidFill>
              </a:rPr>
              <a:t>int</a:t>
            </a:r>
            <a:r>
              <a:rPr lang="ro-RO" dirty="0">
                <a:solidFill>
                  <a:schemeClr val="tx1"/>
                </a:solidFill>
              </a:rPr>
              <a:t> </a:t>
            </a:r>
            <a:r>
              <a:rPr lang="ro-RO" dirty="0" err="1">
                <a:solidFill>
                  <a:schemeClr val="tx1"/>
                </a:solidFill>
              </a:rPr>
              <a:t>main</a:t>
            </a:r>
            <a:r>
              <a:rPr lang="ro-RO" dirty="0">
                <a:solidFill>
                  <a:schemeClr val="tx1"/>
                </a:solidFill>
              </a:rPr>
              <a:t>() </a:t>
            </a:r>
            <a:r>
              <a:rPr lang="de-DE" dirty="0">
                <a:solidFill>
                  <a:schemeClr val="tx1"/>
                </a:solidFill>
              </a:rPr>
              <a:t>{</a:t>
            </a:r>
          </a:p>
          <a:p>
            <a:r>
              <a:rPr lang="de-DE" dirty="0">
                <a:solidFill>
                  <a:schemeClr val="tx1"/>
                </a:solidFill>
              </a:rPr>
              <a:t>     write_extern();</a:t>
            </a:r>
          </a:p>
          <a:p>
            <a:r>
              <a:rPr lang="de-DE" dirty="0">
                <a:solidFill>
                  <a:schemeClr val="tx1"/>
                </a:solidFill>
              </a:rPr>
              <a:t>}</a:t>
            </a:r>
            <a:endParaRPr lang="de-DE" dirty="0"/>
          </a:p>
        </p:txBody>
      </p:sp>
      <p:sp>
        <p:nvSpPr>
          <p:cNvPr id="6" name="TextBox 5"/>
          <p:cNvSpPr txBox="1"/>
          <p:nvPr/>
        </p:nvSpPr>
        <p:spPr>
          <a:xfrm>
            <a:off x="2822105" y="868918"/>
            <a:ext cx="864540" cy="369332"/>
          </a:xfrm>
          <a:prstGeom prst="rect">
            <a:avLst/>
          </a:prstGeom>
          <a:noFill/>
        </p:spPr>
        <p:txBody>
          <a:bodyPr wrap="none" rtlCol="0">
            <a:spAutoFit/>
          </a:bodyPr>
          <a:lstStyle/>
          <a:p>
            <a:r>
              <a:rPr lang="en-US" dirty="0" err="1"/>
              <a:t>main.c</a:t>
            </a:r>
            <a:endParaRPr lang="en-US" dirty="0"/>
          </a:p>
        </p:txBody>
      </p:sp>
      <p:sp>
        <p:nvSpPr>
          <p:cNvPr id="7" name="Punched Tape 6"/>
          <p:cNvSpPr/>
          <p:nvPr/>
        </p:nvSpPr>
        <p:spPr>
          <a:xfrm>
            <a:off x="4819649" y="619125"/>
            <a:ext cx="3883025" cy="3525877"/>
          </a:xfrm>
          <a:prstGeom prst="flowChartPunchedTap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r>
              <a:rPr lang="en-US" dirty="0">
                <a:solidFill>
                  <a:schemeClr val="tx1"/>
                </a:solidFill>
              </a:rPr>
              <a:t> </a:t>
            </a:r>
          </a:p>
          <a:p>
            <a:r>
              <a:rPr lang="en-US" dirty="0">
                <a:solidFill>
                  <a:schemeClr val="tx1"/>
                </a:solidFill>
              </a:rPr>
              <a:t>#include&lt;</a:t>
            </a:r>
            <a:r>
              <a:rPr lang="en-US" dirty="0" err="1">
                <a:solidFill>
                  <a:schemeClr val="tx1"/>
                </a:solidFill>
              </a:rPr>
              <a:t>stdio.h</a:t>
            </a:r>
            <a:r>
              <a:rPr lang="en-US" dirty="0">
                <a:solidFill>
                  <a:schemeClr val="tx1"/>
                </a:solidFill>
              </a:rPr>
              <a:t>&gt;</a:t>
            </a:r>
          </a:p>
          <a:p>
            <a:endParaRPr lang="en-US" dirty="0">
              <a:solidFill>
                <a:schemeClr val="tx1"/>
              </a:solidFill>
            </a:endParaRPr>
          </a:p>
          <a:p>
            <a:r>
              <a:rPr lang="en-US" dirty="0">
                <a:solidFill>
                  <a:schemeClr val="tx1"/>
                </a:solidFill>
              </a:rPr>
              <a:t>extern int count;</a:t>
            </a:r>
          </a:p>
          <a:p>
            <a:endParaRPr lang="en-US" dirty="0">
              <a:solidFill>
                <a:schemeClr val="tx1"/>
              </a:solidFill>
            </a:endParaRPr>
          </a:p>
          <a:p>
            <a:r>
              <a:rPr lang="en-US" dirty="0">
                <a:solidFill>
                  <a:schemeClr val="tx1"/>
                </a:solidFill>
              </a:rPr>
              <a:t>void write_extern(void)</a:t>
            </a:r>
          </a:p>
          <a:p>
            <a:r>
              <a:rPr lang="de-DE" dirty="0">
                <a:solidFill>
                  <a:schemeClr val="tx1"/>
                </a:solidFill>
              </a:rPr>
              <a:t> {</a:t>
            </a:r>
          </a:p>
          <a:p>
            <a:r>
              <a:rPr lang="de-DE" dirty="0">
                <a:solidFill>
                  <a:schemeClr val="tx1"/>
                </a:solidFill>
              </a:rPr>
              <a:t>   printf("count is %i\n", count);</a:t>
            </a:r>
          </a:p>
          <a:p>
            <a:r>
              <a:rPr lang="de-DE" dirty="0">
                <a:solidFill>
                  <a:schemeClr val="tx1"/>
                </a:solidFill>
              </a:rPr>
              <a:t> }</a:t>
            </a:r>
          </a:p>
        </p:txBody>
      </p:sp>
      <p:sp>
        <p:nvSpPr>
          <p:cNvPr id="8" name="TextBox 7"/>
          <p:cNvSpPr txBox="1"/>
          <p:nvPr/>
        </p:nvSpPr>
        <p:spPr>
          <a:xfrm>
            <a:off x="7727009" y="235545"/>
            <a:ext cx="864402" cy="369332"/>
          </a:xfrm>
          <a:prstGeom prst="rect">
            <a:avLst/>
          </a:prstGeom>
          <a:noFill/>
        </p:spPr>
        <p:txBody>
          <a:bodyPr wrap="none" rtlCol="0">
            <a:spAutoFit/>
          </a:bodyPr>
          <a:lstStyle/>
          <a:p>
            <a:r>
              <a:rPr lang="en-US" dirty="0" err="1"/>
              <a:t>write.c</a:t>
            </a:r>
            <a:endParaRPr lang="en-US" dirty="0"/>
          </a:p>
        </p:txBody>
      </p:sp>
      <p:sp>
        <p:nvSpPr>
          <p:cNvPr id="3" name="TextBox 2"/>
          <p:cNvSpPr txBox="1"/>
          <p:nvPr/>
        </p:nvSpPr>
        <p:spPr>
          <a:xfrm>
            <a:off x="474078" y="4145002"/>
            <a:ext cx="2147305" cy="369332"/>
          </a:xfrm>
          <a:prstGeom prst="rect">
            <a:avLst/>
          </a:prstGeom>
          <a:noFill/>
        </p:spPr>
        <p:txBody>
          <a:bodyPr wrap="none" rtlCol="0">
            <a:spAutoFit/>
          </a:bodyPr>
          <a:lstStyle/>
          <a:p>
            <a:r>
              <a:rPr lang="en-US" dirty="0"/>
              <a:t>gcc –o write write.c</a:t>
            </a:r>
          </a:p>
        </p:txBody>
      </p:sp>
      <p:sp>
        <p:nvSpPr>
          <p:cNvPr id="9" name="TextBox 8"/>
          <p:cNvSpPr txBox="1"/>
          <p:nvPr/>
        </p:nvSpPr>
        <p:spPr>
          <a:xfrm>
            <a:off x="457199" y="4673084"/>
            <a:ext cx="8023726" cy="2031325"/>
          </a:xfrm>
          <a:prstGeom prst="rect">
            <a:avLst/>
          </a:prstGeom>
          <a:noFill/>
        </p:spPr>
        <p:txBody>
          <a:bodyPr wrap="none" rtlCol="0">
            <a:spAutoFit/>
          </a:bodyPr>
          <a:lstStyle/>
          <a:p>
            <a:r>
              <a:rPr lang="en-US" dirty="0"/>
              <a:t>Undefined symbols for architecture x86_64:</a:t>
            </a:r>
          </a:p>
          <a:p>
            <a:r>
              <a:rPr lang="en-US" dirty="0"/>
              <a:t>  "_count", referenced from:</a:t>
            </a:r>
          </a:p>
          <a:p>
            <a:r>
              <a:rPr lang="en-US" dirty="0"/>
              <a:t>      _</a:t>
            </a:r>
            <a:r>
              <a:rPr lang="en-US" dirty="0" err="1"/>
              <a:t>write_extern</a:t>
            </a:r>
            <a:r>
              <a:rPr lang="en-US" dirty="0"/>
              <a:t> in write-713128.o</a:t>
            </a:r>
          </a:p>
          <a:p>
            <a:r>
              <a:rPr lang="en-US" dirty="0"/>
              <a:t>  "_main", referenced from:</a:t>
            </a:r>
          </a:p>
          <a:p>
            <a:r>
              <a:rPr lang="en-US" dirty="0"/>
              <a:t>     implicit entry/start for main executable</a:t>
            </a:r>
          </a:p>
          <a:p>
            <a:r>
              <a:rPr lang="en-US" dirty="0"/>
              <a:t>ld: symbol(s) not found for architecture x86_64</a:t>
            </a:r>
          </a:p>
          <a:p>
            <a:r>
              <a:rPr lang="en-US" dirty="0"/>
              <a:t>clang: error: linker command failed with exit code 1 (use -v to see invocation)</a:t>
            </a:r>
          </a:p>
        </p:txBody>
      </p:sp>
    </p:spTree>
    <p:extLst>
      <p:ext uri="{BB962C8B-B14F-4D97-AF65-F5344CB8AC3E}">
        <p14:creationId xmlns:p14="http://schemas.microsoft.com/office/powerpoint/2010/main" val="748794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Tentative definition</a:t>
            </a:r>
          </a:p>
        </p:txBody>
      </p:sp>
      <p:sp>
        <p:nvSpPr>
          <p:cNvPr id="3" name="Content Placeholder 2"/>
          <p:cNvSpPr>
            <a:spLocks noGrp="1"/>
          </p:cNvSpPr>
          <p:nvPr>
            <p:ph idx="1"/>
          </p:nvPr>
        </p:nvSpPr>
        <p:spPr/>
        <p:txBody>
          <a:bodyPr/>
          <a:lstStyle/>
          <a:p>
            <a:r>
              <a:rPr lang="en-US" dirty="0"/>
              <a:t>If you declare an object outside of all functions, without an initializer and without the storage class specifier extern, the declaration is a </a:t>
            </a:r>
            <a:r>
              <a:rPr lang="en-US" i="1" dirty="0"/>
              <a:t>tentative definition</a:t>
            </a:r>
            <a:r>
              <a:rPr lang="en-US" dirty="0"/>
              <a:t>. </a:t>
            </a:r>
          </a:p>
          <a:p>
            <a:r>
              <a:rPr lang="en-US" dirty="0"/>
              <a:t>A tentative definition of an identifier remains a simple declaration if the translation unit contains another definition for the same identifier. </a:t>
            </a:r>
          </a:p>
          <a:p>
            <a:r>
              <a:rPr lang="en-US" dirty="0"/>
              <a:t>If not, then the compiler behaves as if the tentative definition had included an initializer with the value zero, making it a definition. </a:t>
            </a:r>
          </a:p>
          <a:p>
            <a:endParaRPr lang="en-US" dirty="0"/>
          </a:p>
          <a:p>
            <a:endParaRPr lang="en-US" dirty="0"/>
          </a:p>
        </p:txBody>
      </p:sp>
    </p:spTree>
    <p:extLst>
      <p:ext uri="{BB962C8B-B14F-4D97-AF65-F5344CB8AC3E}">
        <p14:creationId xmlns:p14="http://schemas.microsoft.com/office/powerpoint/2010/main" val="7648640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9441"/>
            <a:ext cx="8245475" cy="603535"/>
          </a:xfrm>
        </p:spPr>
        <p:txBody>
          <a:bodyPr>
            <a:normAutofit fontScale="90000"/>
          </a:bodyPr>
          <a:lstStyle/>
          <a:p>
            <a:r>
              <a:rPr lang="en-US" dirty="0"/>
              <a:t>Example </a:t>
            </a:r>
            <a:r>
              <a:rPr lang="en-US"/>
              <a:t>of tentative definition</a:t>
            </a:r>
          </a:p>
        </p:txBody>
      </p:sp>
      <p:sp>
        <p:nvSpPr>
          <p:cNvPr id="4" name="Punched Tape 3"/>
          <p:cNvSpPr/>
          <p:nvPr/>
        </p:nvSpPr>
        <p:spPr>
          <a:xfrm>
            <a:off x="457200" y="1436809"/>
            <a:ext cx="3888253" cy="3052543"/>
          </a:xfrm>
          <a:prstGeom prst="flowChartPunchedTap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r>
              <a:rPr lang="en-US" dirty="0">
                <a:solidFill>
                  <a:schemeClr val="tx1"/>
                </a:solidFill>
              </a:rPr>
              <a:t> </a:t>
            </a:r>
          </a:p>
          <a:p>
            <a:r>
              <a:rPr lang="en-US" dirty="0">
                <a:solidFill>
                  <a:schemeClr val="tx1"/>
                </a:solidFill>
              </a:rPr>
              <a:t>#include&lt;</a:t>
            </a:r>
            <a:r>
              <a:rPr lang="en-US" dirty="0" err="1">
                <a:solidFill>
                  <a:schemeClr val="tx1"/>
                </a:solidFill>
              </a:rPr>
              <a:t>stdio.h</a:t>
            </a:r>
            <a:r>
              <a:rPr lang="en-US" dirty="0">
                <a:solidFill>
                  <a:schemeClr val="tx1"/>
                </a:solidFill>
              </a:rPr>
              <a:t>&gt;</a:t>
            </a:r>
          </a:p>
          <a:p>
            <a:endParaRPr lang="en-US" dirty="0">
              <a:solidFill>
                <a:schemeClr val="tx1"/>
              </a:solidFill>
            </a:endParaRPr>
          </a:p>
          <a:p>
            <a:r>
              <a:rPr lang="en-US" dirty="0" err="1">
                <a:solidFill>
                  <a:schemeClr val="tx1"/>
                </a:solidFill>
              </a:rPr>
              <a:t>int</a:t>
            </a:r>
            <a:r>
              <a:rPr lang="en-US" dirty="0">
                <a:solidFill>
                  <a:schemeClr val="tx1"/>
                </a:solidFill>
              </a:rPr>
              <a:t> count;</a:t>
            </a:r>
          </a:p>
          <a:p>
            <a:r>
              <a:rPr lang="en-US" dirty="0" err="1">
                <a:solidFill>
                  <a:schemeClr val="tx1"/>
                </a:solidFill>
              </a:rPr>
              <a:t>int</a:t>
            </a:r>
            <a:r>
              <a:rPr lang="en-US" dirty="0">
                <a:solidFill>
                  <a:schemeClr val="tx1"/>
                </a:solidFill>
              </a:rPr>
              <a:t> count= 4;</a:t>
            </a:r>
          </a:p>
          <a:p>
            <a:endParaRPr lang="en-US" dirty="0">
              <a:solidFill>
                <a:schemeClr val="tx1"/>
              </a:solidFill>
            </a:endParaRPr>
          </a:p>
          <a:p>
            <a:r>
              <a:rPr lang="en-US" dirty="0" err="1">
                <a:solidFill>
                  <a:schemeClr val="tx1"/>
                </a:solidFill>
              </a:rPr>
              <a:t>int</a:t>
            </a:r>
            <a:r>
              <a:rPr lang="en-US" dirty="0">
                <a:solidFill>
                  <a:schemeClr val="tx1"/>
                </a:solidFill>
              </a:rPr>
              <a:t> main (void) </a:t>
            </a:r>
            <a:r>
              <a:rPr lang="de-DE" dirty="0">
                <a:solidFill>
                  <a:schemeClr val="tx1"/>
                </a:solidFill>
              </a:rPr>
              <a:t>{</a:t>
            </a:r>
          </a:p>
          <a:p>
            <a:r>
              <a:rPr lang="de-DE" dirty="0">
                <a:solidFill>
                  <a:schemeClr val="tx1"/>
                </a:solidFill>
              </a:rPr>
              <a:t>   printf("count is %i\n", count);</a:t>
            </a:r>
          </a:p>
          <a:p>
            <a:r>
              <a:rPr lang="de-DE" dirty="0">
                <a:solidFill>
                  <a:schemeClr val="tx1"/>
                </a:solidFill>
              </a:rPr>
              <a:t> }</a:t>
            </a:r>
          </a:p>
        </p:txBody>
      </p:sp>
      <p:sp>
        <p:nvSpPr>
          <p:cNvPr id="5" name="TextBox 4"/>
          <p:cNvSpPr txBox="1"/>
          <p:nvPr/>
        </p:nvSpPr>
        <p:spPr>
          <a:xfrm>
            <a:off x="930849" y="1483319"/>
            <a:ext cx="865566" cy="369332"/>
          </a:xfrm>
          <a:prstGeom prst="rect">
            <a:avLst/>
          </a:prstGeom>
          <a:noFill/>
        </p:spPr>
        <p:txBody>
          <a:bodyPr wrap="square" rtlCol="0">
            <a:spAutoFit/>
          </a:bodyPr>
          <a:lstStyle/>
          <a:p>
            <a:r>
              <a:rPr lang="en-US" dirty="0" err="1"/>
              <a:t>main.c</a:t>
            </a:r>
            <a:endParaRPr lang="en-US" dirty="0"/>
          </a:p>
        </p:txBody>
      </p:sp>
      <p:sp>
        <p:nvSpPr>
          <p:cNvPr id="6" name="Punched Tape 5"/>
          <p:cNvSpPr/>
          <p:nvPr/>
        </p:nvSpPr>
        <p:spPr>
          <a:xfrm>
            <a:off x="4814422" y="1258447"/>
            <a:ext cx="3888253" cy="3052543"/>
          </a:xfrm>
          <a:prstGeom prst="flowChartPunchedTap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r>
              <a:rPr lang="en-US" dirty="0">
                <a:solidFill>
                  <a:schemeClr val="tx1"/>
                </a:solidFill>
              </a:rPr>
              <a:t> </a:t>
            </a:r>
          </a:p>
          <a:p>
            <a:r>
              <a:rPr lang="en-US" dirty="0">
                <a:solidFill>
                  <a:schemeClr val="tx1"/>
                </a:solidFill>
              </a:rPr>
              <a:t>#include&lt;</a:t>
            </a:r>
            <a:r>
              <a:rPr lang="en-US" dirty="0" err="1">
                <a:solidFill>
                  <a:schemeClr val="tx1"/>
                </a:solidFill>
              </a:rPr>
              <a:t>stdio.h</a:t>
            </a:r>
            <a:r>
              <a:rPr lang="en-US" dirty="0">
                <a:solidFill>
                  <a:schemeClr val="tx1"/>
                </a:solidFill>
              </a:rPr>
              <a:t>&gt;</a:t>
            </a:r>
          </a:p>
          <a:p>
            <a:endParaRPr lang="en-US" dirty="0">
              <a:solidFill>
                <a:schemeClr val="tx1"/>
              </a:solidFill>
            </a:endParaRPr>
          </a:p>
          <a:p>
            <a:r>
              <a:rPr lang="en-US" dirty="0" err="1">
                <a:solidFill>
                  <a:schemeClr val="tx1"/>
                </a:solidFill>
              </a:rPr>
              <a:t>int</a:t>
            </a:r>
            <a:r>
              <a:rPr lang="en-US" dirty="0">
                <a:solidFill>
                  <a:schemeClr val="tx1"/>
                </a:solidFill>
              </a:rPr>
              <a:t> count= 3;</a:t>
            </a:r>
          </a:p>
          <a:p>
            <a:r>
              <a:rPr lang="en-US" dirty="0" err="1">
                <a:solidFill>
                  <a:schemeClr val="tx1"/>
                </a:solidFill>
              </a:rPr>
              <a:t>int</a:t>
            </a:r>
            <a:r>
              <a:rPr lang="en-US" dirty="0">
                <a:solidFill>
                  <a:schemeClr val="tx1"/>
                </a:solidFill>
              </a:rPr>
              <a:t> count= 4;</a:t>
            </a:r>
          </a:p>
          <a:p>
            <a:endParaRPr lang="en-US" dirty="0">
              <a:solidFill>
                <a:schemeClr val="tx1"/>
              </a:solidFill>
            </a:endParaRPr>
          </a:p>
          <a:p>
            <a:r>
              <a:rPr lang="en-US" dirty="0" err="1">
                <a:solidFill>
                  <a:schemeClr val="tx1"/>
                </a:solidFill>
              </a:rPr>
              <a:t>int</a:t>
            </a:r>
            <a:r>
              <a:rPr lang="en-US" dirty="0">
                <a:solidFill>
                  <a:schemeClr val="tx1"/>
                </a:solidFill>
              </a:rPr>
              <a:t> main (void) </a:t>
            </a:r>
            <a:r>
              <a:rPr lang="de-DE" dirty="0">
                <a:solidFill>
                  <a:schemeClr val="tx1"/>
                </a:solidFill>
              </a:rPr>
              <a:t>{</a:t>
            </a:r>
          </a:p>
          <a:p>
            <a:r>
              <a:rPr lang="de-DE" dirty="0">
                <a:solidFill>
                  <a:schemeClr val="tx1"/>
                </a:solidFill>
              </a:rPr>
              <a:t>   printf("count is %i\n", count);</a:t>
            </a:r>
          </a:p>
          <a:p>
            <a:r>
              <a:rPr lang="de-DE" dirty="0">
                <a:solidFill>
                  <a:schemeClr val="tx1"/>
                </a:solidFill>
              </a:rPr>
              <a:t> }</a:t>
            </a:r>
          </a:p>
        </p:txBody>
      </p:sp>
      <p:sp>
        <p:nvSpPr>
          <p:cNvPr id="7" name="TextBox 6"/>
          <p:cNvSpPr txBox="1"/>
          <p:nvPr/>
        </p:nvSpPr>
        <p:spPr>
          <a:xfrm>
            <a:off x="5288071" y="1304957"/>
            <a:ext cx="865566" cy="369332"/>
          </a:xfrm>
          <a:prstGeom prst="rect">
            <a:avLst/>
          </a:prstGeom>
          <a:noFill/>
        </p:spPr>
        <p:txBody>
          <a:bodyPr wrap="square" rtlCol="0">
            <a:spAutoFit/>
          </a:bodyPr>
          <a:lstStyle/>
          <a:p>
            <a:r>
              <a:rPr lang="en-US" dirty="0" err="1"/>
              <a:t>main.c</a:t>
            </a:r>
            <a:endParaRPr lang="en-US" dirty="0"/>
          </a:p>
        </p:txBody>
      </p:sp>
      <p:sp>
        <p:nvSpPr>
          <p:cNvPr id="8" name="TextBox 7"/>
          <p:cNvSpPr txBox="1"/>
          <p:nvPr/>
        </p:nvSpPr>
        <p:spPr>
          <a:xfrm>
            <a:off x="76100" y="4951828"/>
            <a:ext cx="1287532" cy="369332"/>
          </a:xfrm>
          <a:prstGeom prst="rect">
            <a:avLst/>
          </a:prstGeom>
          <a:noFill/>
        </p:spPr>
        <p:txBody>
          <a:bodyPr wrap="none" rtlCol="0">
            <a:spAutoFit/>
          </a:bodyPr>
          <a:lstStyle/>
          <a:p>
            <a:r>
              <a:rPr lang="en-US" dirty="0" err="1"/>
              <a:t>gcc</a:t>
            </a:r>
            <a:r>
              <a:rPr lang="en-US" dirty="0"/>
              <a:t> </a:t>
            </a:r>
            <a:r>
              <a:rPr lang="en-US" dirty="0" err="1"/>
              <a:t>main.c</a:t>
            </a:r>
            <a:endParaRPr lang="en-US" dirty="0"/>
          </a:p>
        </p:txBody>
      </p:sp>
      <p:sp>
        <p:nvSpPr>
          <p:cNvPr id="9" name="TextBox 8"/>
          <p:cNvSpPr txBox="1"/>
          <p:nvPr/>
        </p:nvSpPr>
        <p:spPr>
          <a:xfrm>
            <a:off x="111648" y="5576792"/>
            <a:ext cx="1697901" cy="369332"/>
          </a:xfrm>
          <a:prstGeom prst="rect">
            <a:avLst/>
          </a:prstGeom>
          <a:noFill/>
        </p:spPr>
        <p:txBody>
          <a:bodyPr wrap="none" rtlCol="0">
            <a:spAutoFit/>
          </a:bodyPr>
          <a:lstStyle/>
          <a:p>
            <a:r>
              <a:rPr lang="en-US" dirty="0"/>
              <a:t>OK!: count is 4</a:t>
            </a:r>
          </a:p>
        </p:txBody>
      </p:sp>
      <p:sp>
        <p:nvSpPr>
          <p:cNvPr id="10" name="TextBox 9"/>
          <p:cNvSpPr txBox="1"/>
          <p:nvPr/>
        </p:nvSpPr>
        <p:spPr>
          <a:xfrm>
            <a:off x="7033916" y="4126324"/>
            <a:ext cx="1287532" cy="369332"/>
          </a:xfrm>
          <a:prstGeom prst="rect">
            <a:avLst/>
          </a:prstGeom>
          <a:noFill/>
        </p:spPr>
        <p:txBody>
          <a:bodyPr wrap="none" rtlCol="0">
            <a:spAutoFit/>
          </a:bodyPr>
          <a:lstStyle/>
          <a:p>
            <a:r>
              <a:rPr lang="en-US" dirty="0" err="1"/>
              <a:t>gcc</a:t>
            </a:r>
            <a:r>
              <a:rPr lang="en-US" dirty="0"/>
              <a:t> </a:t>
            </a:r>
            <a:r>
              <a:rPr lang="en-US" dirty="0" err="1"/>
              <a:t>main.c</a:t>
            </a:r>
            <a:endParaRPr lang="en-US" dirty="0"/>
          </a:p>
        </p:txBody>
      </p:sp>
      <p:sp>
        <p:nvSpPr>
          <p:cNvPr id="11" name="Rectangle 10"/>
          <p:cNvSpPr/>
          <p:nvPr/>
        </p:nvSpPr>
        <p:spPr>
          <a:xfrm>
            <a:off x="2743200" y="4813185"/>
            <a:ext cx="6400800" cy="1815882"/>
          </a:xfrm>
          <a:prstGeom prst="rect">
            <a:avLst/>
          </a:prstGeom>
        </p:spPr>
        <p:txBody>
          <a:bodyPr wrap="square">
            <a:spAutoFit/>
          </a:bodyPr>
          <a:lstStyle/>
          <a:p>
            <a:r>
              <a:rPr lang="en-US" sz="1400" dirty="0" err="1">
                <a:latin typeface="AndaleMono" charset="0"/>
              </a:rPr>
              <a:t>MacBook-Francesco:ProgrammI</a:t>
            </a:r>
            <a:r>
              <a:rPr lang="en-US" sz="1400" dirty="0">
                <a:latin typeface="AndaleMono" charset="0"/>
              </a:rPr>
              <a:t> </a:t>
            </a:r>
            <a:r>
              <a:rPr lang="en-US" sz="1400" dirty="0" err="1">
                <a:latin typeface="AndaleMono" charset="0"/>
              </a:rPr>
              <a:t>francescosantini</a:t>
            </a:r>
            <a:r>
              <a:rPr lang="en-US" sz="1400" dirty="0">
                <a:latin typeface="AndaleMono" charset="0"/>
              </a:rPr>
              <a:t>$ </a:t>
            </a:r>
            <a:r>
              <a:rPr lang="en-US" sz="1400" dirty="0" err="1">
                <a:latin typeface="AndaleMono" charset="0"/>
              </a:rPr>
              <a:t>gcc</a:t>
            </a:r>
            <a:r>
              <a:rPr lang="en-US" sz="1400" dirty="0">
                <a:latin typeface="AndaleMono" charset="0"/>
              </a:rPr>
              <a:t> </a:t>
            </a:r>
            <a:r>
              <a:rPr lang="en-US" sz="1400" dirty="0" err="1">
                <a:latin typeface="AndaleMono" charset="0"/>
              </a:rPr>
              <a:t>write.c</a:t>
            </a:r>
            <a:endParaRPr lang="en-US" sz="1400" dirty="0">
              <a:latin typeface="AndaleMono" charset="0"/>
            </a:endParaRPr>
          </a:p>
          <a:p>
            <a:r>
              <a:rPr lang="en-US" sz="1400" dirty="0">
                <a:latin typeface="AndaleMono" charset="0"/>
              </a:rPr>
              <a:t>write.c:5:5: error: redefinition of 'count'</a:t>
            </a:r>
          </a:p>
          <a:p>
            <a:r>
              <a:rPr lang="en-US" sz="1400" dirty="0" err="1">
                <a:latin typeface="AndaleMono" charset="0"/>
              </a:rPr>
              <a:t>int</a:t>
            </a:r>
            <a:r>
              <a:rPr lang="en-US" sz="1400" dirty="0">
                <a:latin typeface="AndaleMono" charset="0"/>
              </a:rPr>
              <a:t> count= 4;</a:t>
            </a:r>
          </a:p>
          <a:p>
            <a:r>
              <a:rPr lang="de-DE" sz="1400" dirty="0">
                <a:latin typeface="AndaleMono" charset="0"/>
              </a:rPr>
              <a:t>    ^</a:t>
            </a:r>
          </a:p>
          <a:p>
            <a:r>
              <a:rPr lang="de-DE" sz="1400" dirty="0">
                <a:latin typeface="AndaleMono" charset="0"/>
              </a:rPr>
              <a:t>write.c:4:5: </a:t>
            </a:r>
            <a:r>
              <a:rPr lang="de-DE" sz="1400" dirty="0" err="1">
                <a:latin typeface="AndaleMono" charset="0"/>
              </a:rPr>
              <a:t>note</a:t>
            </a:r>
            <a:r>
              <a:rPr lang="de-DE" sz="1400" dirty="0">
                <a:latin typeface="AndaleMono" charset="0"/>
              </a:rPr>
              <a:t>: </a:t>
            </a:r>
            <a:r>
              <a:rPr lang="de-DE" sz="1400" dirty="0" err="1">
                <a:latin typeface="AndaleMono" charset="0"/>
              </a:rPr>
              <a:t>previous</a:t>
            </a:r>
            <a:r>
              <a:rPr lang="de-DE" sz="1400" dirty="0">
                <a:latin typeface="AndaleMono" charset="0"/>
              </a:rPr>
              <a:t> </a:t>
            </a:r>
            <a:r>
              <a:rPr lang="de-DE" sz="1400" dirty="0" err="1">
                <a:latin typeface="AndaleMono" charset="0"/>
              </a:rPr>
              <a:t>definition</a:t>
            </a:r>
            <a:r>
              <a:rPr lang="de-DE" sz="1400" dirty="0">
                <a:latin typeface="AndaleMono" charset="0"/>
              </a:rPr>
              <a:t> </a:t>
            </a:r>
            <a:r>
              <a:rPr lang="de-DE" sz="1400" dirty="0" err="1">
                <a:latin typeface="AndaleMono" charset="0"/>
              </a:rPr>
              <a:t>is</a:t>
            </a:r>
            <a:r>
              <a:rPr lang="de-DE" sz="1400" dirty="0">
                <a:latin typeface="AndaleMono" charset="0"/>
              </a:rPr>
              <a:t> </a:t>
            </a:r>
            <a:r>
              <a:rPr lang="de-DE" sz="1400" dirty="0" err="1">
                <a:latin typeface="AndaleMono" charset="0"/>
              </a:rPr>
              <a:t>here</a:t>
            </a:r>
            <a:endParaRPr lang="de-DE" sz="1400" dirty="0">
              <a:latin typeface="AndaleMono" charset="0"/>
            </a:endParaRPr>
          </a:p>
          <a:p>
            <a:r>
              <a:rPr lang="de-DE" sz="1400" dirty="0" err="1">
                <a:latin typeface="AndaleMono" charset="0"/>
              </a:rPr>
              <a:t>int</a:t>
            </a:r>
            <a:r>
              <a:rPr lang="de-DE" sz="1400" dirty="0">
                <a:latin typeface="AndaleMono" charset="0"/>
              </a:rPr>
              <a:t> </a:t>
            </a:r>
            <a:r>
              <a:rPr lang="de-DE" sz="1400" dirty="0" err="1">
                <a:latin typeface="AndaleMono" charset="0"/>
              </a:rPr>
              <a:t>count</a:t>
            </a:r>
            <a:r>
              <a:rPr lang="de-DE" sz="1400" dirty="0">
                <a:latin typeface="AndaleMono" charset="0"/>
              </a:rPr>
              <a:t>= 3;</a:t>
            </a:r>
          </a:p>
          <a:p>
            <a:r>
              <a:rPr lang="de-DE" sz="1400" dirty="0">
                <a:latin typeface="AndaleMono" charset="0"/>
              </a:rPr>
              <a:t>    ^</a:t>
            </a:r>
          </a:p>
          <a:p>
            <a:r>
              <a:rPr lang="de-DE" sz="1400" dirty="0">
                <a:latin typeface="AndaleMono" charset="0"/>
              </a:rPr>
              <a:t>1 </a:t>
            </a:r>
            <a:r>
              <a:rPr lang="de-DE" sz="1400" dirty="0" err="1">
                <a:latin typeface="AndaleMono" charset="0"/>
              </a:rPr>
              <a:t>error</a:t>
            </a:r>
            <a:r>
              <a:rPr lang="de-DE" sz="1400" dirty="0">
                <a:latin typeface="AndaleMono" charset="0"/>
              </a:rPr>
              <a:t> </a:t>
            </a:r>
            <a:r>
              <a:rPr lang="de-DE" sz="1400" dirty="0" err="1">
                <a:latin typeface="AndaleMono" charset="0"/>
              </a:rPr>
              <a:t>generated</a:t>
            </a:r>
            <a:r>
              <a:rPr lang="de-DE" sz="1400" dirty="0">
                <a:latin typeface="AndaleMono" charset="0"/>
              </a:rPr>
              <a:t>.</a:t>
            </a:r>
            <a:endParaRPr lang="en-US" sz="1400" dirty="0"/>
          </a:p>
        </p:txBody>
      </p:sp>
    </p:spTree>
    <p:extLst>
      <p:ext uri="{BB962C8B-B14F-4D97-AF65-F5344CB8AC3E}">
        <p14:creationId xmlns:p14="http://schemas.microsoft.com/office/powerpoint/2010/main" val="1197334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1">
                                            <p:txEl>
                                              <p:pRg st="0" end="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1">
                                            <p:txEl>
                                              <p:pRg st="1" end="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1">
                                            <p:txEl>
                                              <p:pRg st="2" end="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1">
                                            <p:txEl>
                                              <p:pRg st="3" end="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1">
                                            <p:txEl>
                                              <p:pRg st="4" end="4"/>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1">
                                            <p:txEl>
                                              <p:pRg st="5" end="5"/>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1">
                                            <p:txEl>
                                              <p:pRg st="6" end="6"/>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a:t>
            </a:r>
          </a:p>
        </p:txBody>
      </p:sp>
      <p:grpSp>
        <p:nvGrpSpPr>
          <p:cNvPr id="9" name="Group 8"/>
          <p:cNvGrpSpPr/>
          <p:nvPr/>
        </p:nvGrpSpPr>
        <p:grpSpPr>
          <a:xfrm>
            <a:off x="290286" y="1741714"/>
            <a:ext cx="3410858" cy="3791857"/>
            <a:chOff x="290286" y="1741714"/>
            <a:chExt cx="3410858" cy="3791857"/>
          </a:xfrm>
        </p:grpSpPr>
        <p:sp>
          <p:nvSpPr>
            <p:cNvPr id="4" name="Wave 3"/>
            <p:cNvSpPr/>
            <p:nvPr/>
          </p:nvSpPr>
          <p:spPr>
            <a:xfrm>
              <a:off x="290286" y="1741714"/>
              <a:ext cx="3410858" cy="3791857"/>
            </a:xfrm>
            <a:prstGeom prst="wave">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en-US" dirty="0">
                  <a:solidFill>
                    <a:schemeClr val="tx1"/>
                  </a:solidFill>
                </a:rPr>
                <a:t>#include “</a:t>
              </a:r>
              <a:r>
                <a:rPr lang="en-US" dirty="0" err="1">
                  <a:solidFill>
                    <a:schemeClr val="tx1"/>
                  </a:solidFill>
                </a:rPr>
                <a:t>hellolib.h</a:t>
              </a:r>
              <a:r>
                <a:rPr lang="en-US" dirty="0">
                  <a:solidFill>
                    <a:schemeClr val="tx1"/>
                  </a:solidFill>
                </a:rPr>
                <a:t>”</a:t>
              </a:r>
            </a:p>
            <a:p>
              <a:endParaRPr lang="en-US" dirty="0">
                <a:solidFill>
                  <a:schemeClr val="tx1"/>
                </a:solidFill>
              </a:endParaRPr>
            </a:p>
            <a:p>
              <a:r>
                <a:rPr lang="en-US" dirty="0" err="1">
                  <a:solidFill>
                    <a:schemeClr val="tx1"/>
                  </a:solidFill>
                </a:rPr>
                <a:t>int</a:t>
              </a:r>
              <a:r>
                <a:rPr lang="en-US" dirty="0">
                  <a:solidFill>
                    <a:schemeClr val="tx1"/>
                  </a:solidFill>
                </a:rPr>
                <a:t> main() {</a:t>
              </a:r>
            </a:p>
            <a:p>
              <a:r>
                <a:rPr lang="en-US" dirty="0">
                  <a:solidFill>
                    <a:schemeClr val="tx1"/>
                  </a:solidFill>
                </a:rPr>
                <a:t>  // call a function in another file</a:t>
              </a:r>
            </a:p>
            <a:p>
              <a:r>
                <a:rPr lang="en-US" dirty="0">
                  <a:solidFill>
                    <a:schemeClr val="tx1"/>
                  </a:solidFill>
                </a:rPr>
                <a:t>  </a:t>
              </a:r>
              <a:r>
                <a:rPr lang="en-US" dirty="0" err="1">
                  <a:solidFill>
                    <a:schemeClr val="tx1"/>
                  </a:solidFill>
                </a:rPr>
                <a:t>myPrintHello</a:t>
              </a:r>
              <a:r>
                <a:rPr lang="en-US" dirty="0">
                  <a:solidFill>
                    <a:schemeClr val="tx1"/>
                  </a:solidFill>
                </a:rPr>
                <a:t>();</a:t>
              </a:r>
            </a:p>
            <a:p>
              <a:endParaRPr lang="en-US" dirty="0">
                <a:solidFill>
                  <a:schemeClr val="tx1"/>
                </a:solidFill>
              </a:endParaRPr>
            </a:p>
            <a:p>
              <a:r>
                <a:rPr lang="ro-RO" dirty="0">
                  <a:solidFill>
                    <a:schemeClr val="tx1"/>
                  </a:solidFill>
                </a:rPr>
                <a:t>  return(0);</a:t>
              </a:r>
            </a:p>
            <a:p>
              <a:r>
                <a:rPr lang="ro-RO" dirty="0">
                  <a:solidFill>
                    <a:schemeClr val="tx1"/>
                  </a:solidFill>
                </a:rPr>
                <a:t>}</a:t>
              </a:r>
              <a:endParaRPr lang="en-US" dirty="0">
                <a:solidFill>
                  <a:schemeClr val="tx1"/>
                </a:solidFill>
              </a:endParaRPr>
            </a:p>
          </p:txBody>
        </p:sp>
        <p:sp>
          <p:nvSpPr>
            <p:cNvPr id="8" name="TextBox 7"/>
            <p:cNvSpPr txBox="1"/>
            <p:nvPr/>
          </p:nvSpPr>
          <p:spPr>
            <a:xfrm>
              <a:off x="2433199" y="1923143"/>
              <a:ext cx="1267945" cy="400110"/>
            </a:xfrm>
            <a:prstGeom prst="rect">
              <a:avLst/>
            </a:prstGeom>
            <a:noFill/>
          </p:spPr>
          <p:txBody>
            <a:bodyPr wrap="none" rtlCol="0">
              <a:spAutoFit/>
            </a:bodyPr>
            <a:lstStyle/>
            <a:p>
              <a:r>
                <a:rPr lang="en-US" sz="2000" dirty="0" err="1"/>
                <a:t>mainfile.c</a:t>
              </a:r>
              <a:endParaRPr lang="en-US" sz="2000" dirty="0"/>
            </a:p>
          </p:txBody>
        </p:sp>
      </p:grpSp>
      <p:grpSp>
        <p:nvGrpSpPr>
          <p:cNvPr id="11" name="Group 10"/>
          <p:cNvGrpSpPr/>
          <p:nvPr/>
        </p:nvGrpSpPr>
        <p:grpSpPr>
          <a:xfrm>
            <a:off x="5050970" y="2052262"/>
            <a:ext cx="3410858" cy="3791857"/>
            <a:chOff x="4724400" y="569686"/>
            <a:chExt cx="3410858" cy="3791857"/>
          </a:xfrm>
        </p:grpSpPr>
        <p:sp>
          <p:nvSpPr>
            <p:cNvPr id="5" name="Wave 4"/>
            <p:cNvSpPr/>
            <p:nvPr/>
          </p:nvSpPr>
          <p:spPr>
            <a:xfrm>
              <a:off x="4724400" y="569686"/>
              <a:ext cx="3410858" cy="3791857"/>
            </a:xfrm>
            <a:prstGeom prst="wave">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en-US" dirty="0">
                  <a:solidFill>
                    <a:schemeClr val="tx1"/>
                  </a:solidFill>
                </a:rPr>
                <a:t>#include &lt;</a:t>
              </a:r>
              <a:r>
                <a:rPr lang="en-US" dirty="0" err="1">
                  <a:solidFill>
                    <a:schemeClr val="tx1"/>
                  </a:solidFill>
                </a:rPr>
                <a:t>stdio.h</a:t>
              </a:r>
              <a:r>
                <a:rPr lang="en-US" dirty="0">
                  <a:solidFill>
                    <a:schemeClr val="tx1"/>
                  </a:solidFill>
                </a:rPr>
                <a:t>&gt;</a:t>
              </a:r>
            </a:p>
            <a:p>
              <a:r>
                <a:rPr lang="en-US" dirty="0">
                  <a:solidFill>
                    <a:schemeClr val="tx1"/>
                  </a:solidFill>
                </a:rPr>
                <a:t>#include “</a:t>
              </a:r>
              <a:r>
                <a:rPr lang="en-US" dirty="0" err="1">
                  <a:solidFill>
                    <a:schemeClr val="tx1"/>
                  </a:solidFill>
                </a:rPr>
                <a:t>hellolib.h</a:t>
              </a:r>
              <a:r>
                <a:rPr lang="en-US" dirty="0">
                  <a:solidFill>
                    <a:schemeClr val="tx1"/>
                  </a:solidFill>
                </a:rPr>
                <a:t>”</a:t>
              </a:r>
            </a:p>
            <a:p>
              <a:endParaRPr lang="en-US" dirty="0">
                <a:solidFill>
                  <a:schemeClr val="tx1"/>
                </a:solidFill>
              </a:endParaRPr>
            </a:p>
            <a:p>
              <a:r>
                <a:rPr lang="en-US" dirty="0">
                  <a:solidFill>
                    <a:schemeClr val="tx1"/>
                  </a:solidFill>
                </a:rPr>
                <a:t>void </a:t>
              </a:r>
              <a:r>
                <a:rPr lang="en-US" dirty="0" err="1">
                  <a:solidFill>
                    <a:schemeClr val="tx1"/>
                  </a:solidFill>
                </a:rPr>
                <a:t>myPrintHello</a:t>
              </a:r>
              <a:r>
                <a:rPr lang="en-US" dirty="0">
                  <a:solidFill>
                    <a:schemeClr val="tx1"/>
                  </a:solidFill>
                </a:rPr>
                <a:t>(void) {</a:t>
              </a:r>
            </a:p>
            <a:p>
              <a:endParaRPr lang="en-US" dirty="0">
                <a:solidFill>
                  <a:schemeClr val="tx1"/>
                </a:solidFill>
              </a:endParaRPr>
            </a:p>
            <a:p>
              <a:r>
                <a:rPr lang="en-US" dirty="0">
                  <a:solidFill>
                    <a:schemeClr val="tx1"/>
                  </a:solidFill>
                </a:rPr>
                <a:t>  </a:t>
              </a:r>
              <a:r>
                <a:rPr lang="en-US" dirty="0" err="1">
                  <a:solidFill>
                    <a:schemeClr val="tx1"/>
                  </a:solidFill>
                </a:rPr>
                <a:t>printf</a:t>
              </a:r>
              <a:r>
                <a:rPr lang="en-US" dirty="0">
                  <a:solidFill>
                    <a:schemeClr val="tx1"/>
                  </a:solidFill>
                </a:rPr>
                <a:t>("Hello!\n");</a:t>
              </a:r>
            </a:p>
            <a:p>
              <a:endParaRPr lang="en-US" dirty="0">
                <a:solidFill>
                  <a:schemeClr val="tx1"/>
                </a:solidFill>
              </a:endParaRPr>
            </a:p>
            <a:p>
              <a:r>
                <a:rPr lang="en-US" dirty="0">
                  <a:solidFill>
                    <a:schemeClr val="tx1"/>
                  </a:solidFill>
                </a:rPr>
                <a:t>  return;</a:t>
              </a:r>
            </a:p>
            <a:p>
              <a:r>
                <a:rPr lang="en-US" dirty="0">
                  <a:solidFill>
                    <a:schemeClr val="tx1"/>
                  </a:solidFill>
                </a:rPr>
                <a:t>}</a:t>
              </a:r>
            </a:p>
          </p:txBody>
        </p:sp>
        <p:sp>
          <p:nvSpPr>
            <p:cNvPr id="10" name="TextBox 9"/>
            <p:cNvSpPr txBox="1"/>
            <p:nvPr/>
          </p:nvSpPr>
          <p:spPr>
            <a:xfrm>
              <a:off x="6821433" y="739621"/>
              <a:ext cx="1184940" cy="400110"/>
            </a:xfrm>
            <a:prstGeom prst="rect">
              <a:avLst/>
            </a:prstGeom>
            <a:noFill/>
          </p:spPr>
          <p:txBody>
            <a:bodyPr wrap="none" rtlCol="0">
              <a:spAutoFit/>
            </a:bodyPr>
            <a:lstStyle/>
            <a:p>
              <a:r>
                <a:rPr lang="en-US" sz="2000" dirty="0" err="1"/>
                <a:t>hellolib.c</a:t>
              </a:r>
              <a:endParaRPr lang="en-US" sz="2000" dirty="0"/>
            </a:p>
          </p:txBody>
        </p:sp>
      </p:grpSp>
      <p:grpSp>
        <p:nvGrpSpPr>
          <p:cNvPr id="14" name="Group 13"/>
          <p:cNvGrpSpPr/>
          <p:nvPr/>
        </p:nvGrpSpPr>
        <p:grpSpPr>
          <a:xfrm>
            <a:off x="4701784" y="248073"/>
            <a:ext cx="3410858" cy="1529926"/>
            <a:chOff x="4405085" y="4879944"/>
            <a:chExt cx="3410858" cy="1529926"/>
          </a:xfrm>
        </p:grpSpPr>
        <p:sp>
          <p:nvSpPr>
            <p:cNvPr id="7" name="Wave 6"/>
            <p:cNvSpPr/>
            <p:nvPr/>
          </p:nvSpPr>
          <p:spPr>
            <a:xfrm>
              <a:off x="4405085" y="5079999"/>
              <a:ext cx="3410858" cy="1329871"/>
            </a:xfrm>
            <a:prstGeom prst="wave">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en-US" dirty="0">
                  <a:solidFill>
                    <a:schemeClr val="tx1"/>
                  </a:solidFill>
                </a:rPr>
                <a:t>void </a:t>
              </a:r>
              <a:r>
                <a:rPr lang="en-US" dirty="0" err="1">
                  <a:solidFill>
                    <a:schemeClr val="tx1"/>
                  </a:solidFill>
                </a:rPr>
                <a:t>myPrintHello</a:t>
              </a:r>
              <a:r>
                <a:rPr lang="en-US">
                  <a:solidFill>
                    <a:schemeClr val="tx1"/>
                  </a:solidFill>
                </a:rPr>
                <a:t>();</a:t>
              </a:r>
              <a:endParaRPr lang="en-US" dirty="0">
                <a:solidFill>
                  <a:schemeClr val="tx1"/>
                </a:solidFill>
              </a:endParaRPr>
            </a:p>
          </p:txBody>
        </p:sp>
        <p:sp>
          <p:nvSpPr>
            <p:cNvPr id="12" name="TextBox 11"/>
            <p:cNvSpPr txBox="1"/>
            <p:nvPr/>
          </p:nvSpPr>
          <p:spPr>
            <a:xfrm>
              <a:off x="6351392" y="4879944"/>
              <a:ext cx="1199367" cy="400110"/>
            </a:xfrm>
            <a:prstGeom prst="rect">
              <a:avLst/>
            </a:prstGeom>
            <a:noFill/>
          </p:spPr>
          <p:txBody>
            <a:bodyPr wrap="none" rtlCol="0">
              <a:spAutoFit/>
            </a:bodyPr>
            <a:lstStyle/>
            <a:p>
              <a:r>
                <a:rPr lang="en-US" sz="2000" dirty="0" err="1"/>
                <a:t>hellolib.h</a:t>
              </a:r>
              <a:endParaRPr lang="en-US" sz="2000" dirty="0"/>
            </a:p>
          </p:txBody>
        </p:sp>
      </p:grpSp>
      <p:sp>
        <p:nvSpPr>
          <p:cNvPr id="13" name="TextBox 12"/>
          <p:cNvSpPr txBox="1"/>
          <p:nvPr/>
        </p:nvSpPr>
        <p:spPr>
          <a:xfrm>
            <a:off x="457199" y="6168571"/>
            <a:ext cx="4062331" cy="400110"/>
          </a:xfrm>
          <a:prstGeom prst="rect">
            <a:avLst/>
          </a:prstGeom>
          <a:noFill/>
        </p:spPr>
        <p:txBody>
          <a:bodyPr wrap="none" rtlCol="0">
            <a:spAutoFit/>
          </a:bodyPr>
          <a:lstStyle/>
          <a:p>
            <a:r>
              <a:rPr lang="en-US" sz="2000" dirty="0" err="1"/>
              <a:t>gcc</a:t>
            </a:r>
            <a:r>
              <a:rPr lang="en-US" sz="2000" dirty="0"/>
              <a:t> -o </a:t>
            </a:r>
            <a:r>
              <a:rPr lang="en-US" sz="2000" dirty="0" err="1"/>
              <a:t>mainfile</a:t>
            </a:r>
            <a:r>
              <a:rPr lang="en-US" sz="2000" dirty="0"/>
              <a:t> </a:t>
            </a:r>
            <a:r>
              <a:rPr lang="en-US" sz="2000" dirty="0" err="1"/>
              <a:t>mainfile.c</a:t>
            </a:r>
            <a:r>
              <a:rPr lang="en-US" sz="2000" dirty="0"/>
              <a:t> </a:t>
            </a:r>
            <a:r>
              <a:rPr lang="en-US" sz="2000" dirty="0" err="1"/>
              <a:t>hellolib.c</a:t>
            </a:r>
            <a:endParaRPr lang="en-US" sz="2000" dirty="0"/>
          </a:p>
        </p:txBody>
      </p:sp>
    </p:spTree>
    <p:extLst>
      <p:ext uri="{BB962C8B-B14F-4D97-AF65-F5344CB8AC3E}">
        <p14:creationId xmlns:p14="http://schemas.microsoft.com/office/powerpoint/2010/main" val="1782513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a:t>
            </a:r>
          </a:p>
        </p:txBody>
      </p:sp>
      <p:sp>
        <p:nvSpPr>
          <p:cNvPr id="4" name="Punched Tape 3"/>
          <p:cNvSpPr/>
          <p:nvPr/>
        </p:nvSpPr>
        <p:spPr>
          <a:xfrm>
            <a:off x="457199" y="1238250"/>
            <a:ext cx="3257551" cy="2571750"/>
          </a:xfrm>
          <a:prstGeom prst="flowChartPunchedTap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r>
              <a:rPr lang="en-US" dirty="0">
                <a:solidFill>
                  <a:schemeClr val="tx1"/>
                </a:solidFill>
              </a:rPr>
              <a:t>int count=5;</a:t>
            </a:r>
          </a:p>
          <a:p>
            <a:r>
              <a:rPr lang="en-US" dirty="0">
                <a:solidFill>
                  <a:schemeClr val="tx1"/>
                </a:solidFill>
              </a:rPr>
              <a:t>void write_extern();</a:t>
            </a:r>
          </a:p>
          <a:p>
            <a:endParaRPr lang="en-US" dirty="0">
              <a:solidFill>
                <a:schemeClr val="tx1"/>
              </a:solidFill>
            </a:endParaRPr>
          </a:p>
          <a:p>
            <a:r>
              <a:rPr lang="ro-RO" dirty="0">
                <a:solidFill>
                  <a:schemeClr val="tx1"/>
                </a:solidFill>
              </a:rPr>
              <a:t> </a:t>
            </a:r>
            <a:r>
              <a:rPr lang="ro-RO" dirty="0" err="1">
                <a:solidFill>
                  <a:schemeClr val="tx1"/>
                </a:solidFill>
              </a:rPr>
              <a:t>int</a:t>
            </a:r>
            <a:r>
              <a:rPr lang="ro-RO" dirty="0">
                <a:solidFill>
                  <a:schemeClr val="tx1"/>
                </a:solidFill>
              </a:rPr>
              <a:t> </a:t>
            </a:r>
            <a:r>
              <a:rPr lang="ro-RO" dirty="0" err="1">
                <a:solidFill>
                  <a:schemeClr val="tx1"/>
                </a:solidFill>
              </a:rPr>
              <a:t>main</a:t>
            </a:r>
            <a:r>
              <a:rPr lang="ro-RO" dirty="0">
                <a:solidFill>
                  <a:schemeClr val="tx1"/>
                </a:solidFill>
              </a:rPr>
              <a:t>() </a:t>
            </a:r>
            <a:r>
              <a:rPr lang="de-DE" dirty="0">
                <a:solidFill>
                  <a:schemeClr val="tx1"/>
                </a:solidFill>
              </a:rPr>
              <a:t>{</a:t>
            </a:r>
          </a:p>
          <a:p>
            <a:r>
              <a:rPr lang="de-DE" dirty="0">
                <a:solidFill>
                  <a:schemeClr val="tx1"/>
                </a:solidFill>
              </a:rPr>
              <a:t>     write_extern();</a:t>
            </a:r>
          </a:p>
          <a:p>
            <a:r>
              <a:rPr lang="de-DE" dirty="0">
                <a:solidFill>
                  <a:schemeClr val="tx1"/>
                </a:solidFill>
              </a:rPr>
              <a:t>}</a:t>
            </a:r>
            <a:endParaRPr lang="de-DE" dirty="0"/>
          </a:p>
        </p:txBody>
      </p:sp>
      <p:sp>
        <p:nvSpPr>
          <p:cNvPr id="6" name="TextBox 5"/>
          <p:cNvSpPr txBox="1"/>
          <p:nvPr/>
        </p:nvSpPr>
        <p:spPr>
          <a:xfrm>
            <a:off x="2822105" y="868918"/>
            <a:ext cx="864540" cy="369332"/>
          </a:xfrm>
          <a:prstGeom prst="rect">
            <a:avLst/>
          </a:prstGeom>
          <a:noFill/>
        </p:spPr>
        <p:txBody>
          <a:bodyPr wrap="none" rtlCol="0">
            <a:spAutoFit/>
          </a:bodyPr>
          <a:lstStyle/>
          <a:p>
            <a:r>
              <a:rPr lang="en-US" dirty="0" err="1"/>
              <a:t>main.c</a:t>
            </a:r>
            <a:endParaRPr lang="en-US" dirty="0"/>
          </a:p>
        </p:txBody>
      </p:sp>
      <p:sp>
        <p:nvSpPr>
          <p:cNvPr id="7" name="Punched Tape 6"/>
          <p:cNvSpPr/>
          <p:nvPr/>
        </p:nvSpPr>
        <p:spPr>
          <a:xfrm>
            <a:off x="4819649" y="619125"/>
            <a:ext cx="3883025" cy="3895209"/>
          </a:xfrm>
          <a:prstGeom prst="flowChartPunchedTap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r>
              <a:rPr lang="en-US" dirty="0">
                <a:solidFill>
                  <a:schemeClr val="tx1"/>
                </a:solidFill>
              </a:rPr>
              <a:t> </a:t>
            </a:r>
          </a:p>
          <a:p>
            <a:r>
              <a:rPr lang="en-US" dirty="0">
                <a:solidFill>
                  <a:schemeClr val="tx1"/>
                </a:solidFill>
              </a:rPr>
              <a:t>#include&lt;</a:t>
            </a:r>
            <a:r>
              <a:rPr lang="en-US" dirty="0" err="1">
                <a:solidFill>
                  <a:schemeClr val="tx1"/>
                </a:solidFill>
              </a:rPr>
              <a:t>stdio.h</a:t>
            </a:r>
            <a:r>
              <a:rPr lang="en-US" dirty="0">
                <a:solidFill>
                  <a:schemeClr val="tx1"/>
                </a:solidFill>
              </a:rPr>
              <a:t>&gt;</a:t>
            </a:r>
          </a:p>
          <a:p>
            <a:endParaRPr lang="en-US" dirty="0">
              <a:solidFill>
                <a:schemeClr val="tx1"/>
              </a:solidFill>
            </a:endParaRPr>
          </a:p>
          <a:p>
            <a:r>
              <a:rPr lang="en-US" dirty="0">
                <a:solidFill>
                  <a:schemeClr val="tx1"/>
                </a:solidFill>
              </a:rPr>
              <a:t>extern int count;</a:t>
            </a:r>
          </a:p>
          <a:p>
            <a:endParaRPr lang="en-US" dirty="0">
              <a:solidFill>
                <a:schemeClr val="tx1"/>
              </a:solidFill>
            </a:endParaRPr>
          </a:p>
          <a:p>
            <a:r>
              <a:rPr lang="en-US" dirty="0">
                <a:solidFill>
                  <a:schemeClr val="tx1"/>
                </a:solidFill>
              </a:rPr>
              <a:t>void write_extern(void)</a:t>
            </a:r>
          </a:p>
          <a:p>
            <a:r>
              <a:rPr lang="de-DE" dirty="0">
                <a:solidFill>
                  <a:schemeClr val="tx1"/>
                </a:solidFill>
              </a:rPr>
              <a:t> {</a:t>
            </a:r>
          </a:p>
          <a:p>
            <a:r>
              <a:rPr lang="de-DE" dirty="0">
                <a:solidFill>
                  <a:schemeClr val="tx1"/>
                </a:solidFill>
              </a:rPr>
              <a:t>   printf("count is %i\n", count);</a:t>
            </a:r>
          </a:p>
          <a:p>
            <a:r>
              <a:rPr lang="de-DE" dirty="0">
                <a:solidFill>
                  <a:schemeClr val="tx1"/>
                </a:solidFill>
              </a:rPr>
              <a:t> }</a:t>
            </a:r>
          </a:p>
        </p:txBody>
      </p:sp>
      <p:sp>
        <p:nvSpPr>
          <p:cNvPr id="8" name="TextBox 7"/>
          <p:cNvSpPr txBox="1"/>
          <p:nvPr/>
        </p:nvSpPr>
        <p:spPr>
          <a:xfrm>
            <a:off x="7727009" y="235545"/>
            <a:ext cx="864402" cy="369332"/>
          </a:xfrm>
          <a:prstGeom prst="rect">
            <a:avLst/>
          </a:prstGeom>
          <a:noFill/>
        </p:spPr>
        <p:txBody>
          <a:bodyPr wrap="none" rtlCol="0">
            <a:spAutoFit/>
          </a:bodyPr>
          <a:lstStyle/>
          <a:p>
            <a:r>
              <a:rPr lang="en-US" dirty="0" err="1"/>
              <a:t>write.c</a:t>
            </a:r>
            <a:endParaRPr lang="en-US" dirty="0"/>
          </a:p>
        </p:txBody>
      </p:sp>
      <p:sp>
        <p:nvSpPr>
          <p:cNvPr id="3" name="TextBox 2"/>
          <p:cNvSpPr txBox="1"/>
          <p:nvPr/>
        </p:nvSpPr>
        <p:spPr>
          <a:xfrm>
            <a:off x="531510" y="4514334"/>
            <a:ext cx="2852764" cy="369332"/>
          </a:xfrm>
          <a:prstGeom prst="rect">
            <a:avLst/>
          </a:prstGeom>
          <a:noFill/>
        </p:spPr>
        <p:txBody>
          <a:bodyPr wrap="none" rtlCol="0">
            <a:spAutoFit/>
          </a:bodyPr>
          <a:lstStyle/>
          <a:p>
            <a:r>
              <a:rPr lang="en-US" dirty="0"/>
              <a:t>gcc -o main write.c main.c</a:t>
            </a:r>
          </a:p>
        </p:txBody>
      </p:sp>
      <p:sp>
        <p:nvSpPr>
          <p:cNvPr id="5" name="TextBox 4"/>
          <p:cNvSpPr txBox="1"/>
          <p:nvPr/>
        </p:nvSpPr>
        <p:spPr>
          <a:xfrm>
            <a:off x="2037405" y="6016625"/>
            <a:ext cx="582311" cy="369332"/>
          </a:xfrm>
          <a:prstGeom prst="rect">
            <a:avLst/>
          </a:prstGeom>
          <a:noFill/>
        </p:spPr>
        <p:txBody>
          <a:bodyPr wrap="none" rtlCol="0">
            <a:spAutoFit/>
          </a:bodyPr>
          <a:lstStyle/>
          <a:p>
            <a:r>
              <a:rPr lang="en-US" dirty="0"/>
              <a:t>OK!</a:t>
            </a:r>
          </a:p>
        </p:txBody>
      </p:sp>
    </p:spTree>
    <p:extLst>
      <p:ext uri="{BB962C8B-B14F-4D97-AF65-F5344CB8AC3E}">
        <p14:creationId xmlns:p14="http://schemas.microsoft.com/office/powerpoint/2010/main" val="3931239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77949" y="2932143"/>
            <a:ext cx="7243083" cy="646331"/>
          </a:xfrm>
          <a:prstGeom prst="rect">
            <a:avLst/>
          </a:prstGeom>
          <a:noFill/>
        </p:spPr>
        <p:txBody>
          <a:bodyPr wrap="square" rtlCol="0">
            <a:spAutoFit/>
          </a:bodyPr>
          <a:lstStyle/>
          <a:p>
            <a:pPr algn="ctr"/>
            <a:r>
              <a:rPr lang="en-US" sz="3600" dirty="0">
                <a:solidFill>
                  <a:srgbClr val="FF0000"/>
                </a:solidFill>
              </a:rPr>
              <a:t>TO SUM UP</a:t>
            </a:r>
          </a:p>
        </p:txBody>
      </p:sp>
    </p:spTree>
    <p:extLst>
      <p:ext uri="{BB962C8B-B14F-4D97-AF65-F5344CB8AC3E}">
        <p14:creationId xmlns:p14="http://schemas.microsoft.com/office/powerpoint/2010/main" val="9096054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linkage</a:t>
            </a:r>
          </a:p>
        </p:txBody>
      </p:sp>
      <p:sp>
        <p:nvSpPr>
          <p:cNvPr id="3" name="Content Placeholder 2"/>
          <p:cNvSpPr>
            <a:spLocks noGrp="1"/>
          </p:cNvSpPr>
          <p:nvPr>
            <p:ph idx="1"/>
          </p:nvPr>
        </p:nvSpPr>
        <p:spPr/>
        <p:txBody>
          <a:bodyPr>
            <a:normAutofit lnSpcReduction="10000"/>
          </a:bodyPr>
          <a:lstStyle/>
          <a:p>
            <a:r>
              <a:rPr lang="en-US" dirty="0"/>
              <a:t>An identifier with </a:t>
            </a:r>
            <a:r>
              <a:rPr lang="en-US" b="1" dirty="0"/>
              <a:t>external</a:t>
            </a:r>
            <a:r>
              <a:rPr lang="en-US" dirty="0"/>
              <a:t> linkage represents the same function or object throughout the program. The compiler presents such identifiers to the linker, which resolves them with other occurrences in other translation units and libraries. </a:t>
            </a:r>
          </a:p>
          <a:p>
            <a:r>
              <a:rPr lang="en-US" dirty="0"/>
              <a:t>An identifier with </a:t>
            </a:r>
            <a:r>
              <a:rPr lang="en-US" b="1" dirty="0"/>
              <a:t>internal</a:t>
            </a:r>
            <a:r>
              <a:rPr lang="en-US" dirty="0"/>
              <a:t> linkage represents the same object or function within a given translation unit. The identifier is not presented to the linker. As a result, you cannot use the identifier in another translation unit to refer to the same object or function. </a:t>
            </a:r>
          </a:p>
          <a:p>
            <a:r>
              <a:rPr lang="en-US" b="1" dirty="0"/>
              <a:t>No linkage</a:t>
            </a:r>
          </a:p>
          <a:p>
            <a:pPr lvl="1"/>
            <a:r>
              <a:rPr lang="en-US" dirty="0"/>
              <a:t>Function parameters </a:t>
            </a:r>
          </a:p>
          <a:p>
            <a:pPr lvl="1"/>
            <a:r>
              <a:rPr lang="en-US" dirty="0"/>
              <a:t>Object identifiers that are declared within a function and without the storage class </a:t>
            </a:r>
            <a:r>
              <a:rPr lang="en-US" dirty="0" err="1"/>
              <a:t>specifier</a:t>
            </a:r>
            <a:r>
              <a:rPr lang="en-US" dirty="0"/>
              <a:t> extern </a:t>
            </a:r>
          </a:p>
          <a:p>
            <a:endParaRPr lang="en-US" dirty="0"/>
          </a:p>
        </p:txBody>
      </p:sp>
    </p:spTree>
    <p:extLst>
      <p:ext uri="{BB962C8B-B14F-4D97-AF65-F5344CB8AC3E}">
        <p14:creationId xmlns:p14="http://schemas.microsoft.com/office/powerpoint/2010/main" val="8197705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05136"/>
            <a:ext cx="8245475" cy="603535"/>
          </a:xfrm>
        </p:spPr>
        <p:txBody>
          <a:bodyPr>
            <a:normAutofit fontScale="90000"/>
          </a:bodyPr>
          <a:lstStyle/>
          <a:p>
            <a:r>
              <a:rPr lang="en-US" dirty="0"/>
              <a:t>Example </a:t>
            </a:r>
            <a:r>
              <a:rPr lang="en-US"/>
              <a:t>(definition or declaration)</a:t>
            </a:r>
            <a:endParaRPr lang="en-US" dirty="0"/>
          </a:p>
        </p:txBody>
      </p:sp>
      <p:sp>
        <p:nvSpPr>
          <p:cNvPr id="6" name="Rectangle 5"/>
          <p:cNvSpPr/>
          <p:nvPr/>
        </p:nvSpPr>
        <p:spPr>
          <a:xfrm>
            <a:off x="457199" y="1462296"/>
            <a:ext cx="3352801" cy="3785652"/>
          </a:xfrm>
          <a:prstGeom prst="rect">
            <a:avLst/>
          </a:prstGeom>
        </p:spPr>
        <p:txBody>
          <a:bodyPr wrap="square">
            <a:spAutoFit/>
          </a:bodyPr>
          <a:lstStyle/>
          <a:p>
            <a:r>
              <a:rPr lang="en-US" sz="2000" dirty="0"/>
              <a:t>int func1( void );</a:t>
            </a:r>
          </a:p>
          <a:p>
            <a:r>
              <a:rPr lang="hu-HU" sz="2000" dirty="0"/>
              <a:t>int a= 3;</a:t>
            </a:r>
          </a:p>
          <a:p>
            <a:r>
              <a:rPr lang="hu-HU" sz="2000" dirty="0"/>
              <a:t>int b;</a:t>
            </a:r>
          </a:p>
          <a:p>
            <a:r>
              <a:rPr lang="ro-RO" sz="2000" dirty="0"/>
              <a:t>extern int b = 1;</a:t>
            </a:r>
          </a:p>
          <a:p>
            <a:r>
              <a:rPr lang="ro-RO" sz="2000" dirty="0"/>
              <a:t>static int c;</a:t>
            </a:r>
          </a:p>
          <a:p>
            <a:r>
              <a:rPr lang="ro-RO" sz="2000" dirty="0"/>
              <a:t>    </a:t>
            </a:r>
          </a:p>
          <a:p>
            <a:r>
              <a:rPr lang="ro-RO" sz="2000" dirty="0"/>
              <a:t>static void func2( int d ) </a:t>
            </a:r>
            <a:r>
              <a:rPr lang="de-DE" sz="2000" dirty="0"/>
              <a:t>{</a:t>
            </a:r>
          </a:p>
          <a:p>
            <a:r>
              <a:rPr lang="ro-RO" sz="2000" dirty="0"/>
              <a:t>      extern int a;</a:t>
            </a:r>
          </a:p>
          <a:p>
            <a:r>
              <a:rPr lang="ro-RO" sz="2000" dirty="0"/>
              <a:t>      int </a:t>
            </a:r>
            <a:r>
              <a:rPr lang="ro-RO" sz="2000"/>
              <a:t>b = 2;</a:t>
            </a:r>
            <a:endParaRPr lang="ro-RO" sz="2000" dirty="0"/>
          </a:p>
          <a:p>
            <a:r>
              <a:rPr lang="ro-RO" sz="2000" dirty="0"/>
              <a:t>      static int e;</a:t>
            </a:r>
          </a:p>
          <a:p>
            <a:r>
              <a:rPr lang="bg-BG" sz="2000" dirty="0"/>
              <a:t>/* ... */ </a:t>
            </a:r>
            <a:endParaRPr lang="en-US" sz="2000" dirty="0"/>
          </a:p>
          <a:p>
            <a:r>
              <a:rPr lang="bg-BG" sz="2000" dirty="0"/>
              <a:t>}</a:t>
            </a:r>
            <a:endParaRPr lang="en-US" sz="2000" dirty="0"/>
          </a:p>
        </p:txBody>
      </p:sp>
      <p:sp>
        <p:nvSpPr>
          <p:cNvPr id="7" name="TextBox 6"/>
          <p:cNvSpPr txBox="1"/>
          <p:nvPr/>
        </p:nvSpPr>
        <p:spPr>
          <a:xfrm>
            <a:off x="4387254" y="1462296"/>
            <a:ext cx="3518912" cy="1477328"/>
          </a:xfrm>
          <a:prstGeom prst="rect">
            <a:avLst/>
          </a:prstGeom>
          <a:noFill/>
        </p:spPr>
        <p:txBody>
          <a:bodyPr wrap="none" rtlCol="0">
            <a:spAutoFit/>
          </a:bodyPr>
          <a:lstStyle/>
          <a:p>
            <a:r>
              <a:rPr lang="en-US" dirty="0"/>
              <a:t>declaration</a:t>
            </a:r>
          </a:p>
          <a:p>
            <a:r>
              <a:rPr lang="en-US" dirty="0"/>
              <a:t>definition</a:t>
            </a:r>
          </a:p>
          <a:p>
            <a:r>
              <a:rPr lang="en-US" dirty="0"/>
              <a:t>attempt of definition / declaration</a:t>
            </a:r>
          </a:p>
          <a:p>
            <a:r>
              <a:rPr lang="en-US" dirty="0"/>
              <a:t>definition</a:t>
            </a:r>
          </a:p>
          <a:p>
            <a:r>
              <a:rPr lang="en-US" dirty="0"/>
              <a:t>definition</a:t>
            </a:r>
          </a:p>
        </p:txBody>
      </p:sp>
      <p:sp>
        <p:nvSpPr>
          <p:cNvPr id="9" name="TextBox 8"/>
          <p:cNvSpPr txBox="1"/>
          <p:nvPr/>
        </p:nvSpPr>
        <p:spPr>
          <a:xfrm>
            <a:off x="4387254" y="3298328"/>
            <a:ext cx="2980303" cy="1200329"/>
          </a:xfrm>
          <a:prstGeom prst="rect">
            <a:avLst/>
          </a:prstGeom>
          <a:noFill/>
        </p:spPr>
        <p:txBody>
          <a:bodyPr wrap="none" rtlCol="0">
            <a:spAutoFit/>
          </a:bodyPr>
          <a:lstStyle/>
          <a:p>
            <a:r>
              <a:rPr lang="en-US" dirty="0"/>
              <a:t>func2 definition, d definition</a:t>
            </a:r>
          </a:p>
          <a:p>
            <a:r>
              <a:rPr lang="en-US" dirty="0"/>
              <a:t>declaration</a:t>
            </a:r>
          </a:p>
          <a:p>
            <a:r>
              <a:rPr lang="en-US" dirty="0"/>
              <a:t>definition</a:t>
            </a:r>
          </a:p>
          <a:p>
            <a:r>
              <a:rPr lang="en-US" dirty="0"/>
              <a:t>definition</a:t>
            </a:r>
          </a:p>
        </p:txBody>
      </p:sp>
      <p:grpSp>
        <p:nvGrpSpPr>
          <p:cNvPr id="8" name="Group 7"/>
          <p:cNvGrpSpPr/>
          <p:nvPr/>
        </p:nvGrpSpPr>
        <p:grpSpPr>
          <a:xfrm>
            <a:off x="2588455" y="2200960"/>
            <a:ext cx="5341809" cy="3923897"/>
            <a:chOff x="2588455" y="2200960"/>
            <a:chExt cx="5341809" cy="3923897"/>
          </a:xfrm>
        </p:grpSpPr>
        <p:sp>
          <p:nvSpPr>
            <p:cNvPr id="3" name="TextBox 2"/>
            <p:cNvSpPr txBox="1"/>
            <p:nvPr/>
          </p:nvSpPr>
          <p:spPr>
            <a:xfrm>
              <a:off x="2588455" y="5201527"/>
              <a:ext cx="5341809" cy="923330"/>
            </a:xfrm>
            <a:prstGeom prst="rect">
              <a:avLst/>
            </a:prstGeom>
            <a:noFill/>
          </p:spPr>
          <p:txBody>
            <a:bodyPr wrap="square" rtlCol="0">
              <a:spAutoFit/>
            </a:bodyPr>
            <a:lstStyle/>
            <a:p>
              <a:r>
                <a:rPr lang="en-US" dirty="0"/>
                <a:t>Since b is external by default, if it is defined in a different translation unit, then this is a declaration, otherwise it is </a:t>
              </a:r>
              <a:r>
                <a:rPr lang="en-US"/>
                <a:t>a definition.</a:t>
              </a:r>
            </a:p>
          </p:txBody>
        </p:sp>
        <p:cxnSp>
          <p:nvCxnSpPr>
            <p:cNvPr id="5" name="Curved Connector 4"/>
            <p:cNvCxnSpPr>
              <a:stCxn id="7" idx="3"/>
              <a:endCxn id="3" idx="3"/>
            </p:cNvCxnSpPr>
            <p:nvPr/>
          </p:nvCxnSpPr>
          <p:spPr>
            <a:xfrm>
              <a:off x="7906166" y="2200960"/>
              <a:ext cx="24098" cy="3462232"/>
            </a:xfrm>
            <a:prstGeom prst="curvedConnector3">
              <a:avLst>
                <a:gd name="adj1" fmla="val 1048626"/>
              </a:avLst>
            </a:prstGeom>
            <a:ln w="38100">
              <a:headEnd type="none"/>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006856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nodeType="clickEffect">
                                  <p:stCondLst>
                                    <p:cond delay="0"/>
                                  </p:stCondLst>
                                  <p:childTnLst>
                                    <p:set>
                                      <p:cBhvr>
                                        <p:cTn id="22" dur="1" fill="hold">
                                          <p:stCondLst>
                                            <p:cond delay="0"/>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518FE-01B3-C343-A069-35EAB4248A50}"/>
              </a:ext>
            </a:extLst>
          </p:cNvPr>
          <p:cNvSpPr>
            <a:spLocks noGrp="1"/>
          </p:cNvSpPr>
          <p:nvPr>
            <p:ph type="title"/>
          </p:nvPr>
        </p:nvSpPr>
        <p:spPr/>
        <p:txBody>
          <a:bodyPr>
            <a:normAutofit fontScale="90000"/>
          </a:bodyPr>
          <a:lstStyle/>
          <a:p>
            <a:r>
              <a:rPr lang="it-IT" dirty="0" err="1"/>
              <a:t>Declaration</a:t>
            </a:r>
            <a:r>
              <a:rPr lang="it-IT" dirty="0"/>
              <a:t> or </a:t>
            </a:r>
            <a:r>
              <a:rPr lang="it-IT" dirty="0" err="1"/>
              <a:t>definition</a:t>
            </a:r>
            <a:r>
              <a:rPr lang="it-IT" dirty="0"/>
              <a:t>?</a:t>
            </a:r>
          </a:p>
        </p:txBody>
      </p:sp>
      <p:pic>
        <p:nvPicPr>
          <p:cNvPr id="5" name="Picture 4">
            <a:extLst>
              <a:ext uri="{FF2B5EF4-FFF2-40B4-BE49-F238E27FC236}">
                <a16:creationId xmlns:a16="http://schemas.microsoft.com/office/drawing/2014/main" id="{6D329173-0BD4-6444-9C30-B441C23B07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90" y="998600"/>
            <a:ext cx="4765429" cy="4143851"/>
          </a:xfrm>
          <a:prstGeom prst="rect">
            <a:avLst/>
          </a:prstGeom>
        </p:spPr>
      </p:pic>
      <p:sp>
        <p:nvSpPr>
          <p:cNvPr id="6" name="TextBox 5">
            <a:extLst>
              <a:ext uri="{FF2B5EF4-FFF2-40B4-BE49-F238E27FC236}">
                <a16:creationId xmlns:a16="http://schemas.microsoft.com/office/drawing/2014/main" id="{9225A328-A961-3241-A8D5-2644B718EFB1}"/>
              </a:ext>
            </a:extLst>
          </p:cNvPr>
          <p:cNvSpPr txBox="1"/>
          <p:nvPr/>
        </p:nvSpPr>
        <p:spPr>
          <a:xfrm>
            <a:off x="4267900" y="3566565"/>
            <a:ext cx="4499950" cy="2862322"/>
          </a:xfrm>
          <a:prstGeom prst="rect">
            <a:avLst/>
          </a:prstGeom>
          <a:noFill/>
        </p:spPr>
        <p:txBody>
          <a:bodyPr wrap="none" rtlCol="0">
            <a:spAutoFit/>
          </a:bodyPr>
          <a:lstStyle/>
          <a:p>
            <a:r>
              <a:rPr lang="it-IT" dirty="0"/>
              <a:t>1 </a:t>
            </a:r>
            <a:r>
              <a:rPr lang="it-IT" b="1" dirty="0"/>
              <a:t>a</a:t>
            </a:r>
            <a:r>
              <a:rPr lang="it-IT" dirty="0"/>
              <a:t> definito</a:t>
            </a:r>
          </a:p>
          <a:p>
            <a:r>
              <a:rPr lang="it-IT" dirty="0"/>
              <a:t>1</a:t>
            </a:r>
            <a:r>
              <a:rPr lang="it-IT" b="1" dirty="0"/>
              <a:t> b </a:t>
            </a:r>
            <a:r>
              <a:rPr lang="it-IT" dirty="0"/>
              <a:t>dichiarato</a:t>
            </a:r>
          </a:p>
          <a:p>
            <a:r>
              <a:rPr lang="it-IT" dirty="0"/>
              <a:t>2 </a:t>
            </a:r>
            <a:r>
              <a:rPr lang="it-IT" b="1" dirty="0"/>
              <a:t>c</a:t>
            </a:r>
            <a:r>
              <a:rPr lang="it-IT" dirty="0"/>
              <a:t> definito</a:t>
            </a:r>
          </a:p>
          <a:p>
            <a:r>
              <a:rPr lang="it-IT" dirty="0"/>
              <a:t>4 </a:t>
            </a:r>
            <a:r>
              <a:rPr lang="it-IT" b="1" dirty="0"/>
              <a:t>e</a:t>
            </a:r>
            <a:r>
              <a:rPr lang="it-IT" dirty="0"/>
              <a:t> tentativo di definizione -&gt; definizione</a:t>
            </a:r>
          </a:p>
          <a:p>
            <a:r>
              <a:rPr lang="it-IT" dirty="0"/>
              <a:t>4 </a:t>
            </a:r>
            <a:r>
              <a:rPr lang="it-IT" b="1" dirty="0" err="1"/>
              <a:t>f</a:t>
            </a:r>
            <a:r>
              <a:rPr lang="it-IT" dirty="0"/>
              <a:t> tentativo di definizione -&gt; dichiarazione</a:t>
            </a:r>
          </a:p>
          <a:p>
            <a:r>
              <a:rPr lang="it-IT" dirty="0"/>
              <a:t>7 </a:t>
            </a:r>
            <a:r>
              <a:rPr lang="it-IT" b="1" dirty="0"/>
              <a:t>fun2</a:t>
            </a:r>
            <a:r>
              <a:rPr lang="it-IT" dirty="0"/>
              <a:t> definita</a:t>
            </a:r>
          </a:p>
          <a:p>
            <a:r>
              <a:rPr lang="it-IT" dirty="0"/>
              <a:t>7 </a:t>
            </a:r>
            <a:r>
              <a:rPr lang="it-IT" b="1" dirty="0"/>
              <a:t>g</a:t>
            </a:r>
            <a:r>
              <a:rPr lang="it-IT" dirty="0"/>
              <a:t> e </a:t>
            </a:r>
            <a:r>
              <a:rPr lang="it-IT" b="1" dirty="0"/>
              <a:t>h</a:t>
            </a:r>
            <a:r>
              <a:rPr lang="it-IT" dirty="0"/>
              <a:t> definite</a:t>
            </a:r>
          </a:p>
          <a:p>
            <a:r>
              <a:rPr lang="it-IT" dirty="0"/>
              <a:t>8 </a:t>
            </a:r>
            <a:r>
              <a:rPr lang="it-IT" b="1" dirty="0"/>
              <a:t>i</a:t>
            </a:r>
            <a:r>
              <a:rPr lang="it-IT" dirty="0"/>
              <a:t> definita</a:t>
            </a:r>
          </a:p>
          <a:p>
            <a:r>
              <a:rPr lang="it-IT" dirty="0"/>
              <a:t>9 </a:t>
            </a:r>
            <a:r>
              <a:rPr lang="it-IT" b="1" dirty="0"/>
              <a:t>l</a:t>
            </a:r>
            <a:r>
              <a:rPr lang="it-IT" dirty="0"/>
              <a:t> e </a:t>
            </a:r>
            <a:r>
              <a:rPr lang="it-IT" b="1" dirty="0"/>
              <a:t>m</a:t>
            </a:r>
            <a:r>
              <a:rPr lang="it-IT" dirty="0"/>
              <a:t> definite</a:t>
            </a:r>
          </a:p>
          <a:p>
            <a:r>
              <a:rPr lang="it-IT" dirty="0"/>
              <a:t>10 </a:t>
            </a:r>
            <a:r>
              <a:rPr lang="it-IT" b="1" dirty="0"/>
              <a:t>e</a:t>
            </a:r>
            <a:r>
              <a:rPr lang="it-IT" dirty="0"/>
              <a:t> dichiarato (definito alla linea 4)</a:t>
            </a:r>
          </a:p>
        </p:txBody>
      </p:sp>
    </p:spTree>
    <p:extLst>
      <p:ext uri="{BB962C8B-B14F-4D97-AF65-F5344CB8AC3E}">
        <p14:creationId xmlns:p14="http://schemas.microsoft.com/office/powerpoint/2010/main" val="1418050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518FE-01B3-C343-A069-35EAB4248A50}"/>
              </a:ext>
            </a:extLst>
          </p:cNvPr>
          <p:cNvSpPr>
            <a:spLocks noGrp="1"/>
          </p:cNvSpPr>
          <p:nvPr>
            <p:ph type="title"/>
          </p:nvPr>
        </p:nvSpPr>
        <p:spPr/>
        <p:txBody>
          <a:bodyPr>
            <a:normAutofit fontScale="90000"/>
          </a:bodyPr>
          <a:lstStyle/>
          <a:p>
            <a:r>
              <a:rPr lang="it-IT" dirty="0" err="1"/>
              <a:t>linkage</a:t>
            </a:r>
            <a:endParaRPr lang="it-IT" dirty="0"/>
          </a:p>
        </p:txBody>
      </p:sp>
      <p:pic>
        <p:nvPicPr>
          <p:cNvPr id="5" name="Picture 4">
            <a:extLst>
              <a:ext uri="{FF2B5EF4-FFF2-40B4-BE49-F238E27FC236}">
                <a16:creationId xmlns:a16="http://schemas.microsoft.com/office/drawing/2014/main" id="{6D329173-0BD4-6444-9C30-B441C23B07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7650" y="1569663"/>
            <a:ext cx="4765429" cy="4143851"/>
          </a:xfrm>
          <a:prstGeom prst="rect">
            <a:avLst/>
          </a:prstGeom>
        </p:spPr>
      </p:pic>
      <p:sp>
        <p:nvSpPr>
          <p:cNvPr id="6" name="TextBox 5">
            <a:extLst>
              <a:ext uri="{FF2B5EF4-FFF2-40B4-BE49-F238E27FC236}">
                <a16:creationId xmlns:a16="http://schemas.microsoft.com/office/drawing/2014/main" id="{9225A328-A961-3241-A8D5-2644B718EFB1}"/>
              </a:ext>
            </a:extLst>
          </p:cNvPr>
          <p:cNvSpPr txBox="1"/>
          <p:nvPr/>
        </p:nvSpPr>
        <p:spPr>
          <a:xfrm>
            <a:off x="5485265" y="1845888"/>
            <a:ext cx="3288080" cy="2862322"/>
          </a:xfrm>
          <a:prstGeom prst="rect">
            <a:avLst/>
          </a:prstGeom>
          <a:noFill/>
        </p:spPr>
        <p:txBody>
          <a:bodyPr wrap="none" rtlCol="0">
            <a:spAutoFit/>
          </a:bodyPr>
          <a:lstStyle/>
          <a:p>
            <a:r>
              <a:rPr lang="it-IT" dirty="0"/>
              <a:t>1 </a:t>
            </a:r>
            <a:r>
              <a:rPr lang="it-IT" b="1" dirty="0"/>
              <a:t>a</a:t>
            </a:r>
            <a:r>
              <a:rPr lang="it-IT" dirty="0"/>
              <a:t> </a:t>
            </a:r>
            <a:r>
              <a:rPr lang="it-IT" dirty="0" err="1"/>
              <a:t>external</a:t>
            </a:r>
            <a:endParaRPr lang="it-IT" dirty="0"/>
          </a:p>
          <a:p>
            <a:r>
              <a:rPr lang="it-IT" dirty="0"/>
              <a:t>1</a:t>
            </a:r>
            <a:r>
              <a:rPr lang="it-IT" b="1" dirty="0"/>
              <a:t> b </a:t>
            </a:r>
            <a:r>
              <a:rPr lang="it-IT" dirty="0" err="1"/>
              <a:t>external</a:t>
            </a:r>
            <a:endParaRPr lang="it-IT" dirty="0"/>
          </a:p>
          <a:p>
            <a:r>
              <a:rPr lang="it-IT" dirty="0"/>
              <a:t>2 </a:t>
            </a:r>
            <a:r>
              <a:rPr lang="it-IT" b="1" dirty="0"/>
              <a:t>c</a:t>
            </a:r>
            <a:r>
              <a:rPr lang="it-IT" dirty="0"/>
              <a:t> </a:t>
            </a:r>
            <a:r>
              <a:rPr lang="it-IT" dirty="0" err="1"/>
              <a:t>internal</a:t>
            </a:r>
            <a:endParaRPr lang="it-IT" dirty="0"/>
          </a:p>
          <a:p>
            <a:r>
              <a:rPr lang="it-IT" dirty="0"/>
              <a:t>4 </a:t>
            </a:r>
            <a:r>
              <a:rPr lang="it-IT" b="1" dirty="0"/>
              <a:t>e</a:t>
            </a:r>
            <a:r>
              <a:rPr lang="it-IT" dirty="0"/>
              <a:t> </a:t>
            </a:r>
            <a:r>
              <a:rPr lang="it-IT" dirty="0" err="1"/>
              <a:t>external</a:t>
            </a:r>
            <a:endParaRPr lang="it-IT" dirty="0"/>
          </a:p>
          <a:p>
            <a:r>
              <a:rPr lang="it-IT" dirty="0"/>
              <a:t>4 </a:t>
            </a:r>
            <a:r>
              <a:rPr lang="it-IT" b="1" dirty="0" err="1"/>
              <a:t>f</a:t>
            </a:r>
            <a:r>
              <a:rPr lang="it-IT" dirty="0"/>
              <a:t> </a:t>
            </a:r>
            <a:r>
              <a:rPr lang="it-IT" dirty="0" err="1"/>
              <a:t>external</a:t>
            </a:r>
            <a:endParaRPr lang="it-IT" dirty="0"/>
          </a:p>
          <a:p>
            <a:r>
              <a:rPr lang="it-IT" dirty="0"/>
              <a:t>7 </a:t>
            </a:r>
            <a:r>
              <a:rPr lang="it-IT" b="1" dirty="0"/>
              <a:t>fun2</a:t>
            </a:r>
            <a:r>
              <a:rPr lang="it-IT" dirty="0"/>
              <a:t> </a:t>
            </a:r>
            <a:r>
              <a:rPr lang="it-IT" dirty="0" err="1"/>
              <a:t>external</a:t>
            </a:r>
            <a:endParaRPr lang="it-IT" dirty="0"/>
          </a:p>
          <a:p>
            <a:r>
              <a:rPr lang="it-IT" dirty="0"/>
              <a:t>7 </a:t>
            </a:r>
            <a:r>
              <a:rPr lang="it-IT" b="1" dirty="0"/>
              <a:t>g</a:t>
            </a:r>
            <a:r>
              <a:rPr lang="it-IT" dirty="0"/>
              <a:t> e </a:t>
            </a:r>
            <a:r>
              <a:rPr lang="it-IT" b="1" dirty="0"/>
              <a:t>h</a:t>
            </a:r>
            <a:r>
              <a:rPr lang="it-IT" dirty="0"/>
              <a:t> no </a:t>
            </a:r>
            <a:r>
              <a:rPr lang="it-IT" dirty="0" err="1"/>
              <a:t>linkage</a:t>
            </a:r>
            <a:endParaRPr lang="it-IT" dirty="0"/>
          </a:p>
          <a:p>
            <a:r>
              <a:rPr lang="it-IT" dirty="0"/>
              <a:t>8 </a:t>
            </a:r>
            <a:r>
              <a:rPr lang="it-IT" b="1" dirty="0"/>
              <a:t>i</a:t>
            </a:r>
            <a:r>
              <a:rPr lang="it-IT" dirty="0"/>
              <a:t> no </a:t>
            </a:r>
            <a:r>
              <a:rPr lang="it-IT" dirty="0" err="1"/>
              <a:t>linkage</a:t>
            </a:r>
            <a:endParaRPr lang="it-IT" dirty="0"/>
          </a:p>
          <a:p>
            <a:r>
              <a:rPr lang="it-IT" dirty="0"/>
              <a:t>9 </a:t>
            </a:r>
            <a:r>
              <a:rPr lang="it-IT" b="1" dirty="0"/>
              <a:t>l</a:t>
            </a:r>
            <a:r>
              <a:rPr lang="it-IT" dirty="0"/>
              <a:t> e </a:t>
            </a:r>
            <a:r>
              <a:rPr lang="it-IT" b="1" dirty="0"/>
              <a:t>m</a:t>
            </a:r>
            <a:r>
              <a:rPr lang="it-IT" dirty="0"/>
              <a:t> no </a:t>
            </a:r>
            <a:r>
              <a:rPr lang="it-IT" dirty="0" err="1"/>
              <a:t>linkage</a:t>
            </a:r>
            <a:endParaRPr lang="it-IT" dirty="0"/>
          </a:p>
          <a:p>
            <a:r>
              <a:rPr lang="it-IT" dirty="0"/>
              <a:t>10 </a:t>
            </a:r>
            <a:r>
              <a:rPr lang="it-IT" b="1" dirty="0"/>
              <a:t>e</a:t>
            </a:r>
            <a:r>
              <a:rPr lang="it-IT" dirty="0"/>
              <a:t> ha il </a:t>
            </a:r>
            <a:r>
              <a:rPr lang="it-IT" dirty="0" err="1"/>
              <a:t>linkage</a:t>
            </a:r>
            <a:r>
              <a:rPr lang="it-IT" dirty="0"/>
              <a:t> di e a linea 4</a:t>
            </a:r>
          </a:p>
        </p:txBody>
      </p:sp>
    </p:spTree>
    <p:extLst>
      <p:ext uri="{BB962C8B-B14F-4D97-AF65-F5344CB8AC3E}">
        <p14:creationId xmlns:p14="http://schemas.microsoft.com/office/powerpoint/2010/main" val="2340022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0C9E7BE-A2EE-DC43-84CA-41EE616535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98650" y="19050"/>
            <a:ext cx="5524345" cy="4038600"/>
          </a:xfrm>
          <a:prstGeom prst="rect">
            <a:avLst/>
          </a:prstGeom>
        </p:spPr>
      </p:pic>
      <p:sp>
        <p:nvSpPr>
          <p:cNvPr id="8" name="TextBox 7">
            <a:extLst>
              <a:ext uri="{FF2B5EF4-FFF2-40B4-BE49-F238E27FC236}">
                <a16:creationId xmlns:a16="http://schemas.microsoft.com/office/drawing/2014/main" id="{C832A62A-D2E3-2541-BA51-96222A342169}"/>
              </a:ext>
            </a:extLst>
          </p:cNvPr>
          <p:cNvSpPr txBox="1"/>
          <p:nvPr/>
        </p:nvSpPr>
        <p:spPr>
          <a:xfrm>
            <a:off x="2419350" y="4152900"/>
            <a:ext cx="4737194" cy="2585323"/>
          </a:xfrm>
          <a:prstGeom prst="rect">
            <a:avLst/>
          </a:prstGeom>
          <a:noFill/>
        </p:spPr>
        <p:txBody>
          <a:bodyPr wrap="none" rtlCol="0">
            <a:spAutoFit/>
          </a:bodyPr>
          <a:lstStyle/>
          <a:p>
            <a:r>
              <a:rPr lang="it-IT" dirty="0"/>
              <a:t>2 </a:t>
            </a:r>
            <a:r>
              <a:rPr lang="it-IT" b="1" dirty="0"/>
              <a:t>a</a:t>
            </a:r>
            <a:r>
              <a:rPr lang="it-IT" dirty="0"/>
              <a:t> definita (</a:t>
            </a:r>
            <a:r>
              <a:rPr lang="it-IT" dirty="0" err="1"/>
              <a:t>linkage</a:t>
            </a:r>
            <a:r>
              <a:rPr lang="it-IT" dirty="0"/>
              <a:t> esterno)</a:t>
            </a:r>
          </a:p>
          <a:p>
            <a:r>
              <a:rPr lang="it-IT" dirty="0"/>
              <a:t>3 </a:t>
            </a:r>
            <a:r>
              <a:rPr lang="it-IT" b="1" dirty="0"/>
              <a:t>b</a:t>
            </a:r>
            <a:r>
              <a:rPr lang="it-IT" dirty="0"/>
              <a:t> dichiarata (</a:t>
            </a:r>
            <a:r>
              <a:rPr lang="it-IT" dirty="0" err="1"/>
              <a:t>linkage</a:t>
            </a:r>
            <a:r>
              <a:rPr lang="it-IT" dirty="0"/>
              <a:t> esterno)</a:t>
            </a:r>
          </a:p>
          <a:p>
            <a:r>
              <a:rPr lang="it-IT" dirty="0"/>
              <a:t>4 </a:t>
            </a:r>
            <a:r>
              <a:rPr lang="it-IT" b="1" dirty="0"/>
              <a:t>compare</a:t>
            </a:r>
            <a:r>
              <a:rPr lang="it-IT" dirty="0"/>
              <a:t> dichiarata (</a:t>
            </a:r>
            <a:r>
              <a:rPr lang="it-IT" dirty="0" err="1"/>
              <a:t>linkage</a:t>
            </a:r>
            <a:r>
              <a:rPr lang="it-IT" dirty="0"/>
              <a:t> esterno)</a:t>
            </a:r>
          </a:p>
          <a:p>
            <a:r>
              <a:rPr lang="it-IT" dirty="0"/>
              <a:t>5 </a:t>
            </a:r>
            <a:r>
              <a:rPr lang="it-IT" b="1" dirty="0"/>
              <a:t>area</a:t>
            </a:r>
            <a:r>
              <a:rPr lang="it-IT" dirty="0"/>
              <a:t> dichiarata (</a:t>
            </a:r>
            <a:r>
              <a:rPr lang="it-IT" dirty="0" err="1"/>
              <a:t>linkage</a:t>
            </a:r>
            <a:r>
              <a:rPr lang="it-IT" dirty="0"/>
              <a:t> interno)</a:t>
            </a:r>
          </a:p>
          <a:p>
            <a:r>
              <a:rPr lang="it-IT" dirty="0"/>
              <a:t>I parametri nelle dichiarazioni sono dichiarati</a:t>
            </a:r>
          </a:p>
          <a:p>
            <a:r>
              <a:rPr lang="it-IT" dirty="0"/>
              <a:t>7 </a:t>
            </a:r>
            <a:r>
              <a:rPr lang="it-IT" b="1" dirty="0" err="1"/>
              <a:t>my_func</a:t>
            </a:r>
            <a:r>
              <a:rPr lang="it-IT" b="1" dirty="0"/>
              <a:t> </a:t>
            </a:r>
            <a:r>
              <a:rPr lang="it-IT" dirty="0"/>
              <a:t>definita (</a:t>
            </a:r>
            <a:r>
              <a:rPr lang="it-IT" dirty="0" err="1"/>
              <a:t>linkage</a:t>
            </a:r>
            <a:r>
              <a:rPr lang="it-IT" dirty="0"/>
              <a:t> esterno)</a:t>
            </a:r>
          </a:p>
          <a:p>
            <a:r>
              <a:rPr lang="it-IT" dirty="0"/>
              <a:t>7 </a:t>
            </a:r>
            <a:r>
              <a:rPr lang="it-IT" b="1" dirty="0"/>
              <a:t>c</a:t>
            </a:r>
            <a:r>
              <a:rPr lang="it-IT" dirty="0"/>
              <a:t> definita (no </a:t>
            </a:r>
            <a:r>
              <a:rPr lang="it-IT" dirty="0" err="1"/>
              <a:t>linkage</a:t>
            </a:r>
            <a:r>
              <a:rPr lang="it-IT" dirty="0"/>
              <a:t>)</a:t>
            </a:r>
          </a:p>
          <a:p>
            <a:r>
              <a:rPr lang="it-IT" dirty="0"/>
              <a:t>8 </a:t>
            </a:r>
            <a:r>
              <a:rPr lang="it-IT" b="1" dirty="0"/>
              <a:t>e</a:t>
            </a:r>
            <a:r>
              <a:rPr lang="it-IT" dirty="0"/>
              <a:t> definita (no </a:t>
            </a:r>
            <a:r>
              <a:rPr lang="it-IT" dirty="0" err="1"/>
              <a:t>linkage</a:t>
            </a:r>
            <a:r>
              <a:rPr lang="it-IT" dirty="0"/>
              <a:t>)</a:t>
            </a:r>
          </a:p>
          <a:p>
            <a:r>
              <a:rPr lang="it-IT" dirty="0"/>
              <a:t>E le altre?</a:t>
            </a:r>
          </a:p>
        </p:txBody>
      </p:sp>
    </p:spTree>
    <p:extLst>
      <p:ext uri="{BB962C8B-B14F-4D97-AF65-F5344CB8AC3E}">
        <p14:creationId xmlns:p14="http://schemas.microsoft.com/office/powerpoint/2010/main" val="1633044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42E2D-4D78-B845-BB06-EF7B3E3F2AE6}"/>
              </a:ext>
            </a:extLst>
          </p:cNvPr>
          <p:cNvSpPr>
            <a:spLocks noGrp="1"/>
          </p:cNvSpPr>
          <p:nvPr>
            <p:ph type="title"/>
          </p:nvPr>
        </p:nvSpPr>
        <p:spPr/>
        <p:txBody>
          <a:bodyPr>
            <a:normAutofit fontScale="90000"/>
          </a:bodyPr>
          <a:lstStyle/>
          <a:p>
            <a:r>
              <a:rPr lang="en-US" dirty="0"/>
              <a:t>Su </a:t>
            </a:r>
            <a:r>
              <a:rPr lang="en-US" dirty="0" err="1"/>
              <a:t>libro</a:t>
            </a:r>
            <a:r>
              <a:rPr lang="en-US" dirty="0"/>
              <a:t> e </a:t>
            </a:r>
            <a:r>
              <a:rPr lang="en-US" dirty="0" err="1"/>
              <a:t>riferimenti</a:t>
            </a:r>
            <a:endParaRPr lang="en-US" dirty="0"/>
          </a:p>
        </p:txBody>
      </p:sp>
      <p:sp>
        <p:nvSpPr>
          <p:cNvPr id="3" name="Content Placeholder 2">
            <a:extLst>
              <a:ext uri="{FF2B5EF4-FFF2-40B4-BE49-F238E27FC236}">
                <a16:creationId xmlns:a16="http://schemas.microsoft.com/office/drawing/2014/main" id="{13FAB41E-E90E-3049-82B2-5F148F5A364E}"/>
              </a:ext>
            </a:extLst>
          </p:cNvPr>
          <p:cNvSpPr>
            <a:spLocks noGrp="1"/>
          </p:cNvSpPr>
          <p:nvPr>
            <p:ph idx="1"/>
          </p:nvPr>
        </p:nvSpPr>
        <p:spPr/>
        <p:txBody>
          <a:bodyPr/>
          <a:lstStyle/>
          <a:p>
            <a:r>
              <a:rPr lang="en-US" dirty="0" err="1"/>
              <a:t>Sezione</a:t>
            </a:r>
            <a:r>
              <a:rPr lang="en-US" dirty="0"/>
              <a:t> 1.9.2</a:t>
            </a:r>
          </a:p>
          <a:p>
            <a:r>
              <a:rPr lang="en-US" dirty="0" err="1"/>
              <a:t>Sezione</a:t>
            </a:r>
            <a:r>
              <a:rPr lang="en-US" dirty="0"/>
              <a:t> 5.2</a:t>
            </a:r>
          </a:p>
          <a:p>
            <a:r>
              <a:rPr lang="en-US" dirty="0" err="1"/>
              <a:t>Sezione</a:t>
            </a:r>
            <a:r>
              <a:rPr lang="en-US" dirty="0"/>
              <a:t> 15.4</a:t>
            </a:r>
          </a:p>
          <a:p>
            <a:r>
              <a:rPr lang="en-US" dirty="0" err="1"/>
              <a:t>Dichiarazione</a:t>
            </a:r>
            <a:r>
              <a:rPr lang="en-US" dirty="0"/>
              <a:t> e </a:t>
            </a:r>
            <a:r>
              <a:rPr lang="en-US" dirty="0" err="1"/>
              <a:t>definizione</a:t>
            </a:r>
            <a:endParaRPr lang="en-US" dirty="0"/>
          </a:p>
          <a:p>
            <a:pPr lvl="1"/>
            <a:r>
              <a:rPr lang="en-US" dirty="0">
                <a:hlinkClick r:id="rId2"/>
              </a:rPr>
              <a:t>https://www.cprogramming.com/declare_vs_define.html</a:t>
            </a:r>
            <a:endParaRPr lang="en-US" dirty="0"/>
          </a:p>
          <a:p>
            <a:pPr lvl="1"/>
            <a:r>
              <a:rPr lang="en-US" dirty="0">
                <a:hlinkClick r:id="rId3"/>
              </a:rPr>
              <a:t>https://stackoverflow.com/questions/1410563/what-is-the-difference-between-a-definition-and-a-declaration</a:t>
            </a:r>
            <a:endParaRPr lang="en-US" dirty="0"/>
          </a:p>
          <a:p>
            <a:r>
              <a:rPr lang="en-US" dirty="0"/>
              <a:t>Su linkage</a:t>
            </a:r>
          </a:p>
          <a:p>
            <a:pPr lvl="1"/>
            <a:r>
              <a:rPr lang="en-US" dirty="0">
                <a:hlinkClick r:id="rId4"/>
              </a:rPr>
              <a:t>https://www.geeksforgeeks.org/internal-linkage-external-linkage-c/</a:t>
            </a:r>
            <a:endParaRPr lang="en-US" dirty="0"/>
          </a:p>
          <a:p>
            <a:pPr lvl="1"/>
            <a:r>
              <a:rPr lang="en-US" dirty="0">
                <a:hlinkClick r:id="rId5"/>
              </a:rPr>
              <a:t>https://aticleworld.com</a:t>
            </a:r>
            <a:r>
              <a:rPr lang="en-US">
                <a:hlinkClick r:id="rId5"/>
              </a:rPr>
              <a:t>/linkage-in-c/</a:t>
            </a:r>
            <a:endParaRPr lang="en-US"/>
          </a:p>
          <a:p>
            <a:pPr lvl="1"/>
            <a:endParaRPr lang="en-US" dirty="0"/>
          </a:p>
          <a:p>
            <a:endParaRPr lang="en-US" dirty="0"/>
          </a:p>
        </p:txBody>
      </p:sp>
    </p:spTree>
    <p:extLst>
      <p:ext uri="{BB962C8B-B14F-4D97-AF65-F5344CB8AC3E}">
        <p14:creationId xmlns:p14="http://schemas.microsoft.com/office/powerpoint/2010/main" val="1064584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Compiler and LINKER</a:t>
            </a:r>
          </a:p>
        </p:txBody>
      </p:sp>
      <p:sp>
        <p:nvSpPr>
          <p:cNvPr id="6" name="Rectangle 5"/>
          <p:cNvSpPr/>
          <p:nvPr/>
        </p:nvSpPr>
        <p:spPr>
          <a:xfrm>
            <a:off x="1063626" y="1381126"/>
            <a:ext cx="1873250" cy="857250"/>
          </a:xfrm>
          <a:prstGeom prst="rect">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tx1"/>
                </a:solidFill>
              </a:rPr>
              <a:t>file1.c</a:t>
            </a:r>
          </a:p>
        </p:txBody>
      </p:sp>
      <p:sp>
        <p:nvSpPr>
          <p:cNvPr id="7" name="Rectangle 6"/>
          <p:cNvSpPr/>
          <p:nvPr/>
        </p:nvSpPr>
        <p:spPr>
          <a:xfrm>
            <a:off x="1063626" y="2740026"/>
            <a:ext cx="1873250" cy="857250"/>
          </a:xfrm>
          <a:prstGeom prst="rect">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tx1"/>
                </a:solidFill>
              </a:rPr>
              <a:t>file2.c</a:t>
            </a:r>
          </a:p>
        </p:txBody>
      </p:sp>
      <p:grpSp>
        <p:nvGrpSpPr>
          <p:cNvPr id="11" name="Group 10"/>
          <p:cNvGrpSpPr/>
          <p:nvPr/>
        </p:nvGrpSpPr>
        <p:grpSpPr>
          <a:xfrm>
            <a:off x="2936876" y="1381126"/>
            <a:ext cx="2771775" cy="857250"/>
            <a:chOff x="2936876" y="1381126"/>
            <a:chExt cx="2771775" cy="857250"/>
          </a:xfrm>
        </p:grpSpPr>
        <p:sp>
          <p:nvSpPr>
            <p:cNvPr id="8" name="Rectangle 7"/>
            <p:cNvSpPr/>
            <p:nvPr/>
          </p:nvSpPr>
          <p:spPr>
            <a:xfrm>
              <a:off x="3835401" y="1381126"/>
              <a:ext cx="1873250" cy="857250"/>
            </a:xfrm>
            <a:prstGeom prst="rect">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tx1"/>
                  </a:solidFill>
                </a:rPr>
                <a:t>file1.o</a:t>
              </a:r>
            </a:p>
          </p:txBody>
        </p:sp>
        <p:cxnSp>
          <p:nvCxnSpPr>
            <p:cNvPr id="10" name="Straight Arrow Connector 9"/>
            <p:cNvCxnSpPr>
              <a:stCxn id="6" idx="3"/>
              <a:endCxn id="8" idx="1"/>
            </p:cNvCxnSpPr>
            <p:nvPr/>
          </p:nvCxnSpPr>
          <p:spPr>
            <a:xfrm>
              <a:off x="2936876" y="1809751"/>
              <a:ext cx="898525"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grpSp>
        <p:nvGrpSpPr>
          <p:cNvPr id="12" name="Group 11"/>
          <p:cNvGrpSpPr/>
          <p:nvPr/>
        </p:nvGrpSpPr>
        <p:grpSpPr>
          <a:xfrm>
            <a:off x="2936876" y="2740026"/>
            <a:ext cx="2771775" cy="857250"/>
            <a:chOff x="2936876" y="1381126"/>
            <a:chExt cx="2771775" cy="857250"/>
          </a:xfrm>
        </p:grpSpPr>
        <p:sp>
          <p:nvSpPr>
            <p:cNvPr id="13" name="Rectangle 12"/>
            <p:cNvSpPr/>
            <p:nvPr/>
          </p:nvSpPr>
          <p:spPr>
            <a:xfrm>
              <a:off x="3835401" y="1381126"/>
              <a:ext cx="1873250" cy="857250"/>
            </a:xfrm>
            <a:prstGeom prst="rect">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tx1"/>
                  </a:solidFill>
                </a:rPr>
                <a:t>file2.o</a:t>
              </a:r>
            </a:p>
          </p:txBody>
        </p:sp>
        <p:cxnSp>
          <p:nvCxnSpPr>
            <p:cNvPr id="14" name="Straight Arrow Connector 13"/>
            <p:cNvCxnSpPr>
              <a:endCxn id="13" idx="1"/>
            </p:cNvCxnSpPr>
            <p:nvPr/>
          </p:nvCxnSpPr>
          <p:spPr>
            <a:xfrm>
              <a:off x="2936876" y="1809751"/>
              <a:ext cx="898525"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sp>
        <p:nvSpPr>
          <p:cNvPr id="15" name="TextBox 14"/>
          <p:cNvSpPr txBox="1"/>
          <p:nvPr/>
        </p:nvSpPr>
        <p:spPr>
          <a:xfrm>
            <a:off x="1279210" y="5214729"/>
            <a:ext cx="3778599" cy="461665"/>
          </a:xfrm>
          <a:prstGeom prst="rect">
            <a:avLst/>
          </a:prstGeom>
          <a:noFill/>
        </p:spPr>
        <p:txBody>
          <a:bodyPr wrap="none" rtlCol="0">
            <a:spAutoFit/>
          </a:bodyPr>
          <a:lstStyle/>
          <a:p>
            <a:r>
              <a:rPr lang="en-US" sz="2400" dirty="0"/>
              <a:t>gcc -o </a:t>
            </a:r>
            <a:r>
              <a:rPr lang="en-US" sz="2400" dirty="0" err="1"/>
              <a:t>file_ex</a:t>
            </a:r>
            <a:r>
              <a:rPr lang="en-US" sz="2400" dirty="0"/>
              <a:t> file1.c file2.c</a:t>
            </a:r>
          </a:p>
        </p:txBody>
      </p:sp>
      <p:grpSp>
        <p:nvGrpSpPr>
          <p:cNvPr id="17" name="Group 16"/>
          <p:cNvGrpSpPr/>
          <p:nvPr/>
        </p:nvGrpSpPr>
        <p:grpSpPr>
          <a:xfrm>
            <a:off x="5708651" y="1809751"/>
            <a:ext cx="2924175" cy="1279526"/>
            <a:chOff x="2784476" y="958850"/>
            <a:chExt cx="2924175" cy="1279526"/>
          </a:xfrm>
        </p:grpSpPr>
        <p:sp>
          <p:nvSpPr>
            <p:cNvPr id="18" name="Rectangle 17"/>
            <p:cNvSpPr/>
            <p:nvPr/>
          </p:nvSpPr>
          <p:spPr>
            <a:xfrm>
              <a:off x="3835401" y="1381126"/>
              <a:ext cx="1873250" cy="857250"/>
            </a:xfrm>
            <a:prstGeom prst="rect">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err="1">
                  <a:solidFill>
                    <a:schemeClr val="tx1"/>
                  </a:solidFill>
                </a:rPr>
                <a:t>file_ex</a:t>
              </a:r>
              <a:endParaRPr lang="en-US" sz="2400" dirty="0">
                <a:solidFill>
                  <a:schemeClr val="tx1"/>
                </a:solidFill>
              </a:endParaRPr>
            </a:p>
          </p:txBody>
        </p:sp>
        <p:cxnSp>
          <p:nvCxnSpPr>
            <p:cNvPr id="19" name="Straight Arrow Connector 18"/>
            <p:cNvCxnSpPr>
              <a:stCxn id="8" idx="3"/>
              <a:endCxn id="18" idx="1"/>
            </p:cNvCxnSpPr>
            <p:nvPr/>
          </p:nvCxnSpPr>
          <p:spPr>
            <a:xfrm>
              <a:off x="2784476" y="958850"/>
              <a:ext cx="1050925" cy="85090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cxnSp>
        <p:nvCxnSpPr>
          <p:cNvPr id="21" name="Straight Arrow Connector 20"/>
          <p:cNvCxnSpPr>
            <a:stCxn id="13" idx="3"/>
            <a:endCxn id="18" idx="1"/>
          </p:cNvCxnSpPr>
          <p:nvPr/>
        </p:nvCxnSpPr>
        <p:spPr>
          <a:xfrm flipV="1">
            <a:off x="5708651" y="2660652"/>
            <a:ext cx="1050925" cy="50799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867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Modular programming</a:t>
            </a:r>
          </a:p>
        </p:txBody>
      </p:sp>
      <p:sp>
        <p:nvSpPr>
          <p:cNvPr id="3" name="Content Placeholder 2"/>
          <p:cNvSpPr>
            <a:spLocks noGrp="1"/>
          </p:cNvSpPr>
          <p:nvPr>
            <p:ph idx="1"/>
          </p:nvPr>
        </p:nvSpPr>
        <p:spPr/>
        <p:txBody>
          <a:bodyPr>
            <a:normAutofit/>
          </a:bodyPr>
          <a:lstStyle/>
          <a:p>
            <a:r>
              <a:rPr lang="en-US" dirty="0"/>
              <a:t>Modularization has several benefits, especially on large and complex programs:</a:t>
            </a:r>
          </a:p>
          <a:p>
            <a:pPr lvl="1"/>
            <a:r>
              <a:rPr lang="en-US" dirty="0"/>
              <a:t>modules can be re-used in several projects;</a:t>
            </a:r>
          </a:p>
          <a:p>
            <a:pPr lvl="1"/>
            <a:r>
              <a:rPr lang="en-US" dirty="0"/>
              <a:t>changing the implementation details of a modules does not require to modify the clients using them as far as the interface does not change;</a:t>
            </a:r>
          </a:p>
          <a:p>
            <a:pPr lvl="1"/>
            <a:r>
              <a:rPr lang="en-US" dirty="0"/>
              <a:t>faster re-compilation, as only the modules that have been modified are actually re-compiled;</a:t>
            </a:r>
          </a:p>
          <a:p>
            <a:pPr lvl="1"/>
            <a:r>
              <a:rPr lang="en-US" dirty="0"/>
              <a:t>self-documenting, as the interface specifies all that we need to know to use the module;</a:t>
            </a:r>
          </a:p>
          <a:p>
            <a:pPr lvl="1"/>
            <a:r>
              <a:rPr lang="en-US" dirty="0"/>
              <a:t>easier debugging, as modules dependencies are clearly specified and every module can be tested separately;</a:t>
            </a:r>
          </a:p>
        </p:txBody>
      </p:sp>
    </p:spTree>
    <p:extLst>
      <p:ext uri="{BB962C8B-B14F-4D97-AF65-F5344CB8AC3E}">
        <p14:creationId xmlns:p14="http://schemas.microsoft.com/office/powerpoint/2010/main" val="1620331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the c compiler works</a:t>
            </a:r>
          </a:p>
        </p:txBody>
      </p:sp>
      <p:sp>
        <p:nvSpPr>
          <p:cNvPr id="3" name="Content Placeholder 2"/>
          <p:cNvSpPr>
            <a:spLocks noGrp="1"/>
          </p:cNvSpPr>
          <p:nvPr>
            <p:ph idx="1"/>
          </p:nvPr>
        </p:nvSpPr>
        <p:spPr/>
        <p:txBody>
          <a:bodyPr>
            <a:normAutofit lnSpcReduction="10000"/>
          </a:bodyPr>
          <a:lstStyle/>
          <a:p>
            <a:r>
              <a:rPr lang="en-US" dirty="0"/>
              <a:t>The compiler operates on a </a:t>
            </a:r>
            <a:r>
              <a:rPr lang="en-US" i="1" dirty="0"/>
              <a:t>translation unit </a:t>
            </a:r>
            <a:r>
              <a:rPr lang="en-US" dirty="0"/>
              <a:t>consisting of </a:t>
            </a:r>
          </a:p>
          <a:p>
            <a:pPr lvl="1"/>
            <a:r>
              <a:rPr lang="en-US" dirty="0"/>
              <a:t>a source file and </a:t>
            </a:r>
          </a:p>
          <a:p>
            <a:pPr lvl="1"/>
            <a:r>
              <a:rPr lang="en-US" dirty="0"/>
              <a:t>all the header files referenced by #include directives. </a:t>
            </a:r>
          </a:p>
          <a:p>
            <a:r>
              <a:rPr lang="en-US" dirty="0"/>
              <a:t>If the compiler finds no errors in the translation unit, it generates an </a:t>
            </a:r>
            <a:r>
              <a:rPr lang="en-US" i="1" dirty="0"/>
              <a:t>object file </a:t>
            </a:r>
            <a:r>
              <a:rPr lang="en-US" dirty="0"/>
              <a:t>containing the corresponding machine code; usually identified by the filename suffix </a:t>
            </a:r>
            <a:r>
              <a:rPr lang="en-US" b="1" i="1" dirty="0"/>
              <a:t>.o </a:t>
            </a:r>
            <a:r>
              <a:rPr lang="en-US" dirty="0"/>
              <a:t>or </a:t>
            </a:r>
            <a:r>
              <a:rPr lang="en-US" b="1" i="1" dirty="0"/>
              <a:t>.</a:t>
            </a:r>
            <a:r>
              <a:rPr lang="en-US" b="1" i="1" dirty="0" err="1"/>
              <a:t>obj</a:t>
            </a:r>
            <a:r>
              <a:rPr lang="en-US" b="1" i="1" dirty="0"/>
              <a:t> </a:t>
            </a:r>
            <a:endParaRPr lang="en-US" b="1" dirty="0"/>
          </a:p>
          <a:p>
            <a:r>
              <a:rPr lang="en-US" dirty="0"/>
              <a:t>Object files are also called </a:t>
            </a:r>
            <a:r>
              <a:rPr lang="en-US" i="1" dirty="0"/>
              <a:t>modules</a:t>
            </a:r>
            <a:r>
              <a:rPr lang="en-US" dirty="0"/>
              <a:t>. A library, such as the C standard library, contains compiled, rapidly accessible modules of the standard functions. </a:t>
            </a:r>
          </a:p>
          <a:p>
            <a:r>
              <a:rPr lang="en-US" dirty="0"/>
              <a:t>The compiler translates each translation unit of a C program—that is, each source file with any header files it includes—into a separate object file. </a:t>
            </a:r>
          </a:p>
          <a:p>
            <a:pPr lvl="1"/>
            <a:endParaRPr lang="en-US" dirty="0"/>
          </a:p>
          <a:p>
            <a:endParaRPr lang="en-US" dirty="0"/>
          </a:p>
          <a:p>
            <a:endParaRPr lang="en-US" dirty="0"/>
          </a:p>
        </p:txBody>
      </p:sp>
    </p:spTree>
    <p:extLst>
      <p:ext uri="{BB962C8B-B14F-4D97-AF65-F5344CB8AC3E}">
        <p14:creationId xmlns:p14="http://schemas.microsoft.com/office/powerpoint/2010/main" val="664871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a:t>
            </a:r>
          </a:p>
        </p:txBody>
      </p:sp>
      <p:grpSp>
        <p:nvGrpSpPr>
          <p:cNvPr id="9" name="Group 8"/>
          <p:cNvGrpSpPr/>
          <p:nvPr/>
        </p:nvGrpSpPr>
        <p:grpSpPr>
          <a:xfrm>
            <a:off x="290286" y="1741714"/>
            <a:ext cx="3410858" cy="3791857"/>
            <a:chOff x="290286" y="1741714"/>
            <a:chExt cx="3410858" cy="3791857"/>
          </a:xfrm>
        </p:grpSpPr>
        <p:sp>
          <p:nvSpPr>
            <p:cNvPr id="4" name="Wave 3"/>
            <p:cNvSpPr/>
            <p:nvPr/>
          </p:nvSpPr>
          <p:spPr>
            <a:xfrm>
              <a:off x="290286" y="1741714"/>
              <a:ext cx="3410858" cy="3791857"/>
            </a:xfrm>
            <a:prstGeom prst="wave">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en-US" dirty="0">
                  <a:solidFill>
                    <a:schemeClr val="tx1"/>
                  </a:solidFill>
                </a:rPr>
                <a:t>#include “</a:t>
              </a:r>
              <a:r>
                <a:rPr lang="en-US" dirty="0" err="1">
                  <a:solidFill>
                    <a:schemeClr val="tx1"/>
                  </a:solidFill>
                </a:rPr>
                <a:t>hellolib.h</a:t>
              </a:r>
              <a:r>
                <a:rPr lang="en-US" dirty="0">
                  <a:solidFill>
                    <a:schemeClr val="tx1"/>
                  </a:solidFill>
                </a:rPr>
                <a:t>”</a:t>
              </a:r>
            </a:p>
            <a:p>
              <a:endParaRPr lang="en-US" dirty="0">
                <a:solidFill>
                  <a:schemeClr val="tx1"/>
                </a:solidFill>
              </a:endParaRPr>
            </a:p>
            <a:p>
              <a:r>
                <a:rPr lang="en-US" dirty="0" err="1">
                  <a:solidFill>
                    <a:schemeClr val="tx1"/>
                  </a:solidFill>
                </a:rPr>
                <a:t>int</a:t>
              </a:r>
              <a:r>
                <a:rPr lang="en-US" dirty="0">
                  <a:solidFill>
                    <a:schemeClr val="tx1"/>
                  </a:solidFill>
                </a:rPr>
                <a:t> main() {</a:t>
              </a:r>
            </a:p>
            <a:p>
              <a:r>
                <a:rPr lang="en-US" dirty="0">
                  <a:solidFill>
                    <a:schemeClr val="tx1"/>
                  </a:solidFill>
                </a:rPr>
                <a:t>  // call a function in another file</a:t>
              </a:r>
            </a:p>
            <a:p>
              <a:r>
                <a:rPr lang="en-US" dirty="0">
                  <a:solidFill>
                    <a:schemeClr val="tx1"/>
                  </a:solidFill>
                </a:rPr>
                <a:t>  </a:t>
              </a:r>
              <a:r>
                <a:rPr lang="en-US" dirty="0" err="1">
                  <a:solidFill>
                    <a:schemeClr val="tx1"/>
                  </a:solidFill>
                </a:rPr>
                <a:t>myPrintHello</a:t>
              </a:r>
              <a:r>
                <a:rPr lang="en-US" dirty="0">
                  <a:solidFill>
                    <a:schemeClr val="tx1"/>
                  </a:solidFill>
                </a:rPr>
                <a:t>();</a:t>
              </a:r>
            </a:p>
            <a:p>
              <a:endParaRPr lang="en-US" dirty="0">
                <a:solidFill>
                  <a:schemeClr val="tx1"/>
                </a:solidFill>
              </a:endParaRPr>
            </a:p>
            <a:p>
              <a:r>
                <a:rPr lang="ro-RO" dirty="0">
                  <a:solidFill>
                    <a:schemeClr val="tx1"/>
                  </a:solidFill>
                </a:rPr>
                <a:t>  return(0);</a:t>
              </a:r>
            </a:p>
            <a:p>
              <a:r>
                <a:rPr lang="ro-RO" dirty="0">
                  <a:solidFill>
                    <a:schemeClr val="tx1"/>
                  </a:solidFill>
                </a:rPr>
                <a:t>}</a:t>
              </a:r>
              <a:endParaRPr lang="en-US" dirty="0">
                <a:solidFill>
                  <a:schemeClr val="tx1"/>
                </a:solidFill>
              </a:endParaRPr>
            </a:p>
          </p:txBody>
        </p:sp>
        <p:sp>
          <p:nvSpPr>
            <p:cNvPr id="8" name="TextBox 7"/>
            <p:cNvSpPr txBox="1"/>
            <p:nvPr/>
          </p:nvSpPr>
          <p:spPr>
            <a:xfrm>
              <a:off x="2433199" y="1923143"/>
              <a:ext cx="1267945" cy="400110"/>
            </a:xfrm>
            <a:prstGeom prst="rect">
              <a:avLst/>
            </a:prstGeom>
            <a:noFill/>
          </p:spPr>
          <p:txBody>
            <a:bodyPr wrap="none" rtlCol="0">
              <a:spAutoFit/>
            </a:bodyPr>
            <a:lstStyle/>
            <a:p>
              <a:r>
                <a:rPr lang="en-US" sz="2000" dirty="0" err="1"/>
                <a:t>mainfile.c</a:t>
              </a:r>
              <a:endParaRPr lang="en-US" sz="2000" dirty="0"/>
            </a:p>
          </p:txBody>
        </p:sp>
      </p:grpSp>
      <p:grpSp>
        <p:nvGrpSpPr>
          <p:cNvPr id="11" name="Group 10"/>
          <p:cNvGrpSpPr/>
          <p:nvPr/>
        </p:nvGrpSpPr>
        <p:grpSpPr>
          <a:xfrm>
            <a:off x="5050970" y="2052262"/>
            <a:ext cx="3410858" cy="3791857"/>
            <a:chOff x="4724400" y="569686"/>
            <a:chExt cx="3410858" cy="3791857"/>
          </a:xfrm>
        </p:grpSpPr>
        <p:sp>
          <p:nvSpPr>
            <p:cNvPr id="5" name="Wave 4"/>
            <p:cNvSpPr/>
            <p:nvPr/>
          </p:nvSpPr>
          <p:spPr>
            <a:xfrm>
              <a:off x="4724400" y="569686"/>
              <a:ext cx="3410858" cy="3791857"/>
            </a:xfrm>
            <a:prstGeom prst="wave">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en-US" dirty="0">
                  <a:solidFill>
                    <a:schemeClr val="tx1"/>
                  </a:solidFill>
                </a:rPr>
                <a:t>#include &lt;</a:t>
              </a:r>
              <a:r>
                <a:rPr lang="en-US" dirty="0" err="1">
                  <a:solidFill>
                    <a:schemeClr val="tx1"/>
                  </a:solidFill>
                </a:rPr>
                <a:t>stdio.h</a:t>
              </a:r>
              <a:r>
                <a:rPr lang="en-US" dirty="0">
                  <a:solidFill>
                    <a:schemeClr val="tx1"/>
                  </a:solidFill>
                </a:rPr>
                <a:t>&gt;</a:t>
              </a:r>
            </a:p>
            <a:p>
              <a:r>
                <a:rPr lang="en-US" dirty="0">
                  <a:solidFill>
                    <a:schemeClr val="tx1"/>
                  </a:solidFill>
                </a:rPr>
                <a:t>#include “</a:t>
              </a:r>
              <a:r>
                <a:rPr lang="en-US" dirty="0" err="1">
                  <a:solidFill>
                    <a:schemeClr val="tx1"/>
                  </a:solidFill>
                </a:rPr>
                <a:t>hellolib.h</a:t>
              </a:r>
              <a:r>
                <a:rPr lang="en-US" dirty="0">
                  <a:solidFill>
                    <a:schemeClr val="tx1"/>
                  </a:solidFill>
                </a:rPr>
                <a:t>”</a:t>
              </a:r>
            </a:p>
            <a:p>
              <a:endParaRPr lang="en-US" dirty="0">
                <a:solidFill>
                  <a:schemeClr val="tx1"/>
                </a:solidFill>
              </a:endParaRPr>
            </a:p>
            <a:p>
              <a:r>
                <a:rPr lang="en-US" dirty="0">
                  <a:solidFill>
                    <a:schemeClr val="tx1"/>
                  </a:solidFill>
                </a:rPr>
                <a:t>void </a:t>
              </a:r>
              <a:r>
                <a:rPr lang="en-US" dirty="0" err="1">
                  <a:solidFill>
                    <a:schemeClr val="tx1"/>
                  </a:solidFill>
                </a:rPr>
                <a:t>myPrintHello</a:t>
              </a:r>
              <a:r>
                <a:rPr lang="en-US" dirty="0">
                  <a:solidFill>
                    <a:schemeClr val="tx1"/>
                  </a:solidFill>
                </a:rPr>
                <a:t>(void) {</a:t>
              </a:r>
            </a:p>
            <a:p>
              <a:endParaRPr lang="en-US" dirty="0">
                <a:solidFill>
                  <a:schemeClr val="tx1"/>
                </a:solidFill>
              </a:endParaRPr>
            </a:p>
            <a:p>
              <a:r>
                <a:rPr lang="en-US" dirty="0">
                  <a:solidFill>
                    <a:schemeClr val="tx1"/>
                  </a:solidFill>
                </a:rPr>
                <a:t>  </a:t>
              </a:r>
              <a:r>
                <a:rPr lang="en-US" dirty="0" err="1">
                  <a:solidFill>
                    <a:schemeClr val="tx1"/>
                  </a:solidFill>
                </a:rPr>
                <a:t>printf</a:t>
              </a:r>
              <a:r>
                <a:rPr lang="en-US" dirty="0">
                  <a:solidFill>
                    <a:schemeClr val="tx1"/>
                  </a:solidFill>
                </a:rPr>
                <a:t>("Hello!\n");</a:t>
              </a:r>
            </a:p>
            <a:p>
              <a:endParaRPr lang="en-US" dirty="0">
                <a:solidFill>
                  <a:schemeClr val="tx1"/>
                </a:solidFill>
              </a:endParaRPr>
            </a:p>
            <a:p>
              <a:r>
                <a:rPr lang="en-US" dirty="0">
                  <a:solidFill>
                    <a:schemeClr val="tx1"/>
                  </a:solidFill>
                </a:rPr>
                <a:t>  return;</a:t>
              </a:r>
            </a:p>
            <a:p>
              <a:r>
                <a:rPr lang="en-US" dirty="0">
                  <a:solidFill>
                    <a:schemeClr val="tx1"/>
                  </a:solidFill>
                </a:rPr>
                <a:t>}</a:t>
              </a:r>
            </a:p>
          </p:txBody>
        </p:sp>
        <p:sp>
          <p:nvSpPr>
            <p:cNvPr id="10" name="TextBox 9"/>
            <p:cNvSpPr txBox="1"/>
            <p:nvPr/>
          </p:nvSpPr>
          <p:spPr>
            <a:xfrm>
              <a:off x="6821433" y="739621"/>
              <a:ext cx="1182660" cy="400110"/>
            </a:xfrm>
            <a:prstGeom prst="rect">
              <a:avLst/>
            </a:prstGeom>
            <a:noFill/>
          </p:spPr>
          <p:txBody>
            <a:bodyPr wrap="none" rtlCol="0">
              <a:spAutoFit/>
            </a:bodyPr>
            <a:lstStyle/>
            <a:p>
              <a:r>
                <a:rPr lang="en-US" sz="2000" dirty="0" err="1"/>
                <a:t>hellolib.c</a:t>
              </a:r>
              <a:endParaRPr lang="en-US" sz="2000" dirty="0"/>
            </a:p>
          </p:txBody>
        </p:sp>
      </p:grpSp>
      <p:grpSp>
        <p:nvGrpSpPr>
          <p:cNvPr id="14" name="Group 13"/>
          <p:cNvGrpSpPr/>
          <p:nvPr/>
        </p:nvGrpSpPr>
        <p:grpSpPr>
          <a:xfrm>
            <a:off x="4701784" y="248073"/>
            <a:ext cx="3410858" cy="1529926"/>
            <a:chOff x="4405085" y="4879944"/>
            <a:chExt cx="3410858" cy="1529926"/>
          </a:xfrm>
        </p:grpSpPr>
        <p:sp>
          <p:nvSpPr>
            <p:cNvPr id="7" name="Wave 6"/>
            <p:cNvSpPr/>
            <p:nvPr/>
          </p:nvSpPr>
          <p:spPr>
            <a:xfrm>
              <a:off x="4405085" y="5079999"/>
              <a:ext cx="3410858" cy="1329871"/>
            </a:xfrm>
            <a:prstGeom prst="wave">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en-US" dirty="0">
                  <a:solidFill>
                    <a:schemeClr val="tx1"/>
                  </a:solidFill>
                </a:rPr>
                <a:t>void </a:t>
              </a:r>
              <a:r>
                <a:rPr lang="en-US" dirty="0" err="1">
                  <a:solidFill>
                    <a:schemeClr val="tx1"/>
                  </a:solidFill>
                </a:rPr>
                <a:t>myPrintHello</a:t>
              </a:r>
              <a:r>
                <a:rPr lang="en-US">
                  <a:solidFill>
                    <a:schemeClr val="tx1"/>
                  </a:solidFill>
                </a:rPr>
                <a:t>();</a:t>
              </a:r>
              <a:endParaRPr lang="en-US" dirty="0">
                <a:solidFill>
                  <a:schemeClr val="tx1"/>
                </a:solidFill>
              </a:endParaRPr>
            </a:p>
          </p:txBody>
        </p:sp>
        <p:sp>
          <p:nvSpPr>
            <p:cNvPr id="12" name="TextBox 11"/>
            <p:cNvSpPr txBox="1"/>
            <p:nvPr/>
          </p:nvSpPr>
          <p:spPr>
            <a:xfrm>
              <a:off x="6351392" y="4879944"/>
              <a:ext cx="1197063" cy="400110"/>
            </a:xfrm>
            <a:prstGeom prst="rect">
              <a:avLst/>
            </a:prstGeom>
            <a:noFill/>
          </p:spPr>
          <p:txBody>
            <a:bodyPr wrap="none" rtlCol="0">
              <a:spAutoFit/>
            </a:bodyPr>
            <a:lstStyle/>
            <a:p>
              <a:r>
                <a:rPr lang="en-US" sz="2000" dirty="0" err="1"/>
                <a:t>hellolib.h</a:t>
              </a:r>
              <a:endParaRPr lang="en-US" sz="2000" dirty="0"/>
            </a:p>
          </p:txBody>
        </p:sp>
      </p:grpSp>
      <p:grpSp>
        <p:nvGrpSpPr>
          <p:cNvPr id="15" name="Group 14"/>
          <p:cNvGrpSpPr/>
          <p:nvPr/>
        </p:nvGrpSpPr>
        <p:grpSpPr>
          <a:xfrm>
            <a:off x="162894" y="104931"/>
            <a:ext cx="8681303" cy="6430780"/>
            <a:chOff x="162894" y="104931"/>
            <a:chExt cx="8681303" cy="6430780"/>
          </a:xfrm>
        </p:grpSpPr>
        <p:sp>
          <p:nvSpPr>
            <p:cNvPr id="3" name="Freeform 2"/>
            <p:cNvSpPr/>
            <p:nvPr/>
          </p:nvSpPr>
          <p:spPr>
            <a:xfrm>
              <a:off x="4287187" y="104931"/>
              <a:ext cx="4557010" cy="6430780"/>
            </a:xfrm>
            <a:custGeom>
              <a:avLst/>
              <a:gdLst>
                <a:gd name="connsiteX0" fmla="*/ 1379095 w 4557010"/>
                <a:gd name="connsiteY0" fmla="*/ 29980 h 6430780"/>
                <a:gd name="connsiteX1" fmla="*/ 1379095 w 4557010"/>
                <a:gd name="connsiteY1" fmla="*/ 29980 h 6430780"/>
                <a:gd name="connsiteX2" fmla="*/ 1094282 w 4557010"/>
                <a:gd name="connsiteY2" fmla="*/ 149902 h 6430780"/>
                <a:gd name="connsiteX3" fmla="*/ 1034321 w 4557010"/>
                <a:gd name="connsiteY3" fmla="*/ 179882 h 6430780"/>
                <a:gd name="connsiteX4" fmla="*/ 899410 w 4557010"/>
                <a:gd name="connsiteY4" fmla="*/ 239843 h 6430780"/>
                <a:gd name="connsiteX5" fmla="*/ 734518 w 4557010"/>
                <a:gd name="connsiteY5" fmla="*/ 344774 h 6430780"/>
                <a:gd name="connsiteX6" fmla="*/ 689547 w 4557010"/>
                <a:gd name="connsiteY6" fmla="*/ 374754 h 6430780"/>
                <a:gd name="connsiteX7" fmla="*/ 629587 w 4557010"/>
                <a:gd name="connsiteY7" fmla="*/ 404735 h 6430780"/>
                <a:gd name="connsiteX8" fmla="*/ 419724 w 4557010"/>
                <a:gd name="connsiteY8" fmla="*/ 539646 h 6430780"/>
                <a:gd name="connsiteX9" fmla="*/ 374754 w 4557010"/>
                <a:gd name="connsiteY9" fmla="*/ 569626 h 6430780"/>
                <a:gd name="connsiteX10" fmla="*/ 344774 w 4557010"/>
                <a:gd name="connsiteY10" fmla="*/ 599607 h 6430780"/>
                <a:gd name="connsiteX11" fmla="*/ 209862 w 4557010"/>
                <a:gd name="connsiteY11" fmla="*/ 689548 h 6430780"/>
                <a:gd name="connsiteX12" fmla="*/ 179882 w 4557010"/>
                <a:gd name="connsiteY12" fmla="*/ 734518 h 6430780"/>
                <a:gd name="connsiteX13" fmla="*/ 149902 w 4557010"/>
                <a:gd name="connsiteY13" fmla="*/ 764499 h 6430780"/>
                <a:gd name="connsiteX14" fmla="*/ 119921 w 4557010"/>
                <a:gd name="connsiteY14" fmla="*/ 854439 h 6430780"/>
                <a:gd name="connsiteX15" fmla="*/ 104931 w 4557010"/>
                <a:gd name="connsiteY15" fmla="*/ 929390 h 6430780"/>
                <a:gd name="connsiteX16" fmla="*/ 89941 w 4557010"/>
                <a:gd name="connsiteY16" fmla="*/ 1019331 h 6430780"/>
                <a:gd name="connsiteX17" fmla="*/ 74951 w 4557010"/>
                <a:gd name="connsiteY17" fmla="*/ 1064302 h 6430780"/>
                <a:gd name="connsiteX18" fmla="*/ 59961 w 4557010"/>
                <a:gd name="connsiteY18" fmla="*/ 1124262 h 6430780"/>
                <a:gd name="connsiteX19" fmla="*/ 44970 w 4557010"/>
                <a:gd name="connsiteY19" fmla="*/ 1274164 h 6430780"/>
                <a:gd name="connsiteX20" fmla="*/ 29980 w 4557010"/>
                <a:gd name="connsiteY20" fmla="*/ 1364105 h 6430780"/>
                <a:gd name="connsiteX21" fmla="*/ 0 w 4557010"/>
                <a:gd name="connsiteY21" fmla="*/ 1603948 h 6430780"/>
                <a:gd name="connsiteX22" fmla="*/ 14990 w 4557010"/>
                <a:gd name="connsiteY22" fmla="*/ 2098623 h 6430780"/>
                <a:gd name="connsiteX23" fmla="*/ 29980 w 4557010"/>
                <a:gd name="connsiteY23" fmla="*/ 2188564 h 6430780"/>
                <a:gd name="connsiteX24" fmla="*/ 59961 w 4557010"/>
                <a:gd name="connsiteY24" fmla="*/ 2323476 h 6430780"/>
                <a:gd name="connsiteX25" fmla="*/ 89941 w 4557010"/>
                <a:gd name="connsiteY25" fmla="*/ 2458387 h 6430780"/>
                <a:gd name="connsiteX26" fmla="*/ 104931 w 4557010"/>
                <a:gd name="connsiteY26" fmla="*/ 2503358 h 6430780"/>
                <a:gd name="connsiteX27" fmla="*/ 134911 w 4557010"/>
                <a:gd name="connsiteY27" fmla="*/ 2668249 h 6430780"/>
                <a:gd name="connsiteX28" fmla="*/ 149902 w 4557010"/>
                <a:gd name="connsiteY28" fmla="*/ 2728210 h 6430780"/>
                <a:gd name="connsiteX29" fmla="*/ 194872 w 4557010"/>
                <a:gd name="connsiteY29" fmla="*/ 2863121 h 6430780"/>
                <a:gd name="connsiteX30" fmla="*/ 209862 w 4557010"/>
                <a:gd name="connsiteY30" fmla="*/ 2908092 h 6430780"/>
                <a:gd name="connsiteX31" fmla="*/ 239843 w 4557010"/>
                <a:gd name="connsiteY31" fmla="*/ 3072984 h 6430780"/>
                <a:gd name="connsiteX32" fmla="*/ 269823 w 4557010"/>
                <a:gd name="connsiteY32" fmla="*/ 3312826 h 6430780"/>
                <a:gd name="connsiteX33" fmla="*/ 314793 w 4557010"/>
                <a:gd name="connsiteY33" fmla="*/ 3447738 h 6430780"/>
                <a:gd name="connsiteX34" fmla="*/ 329783 w 4557010"/>
                <a:gd name="connsiteY34" fmla="*/ 3492708 h 6430780"/>
                <a:gd name="connsiteX35" fmla="*/ 374754 w 4557010"/>
                <a:gd name="connsiteY35" fmla="*/ 3597639 h 6430780"/>
                <a:gd name="connsiteX36" fmla="*/ 404734 w 4557010"/>
                <a:gd name="connsiteY36" fmla="*/ 3927423 h 6430780"/>
                <a:gd name="connsiteX37" fmla="*/ 419724 w 4557010"/>
                <a:gd name="connsiteY37" fmla="*/ 4017364 h 6430780"/>
                <a:gd name="connsiteX38" fmla="*/ 434715 w 4557010"/>
                <a:gd name="connsiteY38" fmla="*/ 4122295 h 6430780"/>
                <a:gd name="connsiteX39" fmla="*/ 464695 w 4557010"/>
                <a:gd name="connsiteY39" fmla="*/ 4332158 h 6430780"/>
                <a:gd name="connsiteX40" fmla="*/ 494675 w 4557010"/>
                <a:gd name="connsiteY40" fmla="*/ 4826833 h 6430780"/>
                <a:gd name="connsiteX41" fmla="*/ 539646 w 4557010"/>
                <a:gd name="connsiteY41" fmla="*/ 5141626 h 6430780"/>
                <a:gd name="connsiteX42" fmla="*/ 599606 w 4557010"/>
                <a:gd name="connsiteY42" fmla="*/ 5321508 h 6430780"/>
                <a:gd name="connsiteX43" fmla="*/ 629587 w 4557010"/>
                <a:gd name="connsiteY43" fmla="*/ 5351489 h 6430780"/>
                <a:gd name="connsiteX44" fmla="*/ 644577 w 4557010"/>
                <a:gd name="connsiteY44" fmla="*/ 5396459 h 6430780"/>
                <a:gd name="connsiteX45" fmla="*/ 779488 w 4557010"/>
                <a:gd name="connsiteY45" fmla="*/ 5606321 h 6430780"/>
                <a:gd name="connsiteX46" fmla="*/ 839449 w 4557010"/>
                <a:gd name="connsiteY46" fmla="*/ 5696262 h 6430780"/>
                <a:gd name="connsiteX47" fmla="*/ 869429 w 4557010"/>
                <a:gd name="connsiteY47" fmla="*/ 5741233 h 6430780"/>
                <a:gd name="connsiteX48" fmla="*/ 914400 w 4557010"/>
                <a:gd name="connsiteY48" fmla="*/ 5771213 h 6430780"/>
                <a:gd name="connsiteX49" fmla="*/ 974361 w 4557010"/>
                <a:gd name="connsiteY49" fmla="*/ 5831174 h 6430780"/>
                <a:gd name="connsiteX50" fmla="*/ 1034321 w 4557010"/>
                <a:gd name="connsiteY50" fmla="*/ 5876144 h 6430780"/>
                <a:gd name="connsiteX51" fmla="*/ 1079292 w 4557010"/>
                <a:gd name="connsiteY51" fmla="*/ 5906125 h 6430780"/>
                <a:gd name="connsiteX52" fmla="*/ 1154243 w 4557010"/>
                <a:gd name="connsiteY52" fmla="*/ 5966085 h 6430780"/>
                <a:gd name="connsiteX53" fmla="*/ 1199213 w 4557010"/>
                <a:gd name="connsiteY53" fmla="*/ 6011056 h 6430780"/>
                <a:gd name="connsiteX54" fmla="*/ 1244183 w 4557010"/>
                <a:gd name="connsiteY54" fmla="*/ 6026046 h 6430780"/>
                <a:gd name="connsiteX55" fmla="*/ 1289154 w 4557010"/>
                <a:gd name="connsiteY55" fmla="*/ 6071017 h 6430780"/>
                <a:gd name="connsiteX56" fmla="*/ 1394085 w 4557010"/>
                <a:gd name="connsiteY56" fmla="*/ 6145967 h 6430780"/>
                <a:gd name="connsiteX57" fmla="*/ 1424065 w 4557010"/>
                <a:gd name="connsiteY57" fmla="*/ 6175948 h 6430780"/>
                <a:gd name="connsiteX58" fmla="*/ 1633928 w 4557010"/>
                <a:gd name="connsiteY58" fmla="*/ 6295869 h 6430780"/>
                <a:gd name="connsiteX59" fmla="*/ 1693888 w 4557010"/>
                <a:gd name="connsiteY59" fmla="*/ 6325849 h 6430780"/>
                <a:gd name="connsiteX60" fmla="*/ 1783829 w 4557010"/>
                <a:gd name="connsiteY60" fmla="*/ 6355830 h 6430780"/>
                <a:gd name="connsiteX61" fmla="*/ 1858780 w 4557010"/>
                <a:gd name="connsiteY61" fmla="*/ 6385810 h 6430780"/>
                <a:gd name="connsiteX62" fmla="*/ 1948721 w 4557010"/>
                <a:gd name="connsiteY62" fmla="*/ 6400800 h 6430780"/>
                <a:gd name="connsiteX63" fmla="*/ 2128603 w 4557010"/>
                <a:gd name="connsiteY63" fmla="*/ 6430780 h 6430780"/>
                <a:gd name="connsiteX64" fmla="*/ 2563318 w 4557010"/>
                <a:gd name="connsiteY64" fmla="*/ 6415790 h 6430780"/>
                <a:gd name="connsiteX65" fmla="*/ 2653259 w 4557010"/>
                <a:gd name="connsiteY65" fmla="*/ 6385810 h 6430780"/>
                <a:gd name="connsiteX66" fmla="*/ 2758190 w 4557010"/>
                <a:gd name="connsiteY66" fmla="*/ 6355830 h 6430780"/>
                <a:gd name="connsiteX67" fmla="*/ 2848131 w 4557010"/>
                <a:gd name="connsiteY67" fmla="*/ 6310859 h 6430780"/>
                <a:gd name="connsiteX68" fmla="*/ 2938072 w 4557010"/>
                <a:gd name="connsiteY68" fmla="*/ 6265889 h 6430780"/>
                <a:gd name="connsiteX69" fmla="*/ 3028013 w 4557010"/>
                <a:gd name="connsiteY69" fmla="*/ 6190938 h 6430780"/>
                <a:gd name="connsiteX70" fmla="*/ 3087974 w 4557010"/>
                <a:gd name="connsiteY70" fmla="*/ 6160958 h 6430780"/>
                <a:gd name="connsiteX71" fmla="*/ 3177915 w 4557010"/>
                <a:gd name="connsiteY71" fmla="*/ 6100997 h 6430780"/>
                <a:gd name="connsiteX72" fmla="*/ 3222885 w 4557010"/>
                <a:gd name="connsiteY72" fmla="*/ 6071017 h 6430780"/>
                <a:gd name="connsiteX73" fmla="*/ 3267856 w 4557010"/>
                <a:gd name="connsiteY73" fmla="*/ 6056026 h 6430780"/>
                <a:gd name="connsiteX74" fmla="*/ 3357797 w 4557010"/>
                <a:gd name="connsiteY74" fmla="*/ 5996066 h 6430780"/>
                <a:gd name="connsiteX75" fmla="*/ 3402767 w 4557010"/>
                <a:gd name="connsiteY75" fmla="*/ 5966085 h 6430780"/>
                <a:gd name="connsiteX76" fmla="*/ 3537679 w 4557010"/>
                <a:gd name="connsiteY76" fmla="*/ 5921115 h 6430780"/>
                <a:gd name="connsiteX77" fmla="*/ 3627620 w 4557010"/>
                <a:gd name="connsiteY77" fmla="*/ 5891135 h 6430780"/>
                <a:gd name="connsiteX78" fmla="*/ 3867462 w 4557010"/>
                <a:gd name="connsiteY78" fmla="*/ 5861154 h 6430780"/>
                <a:gd name="connsiteX79" fmla="*/ 3957403 w 4557010"/>
                <a:gd name="connsiteY79" fmla="*/ 5831174 h 6430780"/>
                <a:gd name="connsiteX80" fmla="*/ 4002374 w 4557010"/>
                <a:gd name="connsiteY80" fmla="*/ 5816184 h 6430780"/>
                <a:gd name="connsiteX81" fmla="*/ 4092315 w 4557010"/>
                <a:gd name="connsiteY81" fmla="*/ 5756223 h 6430780"/>
                <a:gd name="connsiteX82" fmla="*/ 4152275 w 4557010"/>
                <a:gd name="connsiteY82" fmla="*/ 5666282 h 6430780"/>
                <a:gd name="connsiteX83" fmla="*/ 4182256 w 4557010"/>
                <a:gd name="connsiteY83" fmla="*/ 5576341 h 6430780"/>
                <a:gd name="connsiteX84" fmla="*/ 4197246 w 4557010"/>
                <a:gd name="connsiteY84" fmla="*/ 5531371 h 6430780"/>
                <a:gd name="connsiteX85" fmla="*/ 4227226 w 4557010"/>
                <a:gd name="connsiteY85" fmla="*/ 5471410 h 6430780"/>
                <a:gd name="connsiteX86" fmla="*/ 4257206 w 4557010"/>
                <a:gd name="connsiteY86" fmla="*/ 5381469 h 6430780"/>
                <a:gd name="connsiteX87" fmla="*/ 4272197 w 4557010"/>
                <a:gd name="connsiteY87" fmla="*/ 5336499 h 6430780"/>
                <a:gd name="connsiteX88" fmla="*/ 4302177 w 4557010"/>
                <a:gd name="connsiteY88" fmla="*/ 5291528 h 6430780"/>
                <a:gd name="connsiteX89" fmla="*/ 4362138 w 4557010"/>
                <a:gd name="connsiteY89" fmla="*/ 5171607 h 6430780"/>
                <a:gd name="connsiteX90" fmla="*/ 4407108 w 4557010"/>
                <a:gd name="connsiteY90" fmla="*/ 5036695 h 6430780"/>
                <a:gd name="connsiteX91" fmla="*/ 4422098 w 4557010"/>
                <a:gd name="connsiteY91" fmla="*/ 4991725 h 6430780"/>
                <a:gd name="connsiteX92" fmla="*/ 4452079 w 4557010"/>
                <a:gd name="connsiteY92" fmla="*/ 4871803 h 6430780"/>
                <a:gd name="connsiteX93" fmla="*/ 4482059 w 4557010"/>
                <a:gd name="connsiteY93" fmla="*/ 4781862 h 6430780"/>
                <a:gd name="connsiteX94" fmla="*/ 4512039 w 4557010"/>
                <a:gd name="connsiteY94" fmla="*/ 4676931 h 6430780"/>
                <a:gd name="connsiteX95" fmla="*/ 4542020 w 4557010"/>
                <a:gd name="connsiteY95" fmla="*/ 4392118 h 6430780"/>
                <a:gd name="connsiteX96" fmla="*/ 4557010 w 4557010"/>
                <a:gd name="connsiteY96" fmla="*/ 4122295 h 6430780"/>
                <a:gd name="connsiteX97" fmla="*/ 4542020 w 4557010"/>
                <a:gd name="connsiteY97" fmla="*/ 3312826 h 6430780"/>
                <a:gd name="connsiteX98" fmla="*/ 4527029 w 4557010"/>
                <a:gd name="connsiteY98" fmla="*/ 3222885 h 6430780"/>
                <a:gd name="connsiteX99" fmla="*/ 4512039 w 4557010"/>
                <a:gd name="connsiteY99" fmla="*/ 3057994 h 6430780"/>
                <a:gd name="connsiteX100" fmla="*/ 4497049 w 4557010"/>
                <a:gd name="connsiteY100" fmla="*/ 2938072 h 6430780"/>
                <a:gd name="connsiteX101" fmla="*/ 4482059 w 4557010"/>
                <a:gd name="connsiteY101" fmla="*/ 2713220 h 6430780"/>
                <a:gd name="connsiteX102" fmla="*/ 4467069 w 4557010"/>
                <a:gd name="connsiteY102" fmla="*/ 2578308 h 6430780"/>
                <a:gd name="connsiteX103" fmla="*/ 4452079 w 4557010"/>
                <a:gd name="connsiteY103" fmla="*/ 2353456 h 6430780"/>
                <a:gd name="connsiteX104" fmla="*/ 4437088 w 4557010"/>
                <a:gd name="connsiteY104" fmla="*/ 2158584 h 6430780"/>
                <a:gd name="connsiteX105" fmla="*/ 4407108 w 4557010"/>
                <a:gd name="connsiteY105" fmla="*/ 1124262 h 6430780"/>
                <a:gd name="connsiteX106" fmla="*/ 4377128 w 4557010"/>
                <a:gd name="connsiteY106" fmla="*/ 884420 h 6430780"/>
                <a:gd name="connsiteX107" fmla="*/ 4347147 w 4557010"/>
                <a:gd name="connsiteY107" fmla="*/ 629587 h 6430780"/>
                <a:gd name="connsiteX108" fmla="*/ 4287187 w 4557010"/>
                <a:gd name="connsiteY108" fmla="*/ 479685 h 6430780"/>
                <a:gd name="connsiteX109" fmla="*/ 4212236 w 4557010"/>
                <a:gd name="connsiteY109" fmla="*/ 404735 h 6430780"/>
                <a:gd name="connsiteX110" fmla="*/ 4092315 w 4557010"/>
                <a:gd name="connsiteY110" fmla="*/ 269823 h 6430780"/>
                <a:gd name="connsiteX111" fmla="*/ 3987383 w 4557010"/>
                <a:gd name="connsiteY111" fmla="*/ 179882 h 6430780"/>
                <a:gd name="connsiteX112" fmla="*/ 3912433 w 4557010"/>
                <a:gd name="connsiteY112" fmla="*/ 104931 h 6430780"/>
                <a:gd name="connsiteX113" fmla="*/ 3822492 w 4557010"/>
                <a:gd name="connsiteY113" fmla="*/ 44971 h 6430780"/>
                <a:gd name="connsiteX114" fmla="*/ 3732551 w 4557010"/>
                <a:gd name="connsiteY114" fmla="*/ 0 h 6430780"/>
                <a:gd name="connsiteX115" fmla="*/ 2818151 w 4557010"/>
                <a:gd name="connsiteY115" fmla="*/ 14990 h 6430780"/>
                <a:gd name="connsiteX116" fmla="*/ 2353456 w 4557010"/>
                <a:gd name="connsiteY116" fmla="*/ 44971 h 6430780"/>
                <a:gd name="connsiteX117" fmla="*/ 1379095 w 4557010"/>
                <a:gd name="connsiteY117" fmla="*/ 29980 h 6430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Lst>
              <a:rect l="l" t="t" r="r" b="b"/>
              <a:pathLst>
                <a:path w="4557010" h="6430780">
                  <a:moveTo>
                    <a:pt x="1379095" y="29980"/>
                  </a:moveTo>
                  <a:lnTo>
                    <a:pt x="1379095" y="29980"/>
                  </a:lnTo>
                  <a:cubicBezTo>
                    <a:pt x="1284157" y="69954"/>
                    <a:pt x="1186417" y="103835"/>
                    <a:pt x="1094282" y="149902"/>
                  </a:cubicBezTo>
                  <a:cubicBezTo>
                    <a:pt x="1074295" y="159895"/>
                    <a:pt x="1054610" y="170518"/>
                    <a:pt x="1034321" y="179882"/>
                  </a:cubicBezTo>
                  <a:cubicBezTo>
                    <a:pt x="989639" y="200505"/>
                    <a:pt x="942530" y="216127"/>
                    <a:pt x="899410" y="239843"/>
                  </a:cubicBezTo>
                  <a:cubicBezTo>
                    <a:pt x="842325" y="271240"/>
                    <a:pt x="789320" y="309544"/>
                    <a:pt x="734518" y="344774"/>
                  </a:cubicBezTo>
                  <a:cubicBezTo>
                    <a:pt x="719363" y="354516"/>
                    <a:pt x="705661" y="366697"/>
                    <a:pt x="689547" y="374754"/>
                  </a:cubicBezTo>
                  <a:cubicBezTo>
                    <a:pt x="669560" y="384748"/>
                    <a:pt x="649121" y="393883"/>
                    <a:pt x="629587" y="404735"/>
                  </a:cubicBezTo>
                  <a:cubicBezTo>
                    <a:pt x="556799" y="445173"/>
                    <a:pt x="488892" y="493534"/>
                    <a:pt x="419724" y="539646"/>
                  </a:cubicBezTo>
                  <a:cubicBezTo>
                    <a:pt x="404734" y="549639"/>
                    <a:pt x="387493" y="556887"/>
                    <a:pt x="374754" y="569626"/>
                  </a:cubicBezTo>
                  <a:cubicBezTo>
                    <a:pt x="364761" y="579620"/>
                    <a:pt x="356274" y="591392"/>
                    <a:pt x="344774" y="599607"/>
                  </a:cubicBezTo>
                  <a:cubicBezTo>
                    <a:pt x="294814" y="635293"/>
                    <a:pt x="253331" y="646079"/>
                    <a:pt x="209862" y="689548"/>
                  </a:cubicBezTo>
                  <a:cubicBezTo>
                    <a:pt x="197123" y="702287"/>
                    <a:pt x="191136" y="720450"/>
                    <a:pt x="179882" y="734518"/>
                  </a:cubicBezTo>
                  <a:cubicBezTo>
                    <a:pt x="171053" y="745554"/>
                    <a:pt x="159895" y="754505"/>
                    <a:pt x="149902" y="764499"/>
                  </a:cubicBezTo>
                  <a:cubicBezTo>
                    <a:pt x="139908" y="794479"/>
                    <a:pt x="126119" y="823451"/>
                    <a:pt x="119921" y="854439"/>
                  </a:cubicBezTo>
                  <a:cubicBezTo>
                    <a:pt x="114924" y="879423"/>
                    <a:pt x="109489" y="904323"/>
                    <a:pt x="104931" y="929390"/>
                  </a:cubicBezTo>
                  <a:cubicBezTo>
                    <a:pt x="99494" y="959294"/>
                    <a:pt x="96534" y="989661"/>
                    <a:pt x="89941" y="1019331"/>
                  </a:cubicBezTo>
                  <a:cubicBezTo>
                    <a:pt x="86513" y="1034756"/>
                    <a:pt x="79292" y="1049109"/>
                    <a:pt x="74951" y="1064302"/>
                  </a:cubicBezTo>
                  <a:cubicBezTo>
                    <a:pt x="69291" y="1084111"/>
                    <a:pt x="64958" y="1104275"/>
                    <a:pt x="59961" y="1124262"/>
                  </a:cubicBezTo>
                  <a:cubicBezTo>
                    <a:pt x="54964" y="1174229"/>
                    <a:pt x="51199" y="1224335"/>
                    <a:pt x="44970" y="1274164"/>
                  </a:cubicBezTo>
                  <a:cubicBezTo>
                    <a:pt x="41200" y="1304323"/>
                    <a:pt x="33750" y="1333946"/>
                    <a:pt x="29980" y="1364105"/>
                  </a:cubicBezTo>
                  <a:cubicBezTo>
                    <a:pt x="-6049" y="1652337"/>
                    <a:pt x="34149" y="1399054"/>
                    <a:pt x="0" y="1603948"/>
                  </a:cubicBezTo>
                  <a:cubicBezTo>
                    <a:pt x="4997" y="1768840"/>
                    <a:pt x="6541" y="1933872"/>
                    <a:pt x="14990" y="2098623"/>
                  </a:cubicBezTo>
                  <a:cubicBezTo>
                    <a:pt x="16547" y="2128977"/>
                    <a:pt x="24543" y="2158660"/>
                    <a:pt x="29980" y="2188564"/>
                  </a:cubicBezTo>
                  <a:cubicBezTo>
                    <a:pt x="52587" y="2312907"/>
                    <a:pt x="35898" y="2215194"/>
                    <a:pt x="59961" y="2323476"/>
                  </a:cubicBezTo>
                  <a:cubicBezTo>
                    <a:pt x="75418" y="2393033"/>
                    <a:pt x="71661" y="2394406"/>
                    <a:pt x="89941" y="2458387"/>
                  </a:cubicBezTo>
                  <a:cubicBezTo>
                    <a:pt x="94282" y="2473580"/>
                    <a:pt x="101099" y="2488029"/>
                    <a:pt x="104931" y="2503358"/>
                  </a:cubicBezTo>
                  <a:cubicBezTo>
                    <a:pt x="121010" y="2567676"/>
                    <a:pt x="121544" y="2601414"/>
                    <a:pt x="134911" y="2668249"/>
                  </a:cubicBezTo>
                  <a:cubicBezTo>
                    <a:pt x="138951" y="2688451"/>
                    <a:pt x="143982" y="2708477"/>
                    <a:pt x="149902" y="2728210"/>
                  </a:cubicBezTo>
                  <a:cubicBezTo>
                    <a:pt x="149907" y="2728227"/>
                    <a:pt x="187374" y="2840627"/>
                    <a:pt x="194872" y="2863121"/>
                  </a:cubicBezTo>
                  <a:cubicBezTo>
                    <a:pt x="199869" y="2878111"/>
                    <a:pt x="206763" y="2892598"/>
                    <a:pt x="209862" y="2908092"/>
                  </a:cubicBezTo>
                  <a:cubicBezTo>
                    <a:pt x="219327" y="2955417"/>
                    <a:pt x="234365" y="3026421"/>
                    <a:pt x="239843" y="3072984"/>
                  </a:cubicBezTo>
                  <a:cubicBezTo>
                    <a:pt x="249014" y="3150934"/>
                    <a:pt x="247760" y="3235606"/>
                    <a:pt x="269823" y="3312826"/>
                  </a:cubicBezTo>
                  <a:cubicBezTo>
                    <a:pt x="282846" y="3358405"/>
                    <a:pt x="299803" y="3402767"/>
                    <a:pt x="314793" y="3447738"/>
                  </a:cubicBezTo>
                  <a:cubicBezTo>
                    <a:pt x="319790" y="3462728"/>
                    <a:pt x="322717" y="3478575"/>
                    <a:pt x="329783" y="3492708"/>
                  </a:cubicBezTo>
                  <a:cubicBezTo>
                    <a:pt x="366830" y="3566802"/>
                    <a:pt x="352698" y="3531470"/>
                    <a:pt x="374754" y="3597639"/>
                  </a:cubicBezTo>
                  <a:cubicBezTo>
                    <a:pt x="386723" y="3765204"/>
                    <a:pt x="384429" y="3785288"/>
                    <a:pt x="404734" y="3927423"/>
                  </a:cubicBezTo>
                  <a:cubicBezTo>
                    <a:pt x="409032" y="3957511"/>
                    <a:pt x="415102" y="3987324"/>
                    <a:pt x="419724" y="4017364"/>
                  </a:cubicBezTo>
                  <a:cubicBezTo>
                    <a:pt x="425097" y="4052285"/>
                    <a:pt x="429342" y="4087374"/>
                    <a:pt x="434715" y="4122295"/>
                  </a:cubicBezTo>
                  <a:cubicBezTo>
                    <a:pt x="451327" y="4230268"/>
                    <a:pt x="452564" y="4210845"/>
                    <a:pt x="464695" y="4332158"/>
                  </a:cubicBezTo>
                  <a:cubicBezTo>
                    <a:pt x="506064" y="4745853"/>
                    <a:pt x="445998" y="4226491"/>
                    <a:pt x="494675" y="4826833"/>
                  </a:cubicBezTo>
                  <a:cubicBezTo>
                    <a:pt x="501750" y="4914094"/>
                    <a:pt x="517098" y="5043915"/>
                    <a:pt x="539646" y="5141626"/>
                  </a:cubicBezTo>
                  <a:cubicBezTo>
                    <a:pt x="555130" y="5208722"/>
                    <a:pt x="562000" y="5265099"/>
                    <a:pt x="599606" y="5321508"/>
                  </a:cubicBezTo>
                  <a:cubicBezTo>
                    <a:pt x="607446" y="5333267"/>
                    <a:pt x="619593" y="5341495"/>
                    <a:pt x="629587" y="5351489"/>
                  </a:cubicBezTo>
                  <a:cubicBezTo>
                    <a:pt x="634584" y="5366479"/>
                    <a:pt x="637511" y="5382326"/>
                    <a:pt x="644577" y="5396459"/>
                  </a:cubicBezTo>
                  <a:cubicBezTo>
                    <a:pt x="668839" y="5444983"/>
                    <a:pt x="763383" y="5582163"/>
                    <a:pt x="779488" y="5606321"/>
                  </a:cubicBezTo>
                  <a:lnTo>
                    <a:pt x="839449" y="5696262"/>
                  </a:lnTo>
                  <a:cubicBezTo>
                    <a:pt x="849442" y="5711252"/>
                    <a:pt x="854439" y="5731240"/>
                    <a:pt x="869429" y="5741233"/>
                  </a:cubicBezTo>
                  <a:cubicBezTo>
                    <a:pt x="884419" y="5751226"/>
                    <a:pt x="900721" y="5759488"/>
                    <a:pt x="914400" y="5771213"/>
                  </a:cubicBezTo>
                  <a:cubicBezTo>
                    <a:pt x="935861" y="5789608"/>
                    <a:pt x="951748" y="5814214"/>
                    <a:pt x="974361" y="5831174"/>
                  </a:cubicBezTo>
                  <a:cubicBezTo>
                    <a:pt x="994348" y="5846164"/>
                    <a:pt x="1013991" y="5861623"/>
                    <a:pt x="1034321" y="5876144"/>
                  </a:cubicBezTo>
                  <a:cubicBezTo>
                    <a:pt x="1048981" y="5886616"/>
                    <a:pt x="1064879" y="5895315"/>
                    <a:pt x="1079292" y="5906125"/>
                  </a:cubicBezTo>
                  <a:cubicBezTo>
                    <a:pt x="1104888" y="5925322"/>
                    <a:pt x="1130165" y="5945016"/>
                    <a:pt x="1154243" y="5966085"/>
                  </a:cubicBezTo>
                  <a:cubicBezTo>
                    <a:pt x="1170197" y="5980045"/>
                    <a:pt x="1181574" y="5999297"/>
                    <a:pt x="1199213" y="6011056"/>
                  </a:cubicBezTo>
                  <a:cubicBezTo>
                    <a:pt x="1212360" y="6019821"/>
                    <a:pt x="1229193" y="6021049"/>
                    <a:pt x="1244183" y="6026046"/>
                  </a:cubicBezTo>
                  <a:cubicBezTo>
                    <a:pt x="1259173" y="6041036"/>
                    <a:pt x="1273058" y="6057221"/>
                    <a:pt x="1289154" y="6071017"/>
                  </a:cubicBezTo>
                  <a:cubicBezTo>
                    <a:pt x="1436894" y="6197651"/>
                    <a:pt x="1275423" y="6051035"/>
                    <a:pt x="1394085" y="6145967"/>
                  </a:cubicBezTo>
                  <a:cubicBezTo>
                    <a:pt x="1405121" y="6154796"/>
                    <a:pt x="1412759" y="6167468"/>
                    <a:pt x="1424065" y="6175948"/>
                  </a:cubicBezTo>
                  <a:cubicBezTo>
                    <a:pt x="1508812" y="6239509"/>
                    <a:pt x="1534345" y="6246077"/>
                    <a:pt x="1633928" y="6295869"/>
                  </a:cubicBezTo>
                  <a:cubicBezTo>
                    <a:pt x="1653915" y="6305862"/>
                    <a:pt x="1672689" y="6318783"/>
                    <a:pt x="1693888" y="6325849"/>
                  </a:cubicBezTo>
                  <a:cubicBezTo>
                    <a:pt x="1723868" y="6335843"/>
                    <a:pt x="1754487" y="6344093"/>
                    <a:pt x="1783829" y="6355830"/>
                  </a:cubicBezTo>
                  <a:cubicBezTo>
                    <a:pt x="1808813" y="6365823"/>
                    <a:pt x="1832820" y="6378730"/>
                    <a:pt x="1858780" y="6385810"/>
                  </a:cubicBezTo>
                  <a:cubicBezTo>
                    <a:pt x="1888103" y="6393807"/>
                    <a:pt x="1918681" y="6396178"/>
                    <a:pt x="1948721" y="6400800"/>
                  </a:cubicBezTo>
                  <a:cubicBezTo>
                    <a:pt x="2109863" y="6425591"/>
                    <a:pt x="1996659" y="6404392"/>
                    <a:pt x="2128603" y="6430780"/>
                  </a:cubicBezTo>
                  <a:cubicBezTo>
                    <a:pt x="2273508" y="6425783"/>
                    <a:pt x="2418857" y="6428172"/>
                    <a:pt x="2563318" y="6415790"/>
                  </a:cubicBezTo>
                  <a:cubicBezTo>
                    <a:pt x="2594805" y="6413091"/>
                    <a:pt x="2623279" y="6395803"/>
                    <a:pt x="2653259" y="6385810"/>
                  </a:cubicBezTo>
                  <a:cubicBezTo>
                    <a:pt x="2717776" y="6364305"/>
                    <a:pt x="2682897" y="6374653"/>
                    <a:pt x="2758190" y="6355830"/>
                  </a:cubicBezTo>
                  <a:cubicBezTo>
                    <a:pt x="2887063" y="6269914"/>
                    <a:pt x="2724015" y="6372917"/>
                    <a:pt x="2848131" y="6310859"/>
                  </a:cubicBezTo>
                  <a:cubicBezTo>
                    <a:pt x="2964366" y="6252742"/>
                    <a:pt x="2825039" y="6303567"/>
                    <a:pt x="2938072" y="6265889"/>
                  </a:cubicBezTo>
                  <a:cubicBezTo>
                    <a:pt x="2972281" y="6231679"/>
                    <a:pt x="2980498" y="6220634"/>
                    <a:pt x="3028013" y="6190938"/>
                  </a:cubicBezTo>
                  <a:cubicBezTo>
                    <a:pt x="3046963" y="6179095"/>
                    <a:pt x="3068812" y="6172455"/>
                    <a:pt x="3087974" y="6160958"/>
                  </a:cubicBezTo>
                  <a:cubicBezTo>
                    <a:pt x="3118871" y="6142420"/>
                    <a:pt x="3147935" y="6120984"/>
                    <a:pt x="3177915" y="6100997"/>
                  </a:cubicBezTo>
                  <a:cubicBezTo>
                    <a:pt x="3192905" y="6091004"/>
                    <a:pt x="3205794" y="6076714"/>
                    <a:pt x="3222885" y="6071017"/>
                  </a:cubicBezTo>
                  <a:cubicBezTo>
                    <a:pt x="3237875" y="6066020"/>
                    <a:pt x="3254043" y="6063700"/>
                    <a:pt x="3267856" y="6056026"/>
                  </a:cubicBezTo>
                  <a:cubicBezTo>
                    <a:pt x="3299353" y="6038527"/>
                    <a:pt x="3327817" y="6016053"/>
                    <a:pt x="3357797" y="5996066"/>
                  </a:cubicBezTo>
                  <a:cubicBezTo>
                    <a:pt x="3372787" y="5986073"/>
                    <a:pt x="3385676" y="5971782"/>
                    <a:pt x="3402767" y="5966085"/>
                  </a:cubicBezTo>
                  <a:lnTo>
                    <a:pt x="3537679" y="5921115"/>
                  </a:lnTo>
                  <a:lnTo>
                    <a:pt x="3627620" y="5891135"/>
                  </a:lnTo>
                  <a:cubicBezTo>
                    <a:pt x="3777343" y="5869745"/>
                    <a:pt x="3697435" y="5880046"/>
                    <a:pt x="3867462" y="5861154"/>
                  </a:cubicBezTo>
                  <a:lnTo>
                    <a:pt x="3957403" y="5831174"/>
                  </a:lnTo>
                  <a:lnTo>
                    <a:pt x="4002374" y="5816184"/>
                  </a:lnTo>
                  <a:cubicBezTo>
                    <a:pt x="4032354" y="5796197"/>
                    <a:pt x="4072328" y="5786203"/>
                    <a:pt x="4092315" y="5756223"/>
                  </a:cubicBezTo>
                  <a:cubicBezTo>
                    <a:pt x="4112302" y="5726243"/>
                    <a:pt x="4140881" y="5700465"/>
                    <a:pt x="4152275" y="5666282"/>
                  </a:cubicBezTo>
                  <a:lnTo>
                    <a:pt x="4182256" y="5576341"/>
                  </a:lnTo>
                  <a:cubicBezTo>
                    <a:pt x="4187253" y="5561351"/>
                    <a:pt x="4190180" y="5545504"/>
                    <a:pt x="4197246" y="5531371"/>
                  </a:cubicBezTo>
                  <a:cubicBezTo>
                    <a:pt x="4207239" y="5511384"/>
                    <a:pt x="4218927" y="5492158"/>
                    <a:pt x="4227226" y="5471410"/>
                  </a:cubicBezTo>
                  <a:cubicBezTo>
                    <a:pt x="4238963" y="5442068"/>
                    <a:pt x="4247212" y="5411449"/>
                    <a:pt x="4257206" y="5381469"/>
                  </a:cubicBezTo>
                  <a:cubicBezTo>
                    <a:pt x="4262203" y="5366479"/>
                    <a:pt x="4263432" y="5349646"/>
                    <a:pt x="4272197" y="5336499"/>
                  </a:cubicBezTo>
                  <a:cubicBezTo>
                    <a:pt x="4282190" y="5321509"/>
                    <a:pt x="4294860" y="5307991"/>
                    <a:pt x="4302177" y="5291528"/>
                  </a:cubicBezTo>
                  <a:cubicBezTo>
                    <a:pt x="4357295" y="5167512"/>
                    <a:pt x="4300567" y="5233176"/>
                    <a:pt x="4362138" y="5171607"/>
                  </a:cubicBezTo>
                  <a:lnTo>
                    <a:pt x="4407108" y="5036695"/>
                  </a:lnTo>
                  <a:cubicBezTo>
                    <a:pt x="4412105" y="5021705"/>
                    <a:pt x="4418266" y="5007054"/>
                    <a:pt x="4422098" y="4991725"/>
                  </a:cubicBezTo>
                  <a:cubicBezTo>
                    <a:pt x="4432092" y="4951751"/>
                    <a:pt x="4439049" y="4910893"/>
                    <a:pt x="4452079" y="4871803"/>
                  </a:cubicBezTo>
                  <a:lnTo>
                    <a:pt x="4482059" y="4781862"/>
                  </a:lnTo>
                  <a:cubicBezTo>
                    <a:pt x="4494903" y="4743330"/>
                    <a:pt x="4504510" y="4718343"/>
                    <a:pt x="4512039" y="4676931"/>
                  </a:cubicBezTo>
                  <a:cubicBezTo>
                    <a:pt x="4528503" y="4586378"/>
                    <a:pt x="4536075" y="4481291"/>
                    <a:pt x="4542020" y="4392118"/>
                  </a:cubicBezTo>
                  <a:cubicBezTo>
                    <a:pt x="4548012" y="4302238"/>
                    <a:pt x="4552013" y="4212236"/>
                    <a:pt x="4557010" y="4122295"/>
                  </a:cubicBezTo>
                  <a:cubicBezTo>
                    <a:pt x="4552013" y="3852472"/>
                    <a:pt x="4551011" y="3582545"/>
                    <a:pt x="4542020" y="3312826"/>
                  </a:cubicBezTo>
                  <a:cubicBezTo>
                    <a:pt x="4541007" y="3282449"/>
                    <a:pt x="4530580" y="3253071"/>
                    <a:pt x="4527029" y="3222885"/>
                  </a:cubicBezTo>
                  <a:cubicBezTo>
                    <a:pt x="4520580" y="3168073"/>
                    <a:pt x="4517817" y="3112881"/>
                    <a:pt x="4512039" y="3057994"/>
                  </a:cubicBezTo>
                  <a:cubicBezTo>
                    <a:pt x="4507822" y="3017930"/>
                    <a:pt x="4500539" y="2978206"/>
                    <a:pt x="4497049" y="2938072"/>
                  </a:cubicBezTo>
                  <a:cubicBezTo>
                    <a:pt x="4490542" y="2863237"/>
                    <a:pt x="4488297" y="2788078"/>
                    <a:pt x="4482059" y="2713220"/>
                  </a:cubicBezTo>
                  <a:cubicBezTo>
                    <a:pt x="4478301" y="2668129"/>
                    <a:pt x="4470827" y="2623399"/>
                    <a:pt x="4467069" y="2578308"/>
                  </a:cubicBezTo>
                  <a:cubicBezTo>
                    <a:pt x="4460831" y="2503450"/>
                    <a:pt x="4457431" y="2428382"/>
                    <a:pt x="4452079" y="2353456"/>
                  </a:cubicBezTo>
                  <a:cubicBezTo>
                    <a:pt x="4447437" y="2288472"/>
                    <a:pt x="4442085" y="2223541"/>
                    <a:pt x="4437088" y="2158584"/>
                  </a:cubicBezTo>
                  <a:cubicBezTo>
                    <a:pt x="4427095" y="1813810"/>
                    <a:pt x="4455886" y="1465714"/>
                    <a:pt x="4407108" y="1124262"/>
                  </a:cubicBezTo>
                  <a:cubicBezTo>
                    <a:pt x="4388670" y="995193"/>
                    <a:pt x="4392241" y="1027997"/>
                    <a:pt x="4377128" y="884420"/>
                  </a:cubicBezTo>
                  <a:cubicBezTo>
                    <a:pt x="4373035" y="845540"/>
                    <a:pt x="4359099" y="681379"/>
                    <a:pt x="4347147" y="629587"/>
                  </a:cubicBezTo>
                  <a:cubicBezTo>
                    <a:pt x="4335259" y="578072"/>
                    <a:pt x="4313510" y="525750"/>
                    <a:pt x="4287187" y="479685"/>
                  </a:cubicBezTo>
                  <a:cubicBezTo>
                    <a:pt x="4245615" y="406935"/>
                    <a:pt x="4273793" y="457499"/>
                    <a:pt x="4212236" y="404735"/>
                  </a:cubicBezTo>
                  <a:cubicBezTo>
                    <a:pt x="4145225" y="347297"/>
                    <a:pt x="4152305" y="338383"/>
                    <a:pt x="4092315" y="269823"/>
                  </a:cubicBezTo>
                  <a:cubicBezTo>
                    <a:pt x="4029221" y="197716"/>
                    <a:pt x="4064841" y="248734"/>
                    <a:pt x="3987383" y="179882"/>
                  </a:cubicBezTo>
                  <a:cubicBezTo>
                    <a:pt x="3960976" y="156409"/>
                    <a:pt x="3939778" y="127305"/>
                    <a:pt x="3912433" y="104931"/>
                  </a:cubicBezTo>
                  <a:cubicBezTo>
                    <a:pt x="3884546" y="82114"/>
                    <a:pt x="3852472" y="64958"/>
                    <a:pt x="3822492" y="44971"/>
                  </a:cubicBezTo>
                  <a:cubicBezTo>
                    <a:pt x="3764372" y="6225"/>
                    <a:pt x="3794614" y="20688"/>
                    <a:pt x="3732551" y="0"/>
                  </a:cubicBezTo>
                  <a:lnTo>
                    <a:pt x="2818151" y="14990"/>
                  </a:lnTo>
                  <a:cubicBezTo>
                    <a:pt x="2471168" y="24243"/>
                    <a:pt x="2741688" y="40178"/>
                    <a:pt x="2353456" y="44971"/>
                  </a:cubicBezTo>
                  <a:lnTo>
                    <a:pt x="1379095" y="29980"/>
                  </a:lnTo>
                  <a:close/>
                </a:path>
              </a:pathLst>
            </a:cu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162894" y="104931"/>
              <a:ext cx="8186627" cy="5786203"/>
            </a:xfrm>
            <a:custGeom>
              <a:avLst/>
              <a:gdLst>
                <a:gd name="connsiteX0" fmla="*/ 8081696 w 8186627"/>
                <a:gd name="connsiteY0" fmla="*/ 344774 h 5786203"/>
                <a:gd name="connsiteX1" fmla="*/ 8081696 w 8186627"/>
                <a:gd name="connsiteY1" fmla="*/ 344774 h 5786203"/>
                <a:gd name="connsiteX2" fmla="*/ 8096686 w 8186627"/>
                <a:gd name="connsiteY2" fmla="*/ 554636 h 5786203"/>
                <a:gd name="connsiteX3" fmla="*/ 8111676 w 8186627"/>
                <a:gd name="connsiteY3" fmla="*/ 599607 h 5786203"/>
                <a:gd name="connsiteX4" fmla="*/ 8126667 w 8186627"/>
                <a:gd name="connsiteY4" fmla="*/ 734518 h 5786203"/>
                <a:gd name="connsiteX5" fmla="*/ 8111676 w 8186627"/>
                <a:gd name="connsiteY5" fmla="*/ 1678899 h 5786203"/>
                <a:gd name="connsiteX6" fmla="*/ 8081696 w 8186627"/>
                <a:gd name="connsiteY6" fmla="*/ 1723869 h 5786203"/>
                <a:gd name="connsiteX7" fmla="*/ 7946785 w 8186627"/>
                <a:gd name="connsiteY7" fmla="*/ 1798820 h 5786203"/>
                <a:gd name="connsiteX8" fmla="*/ 7841854 w 8186627"/>
                <a:gd name="connsiteY8" fmla="*/ 1843790 h 5786203"/>
                <a:gd name="connsiteX9" fmla="*/ 7706942 w 8186627"/>
                <a:gd name="connsiteY9" fmla="*/ 1903751 h 5786203"/>
                <a:gd name="connsiteX10" fmla="*/ 7527060 w 8186627"/>
                <a:gd name="connsiteY10" fmla="*/ 1933731 h 5786203"/>
                <a:gd name="connsiteX11" fmla="*/ 6732581 w 8186627"/>
                <a:gd name="connsiteY11" fmla="*/ 1918741 h 5786203"/>
                <a:gd name="connsiteX12" fmla="*/ 6597670 w 8186627"/>
                <a:gd name="connsiteY12" fmla="*/ 1903751 h 5786203"/>
                <a:gd name="connsiteX13" fmla="*/ 6387808 w 8186627"/>
                <a:gd name="connsiteY13" fmla="*/ 1888761 h 5786203"/>
                <a:gd name="connsiteX14" fmla="*/ 6177945 w 8186627"/>
                <a:gd name="connsiteY14" fmla="*/ 1858780 h 5786203"/>
                <a:gd name="connsiteX15" fmla="*/ 6073014 w 8186627"/>
                <a:gd name="connsiteY15" fmla="*/ 1843790 h 5786203"/>
                <a:gd name="connsiteX16" fmla="*/ 5953093 w 8186627"/>
                <a:gd name="connsiteY16" fmla="*/ 1828800 h 5786203"/>
                <a:gd name="connsiteX17" fmla="*/ 5893132 w 8186627"/>
                <a:gd name="connsiteY17" fmla="*/ 1813810 h 5786203"/>
                <a:gd name="connsiteX18" fmla="*/ 5638299 w 8186627"/>
                <a:gd name="connsiteY18" fmla="*/ 1783830 h 5786203"/>
                <a:gd name="connsiteX19" fmla="*/ 5548358 w 8186627"/>
                <a:gd name="connsiteY19" fmla="*/ 1768839 h 5786203"/>
                <a:gd name="connsiteX20" fmla="*/ 4783860 w 8186627"/>
                <a:gd name="connsiteY20" fmla="*/ 1798820 h 5786203"/>
                <a:gd name="connsiteX21" fmla="*/ 4633958 w 8186627"/>
                <a:gd name="connsiteY21" fmla="*/ 1828800 h 5786203"/>
                <a:gd name="connsiteX22" fmla="*/ 4499047 w 8186627"/>
                <a:gd name="connsiteY22" fmla="*/ 1858780 h 5786203"/>
                <a:gd name="connsiteX23" fmla="*/ 4409106 w 8186627"/>
                <a:gd name="connsiteY23" fmla="*/ 1918741 h 5786203"/>
                <a:gd name="connsiteX24" fmla="*/ 4364136 w 8186627"/>
                <a:gd name="connsiteY24" fmla="*/ 1948721 h 5786203"/>
                <a:gd name="connsiteX25" fmla="*/ 4274195 w 8186627"/>
                <a:gd name="connsiteY25" fmla="*/ 2038662 h 5786203"/>
                <a:gd name="connsiteX26" fmla="*/ 4214234 w 8186627"/>
                <a:gd name="connsiteY26" fmla="*/ 2098623 h 5786203"/>
                <a:gd name="connsiteX27" fmla="*/ 4124293 w 8186627"/>
                <a:gd name="connsiteY27" fmla="*/ 2203554 h 5786203"/>
                <a:gd name="connsiteX28" fmla="*/ 4034352 w 8186627"/>
                <a:gd name="connsiteY28" fmla="*/ 2353456 h 5786203"/>
                <a:gd name="connsiteX29" fmla="*/ 3989381 w 8186627"/>
                <a:gd name="connsiteY29" fmla="*/ 2503358 h 5786203"/>
                <a:gd name="connsiteX30" fmla="*/ 3959401 w 8186627"/>
                <a:gd name="connsiteY30" fmla="*/ 2608289 h 5786203"/>
                <a:gd name="connsiteX31" fmla="*/ 3944411 w 8186627"/>
                <a:gd name="connsiteY31" fmla="*/ 2698230 h 5786203"/>
                <a:gd name="connsiteX32" fmla="*/ 3929421 w 8186627"/>
                <a:gd name="connsiteY32" fmla="*/ 3537679 h 5786203"/>
                <a:gd name="connsiteX33" fmla="*/ 3914431 w 8186627"/>
                <a:gd name="connsiteY33" fmla="*/ 3657600 h 5786203"/>
                <a:gd name="connsiteX34" fmla="*/ 3899440 w 8186627"/>
                <a:gd name="connsiteY34" fmla="*/ 4557010 h 5786203"/>
                <a:gd name="connsiteX35" fmla="*/ 3884450 w 8186627"/>
                <a:gd name="connsiteY35" fmla="*/ 4616971 h 5786203"/>
                <a:gd name="connsiteX36" fmla="*/ 3869460 w 8186627"/>
                <a:gd name="connsiteY36" fmla="*/ 4721902 h 5786203"/>
                <a:gd name="connsiteX37" fmla="*/ 3809499 w 8186627"/>
                <a:gd name="connsiteY37" fmla="*/ 4856813 h 5786203"/>
                <a:gd name="connsiteX38" fmla="*/ 3749539 w 8186627"/>
                <a:gd name="connsiteY38" fmla="*/ 4946754 h 5786203"/>
                <a:gd name="connsiteX39" fmla="*/ 3704568 w 8186627"/>
                <a:gd name="connsiteY39" fmla="*/ 5021705 h 5786203"/>
                <a:gd name="connsiteX40" fmla="*/ 3644608 w 8186627"/>
                <a:gd name="connsiteY40" fmla="*/ 5171607 h 5786203"/>
                <a:gd name="connsiteX41" fmla="*/ 3599637 w 8186627"/>
                <a:gd name="connsiteY41" fmla="*/ 5291528 h 5786203"/>
                <a:gd name="connsiteX42" fmla="*/ 3524686 w 8186627"/>
                <a:gd name="connsiteY42" fmla="*/ 5426439 h 5786203"/>
                <a:gd name="connsiteX43" fmla="*/ 3449736 w 8186627"/>
                <a:gd name="connsiteY43" fmla="*/ 5501390 h 5786203"/>
                <a:gd name="connsiteX44" fmla="*/ 3419755 w 8186627"/>
                <a:gd name="connsiteY44" fmla="*/ 5531371 h 5786203"/>
                <a:gd name="connsiteX45" fmla="*/ 3374785 w 8186627"/>
                <a:gd name="connsiteY45" fmla="*/ 5546361 h 5786203"/>
                <a:gd name="connsiteX46" fmla="*/ 3329814 w 8186627"/>
                <a:gd name="connsiteY46" fmla="*/ 5576341 h 5786203"/>
                <a:gd name="connsiteX47" fmla="*/ 3269854 w 8186627"/>
                <a:gd name="connsiteY47" fmla="*/ 5591331 h 5786203"/>
                <a:gd name="connsiteX48" fmla="*/ 3134942 w 8186627"/>
                <a:gd name="connsiteY48" fmla="*/ 5651292 h 5786203"/>
                <a:gd name="connsiteX49" fmla="*/ 3045001 w 8186627"/>
                <a:gd name="connsiteY49" fmla="*/ 5681272 h 5786203"/>
                <a:gd name="connsiteX50" fmla="*/ 2835139 w 8186627"/>
                <a:gd name="connsiteY50" fmla="*/ 5696262 h 5786203"/>
                <a:gd name="connsiteX51" fmla="*/ 2790168 w 8186627"/>
                <a:gd name="connsiteY51" fmla="*/ 5711253 h 5786203"/>
                <a:gd name="connsiteX52" fmla="*/ 2310483 w 8186627"/>
                <a:gd name="connsiteY52" fmla="*/ 5741233 h 5786203"/>
                <a:gd name="connsiteX53" fmla="*/ 2160581 w 8186627"/>
                <a:gd name="connsiteY53" fmla="*/ 5756223 h 5786203"/>
                <a:gd name="connsiteX54" fmla="*/ 2070640 w 8186627"/>
                <a:gd name="connsiteY54" fmla="*/ 5771213 h 5786203"/>
                <a:gd name="connsiteX55" fmla="*/ 1950719 w 8186627"/>
                <a:gd name="connsiteY55" fmla="*/ 5786203 h 5786203"/>
                <a:gd name="connsiteX56" fmla="*/ 1785827 w 8186627"/>
                <a:gd name="connsiteY56" fmla="*/ 5741233 h 5786203"/>
                <a:gd name="connsiteX57" fmla="*/ 1770837 w 8186627"/>
                <a:gd name="connsiteY57" fmla="*/ 5681272 h 5786203"/>
                <a:gd name="connsiteX58" fmla="*/ 1680896 w 8186627"/>
                <a:gd name="connsiteY58" fmla="*/ 5501390 h 5786203"/>
                <a:gd name="connsiteX59" fmla="*/ 1516004 w 8186627"/>
                <a:gd name="connsiteY59" fmla="*/ 5456420 h 5786203"/>
                <a:gd name="connsiteX60" fmla="*/ 1411073 w 8186627"/>
                <a:gd name="connsiteY60" fmla="*/ 5441430 h 5786203"/>
                <a:gd name="connsiteX61" fmla="*/ 1321132 w 8186627"/>
                <a:gd name="connsiteY61" fmla="*/ 5426439 h 5786203"/>
                <a:gd name="connsiteX62" fmla="*/ 1186221 w 8186627"/>
                <a:gd name="connsiteY62" fmla="*/ 5411449 h 5786203"/>
                <a:gd name="connsiteX63" fmla="*/ 1096280 w 8186627"/>
                <a:gd name="connsiteY63" fmla="*/ 5396459 h 5786203"/>
                <a:gd name="connsiteX64" fmla="*/ 976358 w 8186627"/>
                <a:gd name="connsiteY64" fmla="*/ 5366479 h 5786203"/>
                <a:gd name="connsiteX65" fmla="*/ 856437 w 8186627"/>
                <a:gd name="connsiteY65" fmla="*/ 5351489 h 5786203"/>
                <a:gd name="connsiteX66" fmla="*/ 721526 w 8186627"/>
                <a:gd name="connsiteY66" fmla="*/ 5336499 h 5786203"/>
                <a:gd name="connsiteX67" fmla="*/ 646575 w 8186627"/>
                <a:gd name="connsiteY67" fmla="*/ 5321508 h 5786203"/>
                <a:gd name="connsiteX68" fmla="*/ 511663 w 8186627"/>
                <a:gd name="connsiteY68" fmla="*/ 5306518 h 5786203"/>
                <a:gd name="connsiteX69" fmla="*/ 391742 w 8186627"/>
                <a:gd name="connsiteY69" fmla="*/ 5276538 h 5786203"/>
                <a:gd name="connsiteX70" fmla="*/ 301801 w 8186627"/>
                <a:gd name="connsiteY70" fmla="*/ 5246558 h 5786203"/>
                <a:gd name="connsiteX71" fmla="*/ 256831 w 8186627"/>
                <a:gd name="connsiteY71" fmla="*/ 5216577 h 5786203"/>
                <a:gd name="connsiteX72" fmla="*/ 211860 w 8186627"/>
                <a:gd name="connsiteY72" fmla="*/ 5201587 h 5786203"/>
                <a:gd name="connsiteX73" fmla="*/ 136909 w 8186627"/>
                <a:gd name="connsiteY73" fmla="*/ 5126636 h 5786203"/>
                <a:gd name="connsiteX74" fmla="*/ 91939 w 8186627"/>
                <a:gd name="connsiteY74" fmla="*/ 5081666 h 5786203"/>
                <a:gd name="connsiteX75" fmla="*/ 61958 w 8186627"/>
                <a:gd name="connsiteY75" fmla="*/ 4706912 h 5786203"/>
                <a:gd name="connsiteX76" fmla="*/ 46968 w 8186627"/>
                <a:gd name="connsiteY76" fmla="*/ 4646951 h 5786203"/>
                <a:gd name="connsiteX77" fmla="*/ 31978 w 8186627"/>
                <a:gd name="connsiteY77" fmla="*/ 4572000 h 5786203"/>
                <a:gd name="connsiteX78" fmla="*/ 1998 w 8186627"/>
                <a:gd name="connsiteY78" fmla="*/ 4407108 h 5786203"/>
                <a:gd name="connsiteX79" fmla="*/ 31978 w 8186627"/>
                <a:gd name="connsiteY79" fmla="*/ 4332158 h 5786203"/>
                <a:gd name="connsiteX80" fmla="*/ 46968 w 8186627"/>
                <a:gd name="connsiteY80" fmla="*/ 4137285 h 5786203"/>
                <a:gd name="connsiteX81" fmla="*/ 61958 w 8186627"/>
                <a:gd name="connsiteY81" fmla="*/ 4002374 h 5786203"/>
                <a:gd name="connsiteX82" fmla="*/ 91939 w 8186627"/>
                <a:gd name="connsiteY82" fmla="*/ 3747541 h 5786203"/>
                <a:gd name="connsiteX83" fmla="*/ 106929 w 8186627"/>
                <a:gd name="connsiteY83" fmla="*/ 3537679 h 5786203"/>
                <a:gd name="connsiteX84" fmla="*/ 121919 w 8186627"/>
                <a:gd name="connsiteY84" fmla="*/ 3432748 h 5786203"/>
                <a:gd name="connsiteX85" fmla="*/ 151899 w 8186627"/>
                <a:gd name="connsiteY85" fmla="*/ 3132944 h 5786203"/>
                <a:gd name="connsiteX86" fmla="*/ 136909 w 8186627"/>
                <a:gd name="connsiteY86" fmla="*/ 2878112 h 5786203"/>
                <a:gd name="connsiteX87" fmla="*/ 91939 w 8186627"/>
                <a:gd name="connsiteY87" fmla="*/ 2728210 h 5786203"/>
                <a:gd name="connsiteX88" fmla="*/ 46968 w 8186627"/>
                <a:gd name="connsiteY88" fmla="*/ 2563318 h 5786203"/>
                <a:gd name="connsiteX89" fmla="*/ 31978 w 8186627"/>
                <a:gd name="connsiteY89" fmla="*/ 2518348 h 5786203"/>
                <a:gd name="connsiteX90" fmla="*/ 16988 w 8186627"/>
                <a:gd name="connsiteY90" fmla="*/ 2398426 h 5786203"/>
                <a:gd name="connsiteX91" fmla="*/ 1998 w 8186627"/>
                <a:gd name="connsiteY91" fmla="*/ 2323476 h 5786203"/>
                <a:gd name="connsiteX92" fmla="*/ 1998 w 8186627"/>
                <a:gd name="connsiteY92" fmla="*/ 1648918 h 5786203"/>
                <a:gd name="connsiteX93" fmla="*/ 241840 w 8186627"/>
                <a:gd name="connsiteY93" fmla="*/ 1469036 h 5786203"/>
                <a:gd name="connsiteX94" fmla="*/ 331781 w 8186627"/>
                <a:gd name="connsiteY94" fmla="*/ 1364105 h 5786203"/>
                <a:gd name="connsiteX95" fmla="*/ 406732 w 8186627"/>
                <a:gd name="connsiteY95" fmla="*/ 1304144 h 5786203"/>
                <a:gd name="connsiteX96" fmla="*/ 451703 w 8186627"/>
                <a:gd name="connsiteY96" fmla="*/ 1289154 h 5786203"/>
                <a:gd name="connsiteX97" fmla="*/ 541644 w 8186627"/>
                <a:gd name="connsiteY97" fmla="*/ 1229194 h 5786203"/>
                <a:gd name="connsiteX98" fmla="*/ 706536 w 8186627"/>
                <a:gd name="connsiteY98" fmla="*/ 1199213 h 5786203"/>
                <a:gd name="connsiteX99" fmla="*/ 1261172 w 8186627"/>
                <a:gd name="connsiteY99" fmla="*/ 1169233 h 5786203"/>
                <a:gd name="connsiteX100" fmla="*/ 2295493 w 8186627"/>
                <a:gd name="connsiteY100" fmla="*/ 1154243 h 5786203"/>
                <a:gd name="connsiteX101" fmla="*/ 2655257 w 8186627"/>
                <a:gd name="connsiteY101" fmla="*/ 1094282 h 5786203"/>
                <a:gd name="connsiteX102" fmla="*/ 2760188 w 8186627"/>
                <a:gd name="connsiteY102" fmla="*/ 1064302 h 5786203"/>
                <a:gd name="connsiteX103" fmla="*/ 2850129 w 8186627"/>
                <a:gd name="connsiteY103" fmla="*/ 1034321 h 5786203"/>
                <a:gd name="connsiteX104" fmla="*/ 2940070 w 8186627"/>
                <a:gd name="connsiteY104" fmla="*/ 1004341 h 5786203"/>
                <a:gd name="connsiteX105" fmla="*/ 3045001 w 8186627"/>
                <a:gd name="connsiteY105" fmla="*/ 974361 h 5786203"/>
                <a:gd name="connsiteX106" fmla="*/ 3134942 w 8186627"/>
                <a:gd name="connsiteY106" fmla="*/ 944380 h 5786203"/>
                <a:gd name="connsiteX107" fmla="*/ 3179913 w 8186627"/>
                <a:gd name="connsiteY107" fmla="*/ 929390 h 5786203"/>
                <a:gd name="connsiteX108" fmla="*/ 3224883 w 8186627"/>
                <a:gd name="connsiteY108" fmla="*/ 914400 h 5786203"/>
                <a:gd name="connsiteX109" fmla="*/ 3269854 w 8186627"/>
                <a:gd name="connsiteY109" fmla="*/ 899410 h 5786203"/>
                <a:gd name="connsiteX110" fmla="*/ 3299834 w 8186627"/>
                <a:gd name="connsiteY110" fmla="*/ 809469 h 5786203"/>
                <a:gd name="connsiteX111" fmla="*/ 3344804 w 8186627"/>
                <a:gd name="connsiteY111" fmla="*/ 779489 h 5786203"/>
                <a:gd name="connsiteX112" fmla="*/ 3539676 w 8186627"/>
                <a:gd name="connsiteY112" fmla="*/ 734518 h 5786203"/>
                <a:gd name="connsiteX113" fmla="*/ 3704568 w 8186627"/>
                <a:gd name="connsiteY113" fmla="*/ 719528 h 5786203"/>
                <a:gd name="connsiteX114" fmla="*/ 3974391 w 8186627"/>
                <a:gd name="connsiteY114" fmla="*/ 674558 h 5786203"/>
                <a:gd name="connsiteX115" fmla="*/ 4019362 w 8186627"/>
                <a:gd name="connsiteY115" fmla="*/ 644577 h 5786203"/>
                <a:gd name="connsiteX116" fmla="*/ 4079322 w 8186627"/>
                <a:gd name="connsiteY116" fmla="*/ 614597 h 5786203"/>
                <a:gd name="connsiteX117" fmla="*/ 4139283 w 8186627"/>
                <a:gd name="connsiteY117" fmla="*/ 569626 h 5786203"/>
                <a:gd name="connsiteX118" fmla="*/ 4229224 w 8186627"/>
                <a:gd name="connsiteY118" fmla="*/ 539646 h 5786203"/>
                <a:gd name="connsiteX119" fmla="*/ 4274195 w 8186627"/>
                <a:gd name="connsiteY119" fmla="*/ 509666 h 5786203"/>
                <a:gd name="connsiteX120" fmla="*/ 4364136 w 8186627"/>
                <a:gd name="connsiteY120" fmla="*/ 464695 h 5786203"/>
                <a:gd name="connsiteX121" fmla="*/ 6627650 w 8186627"/>
                <a:gd name="connsiteY121" fmla="*/ 0 h 5786203"/>
                <a:gd name="connsiteX122" fmla="*/ 7751913 w 8186627"/>
                <a:gd name="connsiteY122" fmla="*/ 14990 h 5786203"/>
                <a:gd name="connsiteX123" fmla="*/ 7901814 w 8186627"/>
                <a:gd name="connsiteY123" fmla="*/ 59961 h 5786203"/>
                <a:gd name="connsiteX124" fmla="*/ 7991755 w 8186627"/>
                <a:gd name="connsiteY124" fmla="*/ 89941 h 5786203"/>
                <a:gd name="connsiteX125" fmla="*/ 8036726 w 8186627"/>
                <a:gd name="connsiteY125" fmla="*/ 104931 h 5786203"/>
                <a:gd name="connsiteX126" fmla="*/ 8096686 w 8186627"/>
                <a:gd name="connsiteY126" fmla="*/ 134912 h 5786203"/>
                <a:gd name="connsiteX127" fmla="*/ 8186627 w 8186627"/>
                <a:gd name="connsiteY127" fmla="*/ 194872 h 5786203"/>
                <a:gd name="connsiteX128" fmla="*/ 8171637 w 8186627"/>
                <a:gd name="connsiteY128" fmla="*/ 239843 h 5786203"/>
                <a:gd name="connsiteX129" fmla="*/ 8141657 w 8186627"/>
                <a:gd name="connsiteY129" fmla="*/ 284813 h 5786203"/>
                <a:gd name="connsiteX130" fmla="*/ 8126667 w 8186627"/>
                <a:gd name="connsiteY130" fmla="*/ 344774 h 5786203"/>
                <a:gd name="connsiteX131" fmla="*/ 8111676 w 8186627"/>
                <a:gd name="connsiteY131" fmla="*/ 389744 h 5786203"/>
                <a:gd name="connsiteX132" fmla="*/ 8111676 w 8186627"/>
                <a:gd name="connsiteY132" fmla="*/ 389744 h 57862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8186627" h="5786203">
                  <a:moveTo>
                    <a:pt x="8081696" y="344774"/>
                  </a:moveTo>
                  <a:lnTo>
                    <a:pt x="8081696" y="344774"/>
                  </a:lnTo>
                  <a:cubicBezTo>
                    <a:pt x="8086693" y="414728"/>
                    <a:pt x="8088492" y="484984"/>
                    <a:pt x="8096686" y="554636"/>
                  </a:cubicBezTo>
                  <a:cubicBezTo>
                    <a:pt x="8098532" y="570329"/>
                    <a:pt x="8109078" y="584021"/>
                    <a:pt x="8111676" y="599607"/>
                  </a:cubicBezTo>
                  <a:cubicBezTo>
                    <a:pt x="8119115" y="644238"/>
                    <a:pt x="8121670" y="689548"/>
                    <a:pt x="8126667" y="734518"/>
                  </a:cubicBezTo>
                  <a:cubicBezTo>
                    <a:pt x="8121670" y="1049312"/>
                    <a:pt x="8125972" y="1364390"/>
                    <a:pt x="8111676" y="1678899"/>
                  </a:cubicBezTo>
                  <a:cubicBezTo>
                    <a:pt x="8110858" y="1696896"/>
                    <a:pt x="8095254" y="1712006"/>
                    <a:pt x="8081696" y="1723869"/>
                  </a:cubicBezTo>
                  <a:cubicBezTo>
                    <a:pt x="7988210" y="1805669"/>
                    <a:pt x="8021727" y="1766702"/>
                    <a:pt x="7946785" y="1798820"/>
                  </a:cubicBezTo>
                  <a:cubicBezTo>
                    <a:pt x="7817122" y="1854389"/>
                    <a:pt x="7947316" y="1808636"/>
                    <a:pt x="7841854" y="1843790"/>
                  </a:cubicBezTo>
                  <a:cubicBezTo>
                    <a:pt x="7790928" y="1877741"/>
                    <a:pt x="7778298" y="1891858"/>
                    <a:pt x="7706942" y="1903751"/>
                  </a:cubicBezTo>
                  <a:lnTo>
                    <a:pt x="7527060" y="1933731"/>
                  </a:lnTo>
                  <a:lnTo>
                    <a:pt x="6732581" y="1918741"/>
                  </a:lnTo>
                  <a:cubicBezTo>
                    <a:pt x="6687357" y="1917282"/>
                    <a:pt x="6642747" y="1907671"/>
                    <a:pt x="6597670" y="1903751"/>
                  </a:cubicBezTo>
                  <a:cubicBezTo>
                    <a:pt x="6527801" y="1897676"/>
                    <a:pt x="6457652" y="1895110"/>
                    <a:pt x="6387808" y="1888761"/>
                  </a:cubicBezTo>
                  <a:cubicBezTo>
                    <a:pt x="6283987" y="1879323"/>
                    <a:pt x="6272721" y="1873361"/>
                    <a:pt x="6177945" y="1858780"/>
                  </a:cubicBezTo>
                  <a:cubicBezTo>
                    <a:pt x="6143024" y="1853407"/>
                    <a:pt x="6108036" y="1848460"/>
                    <a:pt x="6073014" y="1843790"/>
                  </a:cubicBezTo>
                  <a:cubicBezTo>
                    <a:pt x="6033083" y="1838466"/>
                    <a:pt x="5992830" y="1835423"/>
                    <a:pt x="5953093" y="1828800"/>
                  </a:cubicBezTo>
                  <a:cubicBezTo>
                    <a:pt x="5932771" y="1825413"/>
                    <a:pt x="5913454" y="1817197"/>
                    <a:pt x="5893132" y="1813810"/>
                  </a:cubicBezTo>
                  <a:cubicBezTo>
                    <a:pt x="5830485" y="1803369"/>
                    <a:pt x="5698491" y="1791856"/>
                    <a:pt x="5638299" y="1783830"/>
                  </a:cubicBezTo>
                  <a:cubicBezTo>
                    <a:pt x="5608172" y="1779813"/>
                    <a:pt x="5578338" y="1773836"/>
                    <a:pt x="5548358" y="1768839"/>
                  </a:cubicBezTo>
                  <a:cubicBezTo>
                    <a:pt x="5458305" y="1771036"/>
                    <a:pt x="4996832" y="1766875"/>
                    <a:pt x="4783860" y="1798820"/>
                  </a:cubicBezTo>
                  <a:cubicBezTo>
                    <a:pt x="4733467" y="1806379"/>
                    <a:pt x="4683925" y="1818807"/>
                    <a:pt x="4633958" y="1828800"/>
                  </a:cubicBezTo>
                  <a:cubicBezTo>
                    <a:pt x="4538809" y="1847830"/>
                    <a:pt x="4583723" y="1837611"/>
                    <a:pt x="4499047" y="1858780"/>
                  </a:cubicBezTo>
                  <a:lnTo>
                    <a:pt x="4409106" y="1918741"/>
                  </a:lnTo>
                  <a:cubicBezTo>
                    <a:pt x="4394116" y="1928734"/>
                    <a:pt x="4376875" y="1935982"/>
                    <a:pt x="4364136" y="1948721"/>
                  </a:cubicBezTo>
                  <a:lnTo>
                    <a:pt x="4274195" y="2038662"/>
                  </a:lnTo>
                  <a:cubicBezTo>
                    <a:pt x="4254208" y="2058649"/>
                    <a:pt x="4228777" y="2074385"/>
                    <a:pt x="4214234" y="2098623"/>
                  </a:cubicBezTo>
                  <a:cubicBezTo>
                    <a:pt x="4159994" y="2189022"/>
                    <a:pt x="4193505" y="2157412"/>
                    <a:pt x="4124293" y="2203554"/>
                  </a:cubicBezTo>
                  <a:cubicBezTo>
                    <a:pt x="4089097" y="2256348"/>
                    <a:pt x="4057400" y="2295836"/>
                    <a:pt x="4034352" y="2353456"/>
                  </a:cubicBezTo>
                  <a:cubicBezTo>
                    <a:pt x="3998733" y="2442506"/>
                    <a:pt x="4011466" y="2426061"/>
                    <a:pt x="3989381" y="2503358"/>
                  </a:cubicBezTo>
                  <a:cubicBezTo>
                    <a:pt x="3970333" y="2570026"/>
                    <a:pt x="3975020" y="2530191"/>
                    <a:pt x="3959401" y="2608289"/>
                  </a:cubicBezTo>
                  <a:cubicBezTo>
                    <a:pt x="3953440" y="2638093"/>
                    <a:pt x="3949408" y="2668250"/>
                    <a:pt x="3944411" y="2698230"/>
                  </a:cubicBezTo>
                  <a:cubicBezTo>
                    <a:pt x="3939414" y="2978046"/>
                    <a:pt x="3938162" y="3257955"/>
                    <a:pt x="3929421" y="3537679"/>
                  </a:cubicBezTo>
                  <a:cubicBezTo>
                    <a:pt x="3928163" y="3577944"/>
                    <a:pt x="3915615" y="3617333"/>
                    <a:pt x="3914431" y="3657600"/>
                  </a:cubicBezTo>
                  <a:cubicBezTo>
                    <a:pt x="3905616" y="3957315"/>
                    <a:pt x="3908806" y="4257311"/>
                    <a:pt x="3899440" y="4557010"/>
                  </a:cubicBezTo>
                  <a:cubicBezTo>
                    <a:pt x="3898796" y="4577602"/>
                    <a:pt x="3888135" y="4596701"/>
                    <a:pt x="3884450" y="4616971"/>
                  </a:cubicBezTo>
                  <a:cubicBezTo>
                    <a:pt x="3878130" y="4651733"/>
                    <a:pt x="3877405" y="4687475"/>
                    <a:pt x="3869460" y="4721902"/>
                  </a:cubicBezTo>
                  <a:cubicBezTo>
                    <a:pt x="3850572" y="4803752"/>
                    <a:pt x="3847439" y="4799905"/>
                    <a:pt x="3809499" y="4856813"/>
                  </a:cubicBezTo>
                  <a:cubicBezTo>
                    <a:pt x="3773856" y="4963744"/>
                    <a:pt x="3824396" y="4834467"/>
                    <a:pt x="3749539" y="4946754"/>
                  </a:cubicBezTo>
                  <a:cubicBezTo>
                    <a:pt x="3671706" y="5063504"/>
                    <a:pt x="3797933" y="4928343"/>
                    <a:pt x="3704568" y="5021705"/>
                  </a:cubicBezTo>
                  <a:cubicBezTo>
                    <a:pt x="3667522" y="5132845"/>
                    <a:pt x="3688721" y="5083380"/>
                    <a:pt x="3644608" y="5171607"/>
                  </a:cubicBezTo>
                  <a:cubicBezTo>
                    <a:pt x="3615685" y="5316217"/>
                    <a:pt x="3651103" y="5188595"/>
                    <a:pt x="3599637" y="5291528"/>
                  </a:cubicBezTo>
                  <a:cubicBezTo>
                    <a:pt x="3561936" y="5366930"/>
                    <a:pt x="3619218" y="5331906"/>
                    <a:pt x="3524686" y="5426439"/>
                  </a:cubicBezTo>
                  <a:lnTo>
                    <a:pt x="3449736" y="5501390"/>
                  </a:lnTo>
                  <a:cubicBezTo>
                    <a:pt x="3439742" y="5511384"/>
                    <a:pt x="3433163" y="5526902"/>
                    <a:pt x="3419755" y="5531371"/>
                  </a:cubicBezTo>
                  <a:cubicBezTo>
                    <a:pt x="3404765" y="5536368"/>
                    <a:pt x="3388918" y="5539295"/>
                    <a:pt x="3374785" y="5546361"/>
                  </a:cubicBezTo>
                  <a:cubicBezTo>
                    <a:pt x="3358671" y="5554418"/>
                    <a:pt x="3346373" y="5569244"/>
                    <a:pt x="3329814" y="5576341"/>
                  </a:cubicBezTo>
                  <a:cubicBezTo>
                    <a:pt x="3310878" y="5584456"/>
                    <a:pt x="3289841" y="5586334"/>
                    <a:pt x="3269854" y="5591331"/>
                  </a:cubicBezTo>
                  <a:cubicBezTo>
                    <a:pt x="3198588" y="5638842"/>
                    <a:pt x="3241975" y="5615615"/>
                    <a:pt x="3134942" y="5651292"/>
                  </a:cubicBezTo>
                  <a:cubicBezTo>
                    <a:pt x="3134940" y="5651293"/>
                    <a:pt x="3045003" y="5681272"/>
                    <a:pt x="3045001" y="5681272"/>
                  </a:cubicBezTo>
                  <a:lnTo>
                    <a:pt x="2835139" y="5696262"/>
                  </a:lnTo>
                  <a:cubicBezTo>
                    <a:pt x="2820149" y="5701259"/>
                    <a:pt x="2805497" y="5707421"/>
                    <a:pt x="2790168" y="5711253"/>
                  </a:cubicBezTo>
                  <a:cubicBezTo>
                    <a:pt x="2631519" y="5750916"/>
                    <a:pt x="2482714" y="5734854"/>
                    <a:pt x="2310483" y="5741233"/>
                  </a:cubicBezTo>
                  <a:cubicBezTo>
                    <a:pt x="2260516" y="5746230"/>
                    <a:pt x="2210410" y="5749994"/>
                    <a:pt x="2160581" y="5756223"/>
                  </a:cubicBezTo>
                  <a:cubicBezTo>
                    <a:pt x="2130422" y="5759993"/>
                    <a:pt x="2100728" y="5766915"/>
                    <a:pt x="2070640" y="5771213"/>
                  </a:cubicBezTo>
                  <a:cubicBezTo>
                    <a:pt x="2030760" y="5776910"/>
                    <a:pt x="1990693" y="5781206"/>
                    <a:pt x="1950719" y="5786203"/>
                  </a:cubicBezTo>
                  <a:cubicBezTo>
                    <a:pt x="1895755" y="5771213"/>
                    <a:pt x="1835038" y="5769939"/>
                    <a:pt x="1785827" y="5741233"/>
                  </a:cubicBezTo>
                  <a:cubicBezTo>
                    <a:pt x="1768031" y="5730852"/>
                    <a:pt x="1779095" y="5700147"/>
                    <a:pt x="1770837" y="5681272"/>
                  </a:cubicBezTo>
                  <a:cubicBezTo>
                    <a:pt x="1743967" y="5619855"/>
                    <a:pt x="1744494" y="5522589"/>
                    <a:pt x="1680896" y="5501390"/>
                  </a:cubicBezTo>
                  <a:cubicBezTo>
                    <a:pt x="1626010" y="5483095"/>
                    <a:pt x="1575179" y="5464873"/>
                    <a:pt x="1516004" y="5456420"/>
                  </a:cubicBezTo>
                  <a:lnTo>
                    <a:pt x="1411073" y="5441430"/>
                  </a:lnTo>
                  <a:cubicBezTo>
                    <a:pt x="1381033" y="5436808"/>
                    <a:pt x="1351259" y="5430456"/>
                    <a:pt x="1321132" y="5426439"/>
                  </a:cubicBezTo>
                  <a:cubicBezTo>
                    <a:pt x="1276282" y="5420459"/>
                    <a:pt x="1231071" y="5417429"/>
                    <a:pt x="1186221" y="5411449"/>
                  </a:cubicBezTo>
                  <a:cubicBezTo>
                    <a:pt x="1156094" y="5407432"/>
                    <a:pt x="1125999" y="5402827"/>
                    <a:pt x="1096280" y="5396459"/>
                  </a:cubicBezTo>
                  <a:cubicBezTo>
                    <a:pt x="1055990" y="5387826"/>
                    <a:pt x="1017244" y="5371590"/>
                    <a:pt x="976358" y="5366479"/>
                  </a:cubicBezTo>
                  <a:lnTo>
                    <a:pt x="856437" y="5351489"/>
                  </a:lnTo>
                  <a:cubicBezTo>
                    <a:pt x="811500" y="5346202"/>
                    <a:pt x="766318" y="5342898"/>
                    <a:pt x="721526" y="5336499"/>
                  </a:cubicBezTo>
                  <a:cubicBezTo>
                    <a:pt x="696304" y="5332896"/>
                    <a:pt x="671797" y="5325111"/>
                    <a:pt x="646575" y="5321508"/>
                  </a:cubicBezTo>
                  <a:cubicBezTo>
                    <a:pt x="601782" y="5315109"/>
                    <a:pt x="556634" y="5311515"/>
                    <a:pt x="511663" y="5306518"/>
                  </a:cubicBezTo>
                  <a:cubicBezTo>
                    <a:pt x="375217" y="5261036"/>
                    <a:pt x="590714" y="5330802"/>
                    <a:pt x="391742" y="5276538"/>
                  </a:cubicBezTo>
                  <a:cubicBezTo>
                    <a:pt x="361253" y="5268223"/>
                    <a:pt x="301801" y="5246558"/>
                    <a:pt x="301801" y="5246558"/>
                  </a:cubicBezTo>
                  <a:cubicBezTo>
                    <a:pt x="286811" y="5236564"/>
                    <a:pt x="272945" y="5224634"/>
                    <a:pt x="256831" y="5216577"/>
                  </a:cubicBezTo>
                  <a:cubicBezTo>
                    <a:pt x="242698" y="5209510"/>
                    <a:pt x="224501" y="5211068"/>
                    <a:pt x="211860" y="5201587"/>
                  </a:cubicBezTo>
                  <a:cubicBezTo>
                    <a:pt x="183594" y="5180388"/>
                    <a:pt x="161893" y="5151620"/>
                    <a:pt x="136909" y="5126636"/>
                  </a:cubicBezTo>
                  <a:lnTo>
                    <a:pt x="91939" y="5081666"/>
                  </a:lnTo>
                  <a:cubicBezTo>
                    <a:pt x="40122" y="4926211"/>
                    <a:pt x="91803" y="5094891"/>
                    <a:pt x="61958" y="4706912"/>
                  </a:cubicBezTo>
                  <a:cubicBezTo>
                    <a:pt x="60378" y="4686371"/>
                    <a:pt x="51437" y="4667063"/>
                    <a:pt x="46968" y="4646951"/>
                  </a:cubicBezTo>
                  <a:cubicBezTo>
                    <a:pt x="41441" y="4622079"/>
                    <a:pt x="36536" y="4597067"/>
                    <a:pt x="31978" y="4572000"/>
                  </a:cubicBezTo>
                  <a:cubicBezTo>
                    <a:pt x="-6379" y="4361033"/>
                    <a:pt x="39026" y="4592248"/>
                    <a:pt x="1998" y="4407108"/>
                  </a:cubicBezTo>
                  <a:cubicBezTo>
                    <a:pt x="11991" y="4382125"/>
                    <a:pt x="27554" y="4358700"/>
                    <a:pt x="31978" y="4332158"/>
                  </a:cubicBezTo>
                  <a:cubicBezTo>
                    <a:pt x="42688" y="4267895"/>
                    <a:pt x="41070" y="4202167"/>
                    <a:pt x="46968" y="4137285"/>
                  </a:cubicBezTo>
                  <a:cubicBezTo>
                    <a:pt x="51064" y="4092224"/>
                    <a:pt x="56346" y="4047272"/>
                    <a:pt x="61958" y="4002374"/>
                  </a:cubicBezTo>
                  <a:cubicBezTo>
                    <a:pt x="83065" y="3833520"/>
                    <a:pt x="74834" y="3952798"/>
                    <a:pt x="91939" y="3747541"/>
                  </a:cubicBezTo>
                  <a:cubicBezTo>
                    <a:pt x="97763" y="3677651"/>
                    <a:pt x="100280" y="3607495"/>
                    <a:pt x="106929" y="3537679"/>
                  </a:cubicBezTo>
                  <a:cubicBezTo>
                    <a:pt x="110279" y="3502506"/>
                    <a:pt x="118017" y="3467864"/>
                    <a:pt x="121919" y="3432748"/>
                  </a:cubicBezTo>
                  <a:cubicBezTo>
                    <a:pt x="133010" y="3332929"/>
                    <a:pt x="141906" y="3232879"/>
                    <a:pt x="151899" y="3132944"/>
                  </a:cubicBezTo>
                  <a:cubicBezTo>
                    <a:pt x="146902" y="3048000"/>
                    <a:pt x="144976" y="2962820"/>
                    <a:pt x="136909" y="2878112"/>
                  </a:cubicBezTo>
                  <a:cubicBezTo>
                    <a:pt x="132376" y="2830518"/>
                    <a:pt x="100637" y="2771698"/>
                    <a:pt x="91939" y="2728210"/>
                  </a:cubicBezTo>
                  <a:cubicBezTo>
                    <a:pt x="70751" y="2622269"/>
                    <a:pt x="85007" y="2677432"/>
                    <a:pt x="46968" y="2563318"/>
                  </a:cubicBezTo>
                  <a:lnTo>
                    <a:pt x="31978" y="2518348"/>
                  </a:lnTo>
                  <a:cubicBezTo>
                    <a:pt x="26981" y="2478374"/>
                    <a:pt x="23114" y="2438243"/>
                    <a:pt x="16988" y="2398426"/>
                  </a:cubicBezTo>
                  <a:cubicBezTo>
                    <a:pt x="13114" y="2373244"/>
                    <a:pt x="2507" y="2348949"/>
                    <a:pt x="1998" y="2323476"/>
                  </a:cubicBezTo>
                  <a:cubicBezTo>
                    <a:pt x="-2498" y="2098668"/>
                    <a:pt x="1998" y="1873771"/>
                    <a:pt x="1998" y="1648918"/>
                  </a:cubicBezTo>
                  <a:lnTo>
                    <a:pt x="241840" y="1469036"/>
                  </a:lnTo>
                  <a:cubicBezTo>
                    <a:pt x="271820" y="1434059"/>
                    <a:pt x="301175" y="1398536"/>
                    <a:pt x="331781" y="1364105"/>
                  </a:cubicBezTo>
                  <a:cubicBezTo>
                    <a:pt x="354087" y="1339011"/>
                    <a:pt x="376026" y="1319497"/>
                    <a:pt x="406732" y="1304144"/>
                  </a:cubicBezTo>
                  <a:cubicBezTo>
                    <a:pt x="420865" y="1297077"/>
                    <a:pt x="436713" y="1294151"/>
                    <a:pt x="451703" y="1289154"/>
                  </a:cubicBezTo>
                  <a:cubicBezTo>
                    <a:pt x="481683" y="1269167"/>
                    <a:pt x="506688" y="1237934"/>
                    <a:pt x="541644" y="1229194"/>
                  </a:cubicBezTo>
                  <a:cubicBezTo>
                    <a:pt x="629917" y="1207124"/>
                    <a:pt x="591437" y="1214559"/>
                    <a:pt x="706536" y="1199213"/>
                  </a:cubicBezTo>
                  <a:cubicBezTo>
                    <a:pt x="934415" y="1168830"/>
                    <a:pt x="915454" y="1176288"/>
                    <a:pt x="1261172" y="1169233"/>
                  </a:cubicBezTo>
                  <a:lnTo>
                    <a:pt x="2295493" y="1154243"/>
                  </a:lnTo>
                  <a:cubicBezTo>
                    <a:pt x="2343015" y="1147454"/>
                    <a:pt x="2589505" y="1116199"/>
                    <a:pt x="2655257" y="1094282"/>
                  </a:cubicBezTo>
                  <a:cubicBezTo>
                    <a:pt x="2806407" y="1043899"/>
                    <a:pt x="2571938" y="1120777"/>
                    <a:pt x="2760188" y="1064302"/>
                  </a:cubicBezTo>
                  <a:cubicBezTo>
                    <a:pt x="2790457" y="1055221"/>
                    <a:pt x="2820149" y="1044315"/>
                    <a:pt x="2850129" y="1034321"/>
                  </a:cubicBezTo>
                  <a:lnTo>
                    <a:pt x="2940070" y="1004341"/>
                  </a:lnTo>
                  <a:cubicBezTo>
                    <a:pt x="3091236" y="953953"/>
                    <a:pt x="2856729" y="1030843"/>
                    <a:pt x="3045001" y="974361"/>
                  </a:cubicBezTo>
                  <a:cubicBezTo>
                    <a:pt x="3075270" y="965280"/>
                    <a:pt x="3104962" y="954374"/>
                    <a:pt x="3134942" y="944380"/>
                  </a:cubicBezTo>
                  <a:lnTo>
                    <a:pt x="3179913" y="929390"/>
                  </a:lnTo>
                  <a:lnTo>
                    <a:pt x="3224883" y="914400"/>
                  </a:lnTo>
                  <a:lnTo>
                    <a:pt x="3269854" y="899410"/>
                  </a:lnTo>
                  <a:cubicBezTo>
                    <a:pt x="3279847" y="869430"/>
                    <a:pt x="3273540" y="826999"/>
                    <a:pt x="3299834" y="809469"/>
                  </a:cubicBezTo>
                  <a:cubicBezTo>
                    <a:pt x="3314824" y="799476"/>
                    <a:pt x="3327873" y="785646"/>
                    <a:pt x="3344804" y="779489"/>
                  </a:cubicBezTo>
                  <a:cubicBezTo>
                    <a:pt x="3361938" y="773258"/>
                    <a:pt x="3503163" y="739082"/>
                    <a:pt x="3539676" y="734518"/>
                  </a:cubicBezTo>
                  <a:cubicBezTo>
                    <a:pt x="3594440" y="727672"/>
                    <a:pt x="3649770" y="726104"/>
                    <a:pt x="3704568" y="719528"/>
                  </a:cubicBezTo>
                  <a:cubicBezTo>
                    <a:pt x="3894342" y="696755"/>
                    <a:pt x="3857679" y="703736"/>
                    <a:pt x="3974391" y="674558"/>
                  </a:cubicBezTo>
                  <a:cubicBezTo>
                    <a:pt x="3989381" y="664564"/>
                    <a:pt x="4003720" y="653516"/>
                    <a:pt x="4019362" y="644577"/>
                  </a:cubicBezTo>
                  <a:cubicBezTo>
                    <a:pt x="4038764" y="633490"/>
                    <a:pt x="4060373" y="626440"/>
                    <a:pt x="4079322" y="614597"/>
                  </a:cubicBezTo>
                  <a:cubicBezTo>
                    <a:pt x="4100508" y="601356"/>
                    <a:pt x="4116937" y="580799"/>
                    <a:pt x="4139283" y="569626"/>
                  </a:cubicBezTo>
                  <a:cubicBezTo>
                    <a:pt x="4167549" y="555493"/>
                    <a:pt x="4202929" y="557175"/>
                    <a:pt x="4229224" y="539646"/>
                  </a:cubicBezTo>
                  <a:cubicBezTo>
                    <a:pt x="4244214" y="529653"/>
                    <a:pt x="4258553" y="518604"/>
                    <a:pt x="4274195" y="509666"/>
                  </a:cubicBezTo>
                  <a:cubicBezTo>
                    <a:pt x="4274228" y="509647"/>
                    <a:pt x="4349129" y="472198"/>
                    <a:pt x="4364136" y="464695"/>
                  </a:cubicBezTo>
                  <a:lnTo>
                    <a:pt x="6627650" y="0"/>
                  </a:lnTo>
                  <a:lnTo>
                    <a:pt x="7751913" y="14990"/>
                  </a:lnTo>
                  <a:cubicBezTo>
                    <a:pt x="7776431" y="15611"/>
                    <a:pt x="7893723" y="57264"/>
                    <a:pt x="7901814" y="59961"/>
                  </a:cubicBezTo>
                  <a:lnTo>
                    <a:pt x="7991755" y="89941"/>
                  </a:lnTo>
                  <a:cubicBezTo>
                    <a:pt x="8006745" y="94938"/>
                    <a:pt x="8022593" y="97864"/>
                    <a:pt x="8036726" y="104931"/>
                  </a:cubicBezTo>
                  <a:cubicBezTo>
                    <a:pt x="8056713" y="114925"/>
                    <a:pt x="8077525" y="123415"/>
                    <a:pt x="8096686" y="134912"/>
                  </a:cubicBezTo>
                  <a:cubicBezTo>
                    <a:pt x="8127583" y="153450"/>
                    <a:pt x="8186627" y="194872"/>
                    <a:pt x="8186627" y="194872"/>
                  </a:cubicBezTo>
                  <a:cubicBezTo>
                    <a:pt x="8181630" y="209862"/>
                    <a:pt x="8178703" y="225710"/>
                    <a:pt x="8171637" y="239843"/>
                  </a:cubicBezTo>
                  <a:cubicBezTo>
                    <a:pt x="8163580" y="255957"/>
                    <a:pt x="8148754" y="268254"/>
                    <a:pt x="8141657" y="284813"/>
                  </a:cubicBezTo>
                  <a:cubicBezTo>
                    <a:pt x="8133541" y="303749"/>
                    <a:pt x="8132327" y="324965"/>
                    <a:pt x="8126667" y="344774"/>
                  </a:cubicBezTo>
                  <a:cubicBezTo>
                    <a:pt x="8122326" y="359967"/>
                    <a:pt x="8111676" y="389744"/>
                    <a:pt x="8111676" y="389744"/>
                  </a:cubicBezTo>
                  <a:lnTo>
                    <a:pt x="8111676" y="389744"/>
                  </a:lnTo>
                </a:path>
              </a:pathLst>
            </a:cu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TextBox 15"/>
          <p:cNvSpPr txBox="1"/>
          <p:nvPr/>
        </p:nvSpPr>
        <p:spPr>
          <a:xfrm>
            <a:off x="1289232" y="6169806"/>
            <a:ext cx="2287934" cy="369332"/>
          </a:xfrm>
          <a:prstGeom prst="rect">
            <a:avLst/>
          </a:prstGeom>
          <a:noFill/>
        </p:spPr>
        <p:txBody>
          <a:bodyPr wrap="none" rtlCol="0">
            <a:spAutoFit/>
          </a:bodyPr>
          <a:lstStyle/>
          <a:p>
            <a:r>
              <a:rPr lang="en-US"/>
              <a:t>Two translation units</a:t>
            </a:r>
          </a:p>
        </p:txBody>
      </p:sp>
    </p:spTree>
    <p:extLst>
      <p:ext uri="{BB962C8B-B14F-4D97-AF65-F5344CB8AC3E}">
        <p14:creationId xmlns:p14="http://schemas.microsoft.com/office/powerpoint/2010/main" val="1142540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the linker works</a:t>
            </a:r>
          </a:p>
        </p:txBody>
      </p:sp>
      <p:sp>
        <p:nvSpPr>
          <p:cNvPr id="3" name="Content Placeholder 2"/>
          <p:cNvSpPr>
            <a:spLocks noGrp="1"/>
          </p:cNvSpPr>
          <p:nvPr>
            <p:ph idx="1"/>
          </p:nvPr>
        </p:nvSpPr>
        <p:spPr/>
        <p:txBody>
          <a:bodyPr/>
          <a:lstStyle/>
          <a:p>
            <a:r>
              <a:rPr lang="en-US" dirty="0"/>
              <a:t>The compiler then invokes the </a:t>
            </a:r>
            <a:r>
              <a:rPr lang="en-US" i="1" dirty="0"/>
              <a:t>linker</a:t>
            </a:r>
            <a:r>
              <a:rPr lang="en-US" dirty="0"/>
              <a:t>, which combines the object files, and any library functions used, in an </a:t>
            </a:r>
            <a:r>
              <a:rPr lang="en-US" i="1" dirty="0"/>
              <a:t>executable file</a:t>
            </a:r>
            <a:r>
              <a:rPr lang="en-US" dirty="0"/>
              <a:t>. </a:t>
            </a:r>
          </a:p>
          <a:p>
            <a:r>
              <a:rPr lang="en-US" dirty="0"/>
              <a:t>The executable file also contains any information that the target operating system needs to load and start it. </a:t>
            </a:r>
          </a:p>
        </p:txBody>
      </p:sp>
    </p:spTree>
    <p:extLst>
      <p:ext uri="{BB962C8B-B14F-4D97-AF65-F5344CB8AC3E}">
        <p14:creationId xmlns:p14="http://schemas.microsoft.com/office/powerpoint/2010/main" val="20302234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Essential.thmx</Template>
  <TotalTime>5467</TotalTime>
  <Words>3689</Words>
  <Application>Microsoft Macintosh PowerPoint</Application>
  <PresentationFormat>On-screen Show (4:3)</PresentationFormat>
  <Paragraphs>622</Paragraphs>
  <Slides>47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47</vt:i4>
      </vt:variant>
    </vt:vector>
  </HeadingPairs>
  <TitlesOfParts>
    <vt:vector size="53" baseType="lpstr">
      <vt:lpstr>AndaleMono</vt:lpstr>
      <vt:lpstr>Arial</vt:lpstr>
      <vt:lpstr>Arial Black</vt:lpstr>
      <vt:lpstr>Mangal</vt:lpstr>
      <vt:lpstr>Wingdings</vt:lpstr>
      <vt:lpstr>Essential</vt:lpstr>
      <vt:lpstr>Programmazione procedurale</vt:lpstr>
      <vt:lpstr>PowerPoint Presentation</vt:lpstr>
      <vt:lpstr>modular programming</vt:lpstr>
      <vt:lpstr>example</vt:lpstr>
      <vt:lpstr>Compiler and LINKER</vt:lpstr>
      <vt:lpstr>Modular programming</vt:lpstr>
      <vt:lpstr>How the c compiler works</vt:lpstr>
      <vt:lpstr>example</vt:lpstr>
      <vt:lpstr>How the linker works</vt:lpstr>
      <vt:lpstr>Hi, I’m the LINKER</vt:lpstr>
      <vt:lpstr>example</vt:lpstr>
      <vt:lpstr>steps</vt:lpstr>
      <vt:lpstr>Compiling separately</vt:lpstr>
      <vt:lpstr>Compiler and LINKER</vt:lpstr>
      <vt:lpstr>modular programming</vt:lpstr>
      <vt:lpstr>example</vt:lpstr>
      <vt:lpstr>IMPORTANT</vt:lpstr>
      <vt:lpstr>library</vt:lpstr>
      <vt:lpstr>PowerPoint Presentation</vt:lpstr>
      <vt:lpstr>Storage class SPECIFIERS</vt:lpstr>
      <vt:lpstr>Storage class</vt:lpstr>
      <vt:lpstr>linkage</vt:lpstr>
      <vt:lpstr>static</vt:lpstr>
      <vt:lpstr>extern</vt:lpstr>
      <vt:lpstr>No linkage</vt:lpstr>
      <vt:lpstr>Example (linkage)</vt:lpstr>
      <vt:lpstr>PowerPoint Presentation</vt:lpstr>
      <vt:lpstr>DECLARATION OF functions</vt:lpstr>
      <vt:lpstr>DECLARATION OF VARIABLES</vt:lpstr>
      <vt:lpstr>PowerPoint Presentation</vt:lpstr>
      <vt:lpstr>Example 1</vt:lpstr>
      <vt:lpstr>Example 1</vt:lpstr>
      <vt:lpstr>Example 2</vt:lpstr>
      <vt:lpstr>Example 2</vt:lpstr>
      <vt:lpstr>Example 3</vt:lpstr>
      <vt:lpstr>Example 4</vt:lpstr>
      <vt:lpstr>Example 5</vt:lpstr>
      <vt:lpstr>Tentative definition</vt:lpstr>
      <vt:lpstr>Example of tentative definition</vt:lpstr>
      <vt:lpstr>example</vt:lpstr>
      <vt:lpstr>PowerPoint Presentation</vt:lpstr>
      <vt:lpstr>linkage</vt:lpstr>
      <vt:lpstr>Example (definition or declaration)</vt:lpstr>
      <vt:lpstr>Declaration or definition?</vt:lpstr>
      <vt:lpstr>linkage</vt:lpstr>
      <vt:lpstr>PowerPoint Presentation</vt:lpstr>
      <vt:lpstr>Su libro e riferimenti</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Programmazione I</dc:title>
  <dc:creator>Francesco Santini</dc:creator>
  <cp:lastModifiedBy>Francesco Santini</cp:lastModifiedBy>
  <cp:revision>1750</cp:revision>
  <dcterms:created xsi:type="dcterms:W3CDTF">2015-08-27T19:28:15Z</dcterms:created>
  <dcterms:modified xsi:type="dcterms:W3CDTF">2024-11-27T07:41:11Z</dcterms:modified>
</cp:coreProperties>
</file>