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417" r:id="rId3"/>
    <p:sldId id="418" r:id="rId4"/>
    <p:sldId id="458" r:id="rId5"/>
    <p:sldId id="419" r:id="rId6"/>
    <p:sldId id="420" r:id="rId7"/>
    <p:sldId id="421" r:id="rId8"/>
    <p:sldId id="422" r:id="rId9"/>
    <p:sldId id="423" r:id="rId10"/>
    <p:sldId id="424" r:id="rId11"/>
    <p:sldId id="452" r:id="rId12"/>
    <p:sldId id="427" r:id="rId13"/>
    <p:sldId id="428" r:id="rId14"/>
    <p:sldId id="429" r:id="rId15"/>
    <p:sldId id="430" r:id="rId16"/>
    <p:sldId id="431" r:id="rId17"/>
    <p:sldId id="432" r:id="rId18"/>
    <p:sldId id="433" r:id="rId19"/>
    <p:sldId id="434" r:id="rId20"/>
    <p:sldId id="435" r:id="rId21"/>
    <p:sldId id="453" r:id="rId22"/>
    <p:sldId id="454" r:id="rId23"/>
    <p:sldId id="455" r:id="rId24"/>
    <p:sldId id="436" r:id="rId25"/>
    <p:sldId id="461" r:id="rId26"/>
    <p:sldId id="462" r:id="rId27"/>
    <p:sldId id="463" r:id="rId28"/>
    <p:sldId id="464" r:id="rId29"/>
    <p:sldId id="457" r:id="rId30"/>
    <p:sldId id="465" r:id="rId31"/>
    <p:sldId id="448" r:id="rId32"/>
    <p:sldId id="451" r:id="rId33"/>
    <p:sldId id="466" r:id="rId34"/>
    <p:sldId id="468" r:id="rId35"/>
    <p:sldId id="470" r:id="rId36"/>
    <p:sldId id="471" r:id="rId37"/>
    <p:sldId id="472" r:id="rId38"/>
    <p:sldId id="473" r:id="rId39"/>
    <p:sldId id="474" r:id="rId40"/>
    <p:sldId id="475" r:id="rId41"/>
    <p:sldId id="469" r:id="rId42"/>
    <p:sldId id="460" r:id="rId43"/>
    <p:sldId id="459" r:id="rId44"/>
    <p:sldId id="476"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49" autoAdjust="0"/>
    <p:restoredTop sz="93227"/>
  </p:normalViewPr>
  <p:slideViewPr>
    <p:cSldViewPr snapToGrid="0" snapToObjects="1">
      <p:cViewPr varScale="1">
        <p:scale>
          <a:sx n="209" d="100"/>
          <a:sy n="209" d="100"/>
        </p:scale>
        <p:origin x="36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4400" spc="-8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451DEABC-D766-4322-8E78-B830FAE35C72}" type="datetime4">
              <a:rPr lang="en-US" smtClean="0"/>
              <a:pPr/>
              <a:t>September 16, 2023</a:t>
            </a:fld>
            <a:endParaRPr lang="en-US" dirty="0"/>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386953" y="6411595"/>
            <a:ext cx="1315721" cy="365125"/>
          </a:xfrm>
          <a:prstGeom prst="rect">
            <a:avLst/>
          </a:prstGeom>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F3131F9E-604E-4343-9F29-EF72E8231CAD}" type="datetime4">
              <a:rPr lang="en-US" smtClean="0"/>
              <a:pPr/>
              <a:t>September 16, 2023</a:t>
            </a:fld>
            <a:endParaRPr lang="en-US"/>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a:p>
        </p:txBody>
      </p:sp>
      <p:sp>
        <p:nvSpPr>
          <p:cNvPr id="6" name="Slide Number Placeholder 5"/>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34A8E1CE-37F8-4102-8DF9-852A0A51F293}" type="datetime4">
              <a:rPr lang="en-US" smtClean="0"/>
              <a:pPr/>
              <a:t>September 16, 2023</a:t>
            </a:fld>
            <a:endParaRPr lang="en-US"/>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a:p>
        </p:txBody>
      </p:sp>
      <p:sp>
        <p:nvSpPr>
          <p:cNvPr id="6" name="Slide Number Placeholder 5"/>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93333F43-3E86-47E4-BFBB-2476D384E1C6}" type="datetime4">
              <a:rPr lang="en-US" smtClean="0"/>
              <a:pPr/>
              <a:t>September 16, 2023</a:t>
            </a:fld>
            <a:endParaRPr lang="en-US"/>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a:p>
        </p:txBody>
      </p:sp>
      <p:sp>
        <p:nvSpPr>
          <p:cNvPr id="6" name="Slide Number Placeholder 5"/>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a:xfrm>
            <a:off x="457200" y="6172201"/>
            <a:ext cx="3429000" cy="304800"/>
          </a:xfrm>
          <a:prstGeom prst="rect">
            <a:avLst/>
          </a:prstGeom>
        </p:spPr>
        <p:txBody>
          <a:bodyPr/>
          <a:lstStyle/>
          <a:p>
            <a:fld id="{751663BA-01FC-4367-B6F3-ABB2645D55F1}" type="datetime4">
              <a:rPr lang="en-US" smtClean="0"/>
              <a:pPr/>
              <a:t>September 16, 2023</a:t>
            </a:fld>
            <a:endParaRPr lang="en-US" dirty="0"/>
          </a:p>
        </p:txBody>
      </p:sp>
      <p:sp>
        <p:nvSpPr>
          <p:cNvPr id="8" name="Slide Number Placeholder 7"/>
          <p:cNvSpPr>
            <a:spLocks noGrp="1"/>
          </p:cNvSpPr>
          <p:nvPr>
            <p:ph type="sldNum" sz="quarter" idx="11"/>
          </p:nvPr>
        </p:nvSpPr>
        <p:spPr>
          <a:xfrm>
            <a:off x="7386953" y="6411595"/>
            <a:ext cx="1315721" cy="365125"/>
          </a:xfrm>
          <a:prstGeom prst="rect">
            <a:avLst/>
          </a:prstGeom>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a:xfrm>
            <a:off x="457200" y="6492875"/>
            <a:ext cx="3429000" cy="283845"/>
          </a:xfrm>
          <a:prstGeom prst="rect">
            <a:avLst/>
          </a:prstGeom>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79B19C71-EC74-44AF-B27E-FC7DC3C3A61D}" type="datetime4">
              <a:rPr lang="en-US" smtClean="0"/>
              <a:pPr/>
              <a:t>September 16, 2023</a:t>
            </a:fld>
            <a:endParaRPr lang="en-US"/>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a:p>
        </p:txBody>
      </p:sp>
      <p:sp>
        <p:nvSpPr>
          <p:cNvPr id="7" name="Slide Number Placeholder 6"/>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6172201"/>
            <a:ext cx="3429000" cy="304800"/>
          </a:xfrm>
          <a:prstGeom prst="rect">
            <a:avLst/>
          </a:prstGeom>
        </p:spPr>
        <p:txBody>
          <a:bodyPr/>
          <a:lstStyle/>
          <a:p>
            <a:fld id="{6A5CDA29-3CBE-48EA-92AE-A996835462BA}" type="datetime4">
              <a:rPr lang="en-US" smtClean="0"/>
              <a:pPr/>
              <a:t>September 16, 2023</a:t>
            </a:fld>
            <a:endParaRPr lang="en-US"/>
          </a:p>
        </p:txBody>
      </p:sp>
      <p:sp>
        <p:nvSpPr>
          <p:cNvPr id="8" name="Footer Placeholder 7"/>
          <p:cNvSpPr>
            <a:spLocks noGrp="1"/>
          </p:cNvSpPr>
          <p:nvPr>
            <p:ph type="ftr" sz="quarter" idx="11"/>
          </p:nvPr>
        </p:nvSpPr>
        <p:spPr>
          <a:xfrm>
            <a:off x="457200" y="6492875"/>
            <a:ext cx="3429000" cy="283845"/>
          </a:xfrm>
          <a:prstGeom prst="rect">
            <a:avLst/>
          </a:prstGeom>
        </p:spPr>
        <p:txBody>
          <a:bodyPr/>
          <a:lstStyle/>
          <a:p>
            <a:endParaRPr lang="en-US"/>
          </a:p>
        </p:txBody>
      </p:sp>
      <p:sp>
        <p:nvSpPr>
          <p:cNvPr id="9" name="Slide Number Placeholder 8"/>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172201"/>
            <a:ext cx="3429000" cy="304800"/>
          </a:xfrm>
          <a:prstGeom prst="rect">
            <a:avLst/>
          </a:prstGeom>
        </p:spPr>
        <p:txBody>
          <a:bodyPr/>
          <a:lstStyle/>
          <a:p>
            <a:fld id="{E29EC054-3869-4501-B163-1BBFDE8DCE04}" type="datetime4">
              <a:rPr lang="en-US" smtClean="0"/>
              <a:pPr/>
              <a:t>September 16, 2023</a:t>
            </a:fld>
            <a:endParaRPr lang="en-US"/>
          </a:p>
        </p:txBody>
      </p:sp>
      <p:sp>
        <p:nvSpPr>
          <p:cNvPr id="4" name="Footer Placeholder 3"/>
          <p:cNvSpPr>
            <a:spLocks noGrp="1"/>
          </p:cNvSpPr>
          <p:nvPr>
            <p:ph type="ftr" sz="quarter" idx="11"/>
          </p:nvPr>
        </p:nvSpPr>
        <p:spPr>
          <a:xfrm>
            <a:off x="457200" y="6492875"/>
            <a:ext cx="3429000" cy="283845"/>
          </a:xfrm>
          <a:prstGeom prst="rect">
            <a:avLst/>
          </a:prstGeom>
        </p:spPr>
        <p:txBody>
          <a:bodyPr/>
          <a:lstStyle/>
          <a:p>
            <a:endParaRPr lang="en-US"/>
          </a:p>
        </p:txBody>
      </p:sp>
      <p:sp>
        <p:nvSpPr>
          <p:cNvPr id="5" name="Slide Number Placeholder 4"/>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172201"/>
            <a:ext cx="3429000" cy="304800"/>
          </a:xfrm>
          <a:prstGeom prst="rect">
            <a:avLst/>
          </a:prstGeom>
        </p:spPr>
        <p:txBody>
          <a:bodyPr/>
          <a:lstStyle/>
          <a:p>
            <a:fld id="{0A63D831-56C1-49CF-8EF7-8B9A98402BCD}" type="datetime4">
              <a:rPr lang="en-US" smtClean="0"/>
              <a:pPr/>
              <a:t>September 16, 2023</a:t>
            </a:fld>
            <a:endParaRPr lang="en-US"/>
          </a:p>
        </p:txBody>
      </p:sp>
      <p:sp>
        <p:nvSpPr>
          <p:cNvPr id="3" name="Footer Placeholder 2"/>
          <p:cNvSpPr>
            <a:spLocks noGrp="1"/>
          </p:cNvSpPr>
          <p:nvPr>
            <p:ph type="ftr" sz="quarter" idx="11"/>
          </p:nvPr>
        </p:nvSpPr>
        <p:spPr>
          <a:xfrm>
            <a:off x="457200" y="6492875"/>
            <a:ext cx="3429000" cy="283845"/>
          </a:xfrm>
          <a:prstGeom prst="rect">
            <a:avLst/>
          </a:prstGeom>
        </p:spPr>
        <p:txBody>
          <a:bodyPr/>
          <a:lstStyle/>
          <a:p>
            <a:endParaRPr lang="en-US"/>
          </a:p>
        </p:txBody>
      </p:sp>
      <p:sp>
        <p:nvSpPr>
          <p:cNvPr id="4" name="Slide Number Placeholder 3"/>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6EAD5615-7F4F-4584-84D5-CC95918C321F}" type="datetime4">
              <a:rPr lang="en-US" smtClean="0"/>
              <a:pPr/>
              <a:t>September 16, 2023</a:t>
            </a:fld>
            <a:endParaRPr lang="en-US"/>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a:p>
        </p:txBody>
      </p:sp>
      <p:sp>
        <p:nvSpPr>
          <p:cNvPr id="7" name="Slide Number Placeholder 6"/>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76EEA923-9BEE-48CE-9F28-5B525F399BAD}" type="datetime4">
              <a:rPr lang="en-US" smtClean="0"/>
              <a:pPr/>
              <a:t>September 16, 2023</a:t>
            </a:fld>
            <a:endParaRPr lang="en-US"/>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a:p>
        </p:txBody>
      </p:sp>
      <p:sp>
        <p:nvSpPr>
          <p:cNvPr id="7" name="Slide Number Placeholder 6"/>
          <p:cNvSpPr>
            <a:spLocks noGrp="1"/>
          </p:cNvSpPr>
          <p:nvPr>
            <p:ph type="sldNum" sz="quarter" idx="12"/>
          </p:nvPr>
        </p:nvSpPr>
        <p:spPr>
          <a:xfrm>
            <a:off x="7386953" y="6411595"/>
            <a:ext cx="1315721" cy="365125"/>
          </a:xfrm>
          <a:prstGeom prst="rect">
            <a:avLst/>
          </a:prstGeom>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603535"/>
          </a:xfrm>
          <a:prstGeom prst="rect">
            <a:avLst/>
          </a:prstGeom>
        </p:spPr>
        <p:txBody>
          <a:bodyPr vert="horz" lIns="91440" tIns="45720" rIns="91440" bIns="45720" rtlCol="0" anchor="b">
            <a:normAutofit/>
          </a:bodyPr>
          <a:lstStyle/>
          <a:p>
            <a:r>
              <a:rPr lang="en-US" dirty="0"/>
              <a:t>Click to edit Master title </a:t>
            </a:r>
          </a:p>
        </p:txBody>
      </p:sp>
      <p:sp>
        <p:nvSpPr>
          <p:cNvPr id="3" name="Text Placeholder 2"/>
          <p:cNvSpPr>
            <a:spLocks noGrp="1"/>
          </p:cNvSpPr>
          <p:nvPr>
            <p:ph type="body" idx="1"/>
          </p:nvPr>
        </p:nvSpPr>
        <p:spPr>
          <a:xfrm>
            <a:off x="457200" y="1112976"/>
            <a:ext cx="8245474" cy="5298619"/>
          </a:xfrm>
          <a:prstGeom prst="rect">
            <a:avLst/>
          </a:prstGeom>
        </p:spPr>
        <p:txBody>
          <a:bodyPr vert="horz" lIns="91440" tIns="45720" rIns="91440" bIns="45720" rtlCol="0">
            <a:normAutofit/>
          </a:bodyPr>
          <a:lstStyle/>
          <a:p>
            <a:pPr lvl="0"/>
            <a:r>
              <a:rPr lang="en-US" dirty="0"/>
              <a:t>Click to edit Master text styles</a:t>
            </a:r>
          </a:p>
          <a:p>
            <a:pPr lvl="1"/>
            <a:r>
              <a:rPr lang="en-US" dirty="0"/>
              <a:t> 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342900" indent="-342900" algn="l" defTabSz="914400" rtl="0" eaLnBrk="1" latinLnBrk="0" hangingPunct="1">
        <a:spcBef>
          <a:spcPct val="20000"/>
        </a:spcBef>
        <a:spcAft>
          <a:spcPts val="600"/>
        </a:spcAft>
        <a:buFontTx/>
        <a:buBlip>
          <a:blip r:embed="rId13"/>
        </a:buBlip>
        <a:defRPr sz="2400" b="0"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Wingdings" charset="2"/>
        <a:buChar char="ü"/>
        <a:defRPr sz="22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Programmazione</a:t>
            </a:r>
            <a:r>
              <a:rPr lang="en-US" dirty="0"/>
              <a:t> </a:t>
            </a:r>
            <a:r>
              <a:rPr lang="en-US" dirty="0" err="1"/>
              <a:t>procedurale</a:t>
            </a:r>
            <a:endParaRPr lang="en-US" dirty="0"/>
          </a:p>
        </p:txBody>
      </p:sp>
      <p:sp>
        <p:nvSpPr>
          <p:cNvPr id="3" name="Subtitle 2"/>
          <p:cNvSpPr>
            <a:spLocks noGrp="1"/>
          </p:cNvSpPr>
          <p:nvPr>
            <p:ph type="subTitle" idx="1"/>
          </p:nvPr>
        </p:nvSpPr>
        <p:spPr/>
        <p:txBody>
          <a:bodyPr/>
          <a:lstStyle/>
          <a:p>
            <a:r>
              <a:rPr lang="en-US" dirty="0" err="1"/>
              <a:t>a.a</a:t>
            </a:r>
            <a:r>
              <a:rPr lang="en-US" dirty="0"/>
              <a:t>. 2023/2024</a:t>
            </a:r>
          </a:p>
        </p:txBody>
      </p:sp>
    </p:spTree>
    <p:extLst>
      <p:ext uri="{BB962C8B-B14F-4D97-AF65-F5344CB8AC3E}">
        <p14:creationId xmlns:p14="http://schemas.microsoft.com/office/powerpoint/2010/main" val="3053494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sp>
        <p:nvSpPr>
          <p:cNvPr id="4" name="Rectangle 3"/>
          <p:cNvSpPr/>
          <p:nvPr/>
        </p:nvSpPr>
        <p:spPr>
          <a:xfrm>
            <a:off x="457199" y="1647300"/>
            <a:ext cx="8245475" cy="3693319"/>
          </a:xfrm>
          <a:prstGeom prst="rect">
            <a:avLst/>
          </a:prstGeom>
        </p:spPr>
        <p:txBody>
          <a:bodyPr wrap="square">
            <a:spAutoFit/>
          </a:bodyPr>
          <a:lstStyle/>
          <a:p>
            <a:r>
              <a:rPr lang="en-US" dirty="0"/>
              <a:t>float *</a:t>
            </a:r>
            <a:r>
              <a:rPr lang="en-US" dirty="0" err="1"/>
              <a:t>myFunc</a:t>
            </a:r>
            <a:r>
              <a:rPr lang="en-US" dirty="0"/>
              <a:t>( </a:t>
            </a:r>
            <a:r>
              <a:rPr lang="en-US" dirty="0" err="1"/>
              <a:t>size_t</a:t>
            </a:r>
            <a:r>
              <a:rPr lang="en-US" dirty="0"/>
              <a:t> n )</a:t>
            </a:r>
          </a:p>
          <a:p>
            <a:r>
              <a:rPr lang="en-US" dirty="0"/>
              <a:t>{</a:t>
            </a:r>
          </a:p>
          <a:p>
            <a:r>
              <a:rPr lang="en-US" dirty="0"/>
              <a:t>    // Reserve storage for an object of type double.</a:t>
            </a:r>
          </a:p>
          <a:p>
            <a:r>
              <a:rPr lang="en-US" dirty="0"/>
              <a:t>    double *</a:t>
            </a:r>
            <a:r>
              <a:rPr lang="en-US" dirty="0" err="1"/>
              <a:t>dPtr</a:t>
            </a:r>
            <a:r>
              <a:rPr lang="en-US" dirty="0"/>
              <a:t> = </a:t>
            </a:r>
            <a:r>
              <a:rPr lang="en-US" dirty="0" err="1"/>
              <a:t>malloc</a:t>
            </a:r>
            <a:r>
              <a:rPr lang="en-US" dirty="0"/>
              <a:t>( </a:t>
            </a:r>
            <a:r>
              <a:rPr lang="en-US" dirty="0" err="1"/>
              <a:t>sizeof</a:t>
            </a:r>
            <a:r>
              <a:rPr lang="en-US" dirty="0"/>
              <a:t>(double) );</a:t>
            </a:r>
          </a:p>
          <a:p>
            <a:r>
              <a:rPr lang="ro-RO" dirty="0"/>
              <a:t>    if  ( dPtr == NULL )			// Insufficient memory.</a:t>
            </a:r>
          </a:p>
          <a:p>
            <a:r>
              <a:rPr lang="ro-RO" dirty="0"/>
              <a:t>    {</a:t>
            </a:r>
          </a:p>
          <a:p>
            <a:r>
              <a:rPr lang="en-US" dirty="0"/>
              <a:t>        /* ... Handle the error ... */</a:t>
            </a:r>
          </a:p>
          <a:p>
            <a:r>
              <a:rPr lang="en-US" dirty="0"/>
              <a:t>        return NULL;</a:t>
            </a:r>
          </a:p>
          <a:p>
            <a:r>
              <a:rPr lang="en-US" dirty="0"/>
              <a:t>    }</a:t>
            </a:r>
          </a:p>
          <a:p>
            <a:r>
              <a:rPr lang="en-US" dirty="0"/>
              <a:t>    else {					</a:t>
            </a:r>
            <a:r>
              <a:rPr lang="ro-RO" dirty="0"/>
              <a:t>// Got the memory: use it.</a:t>
            </a:r>
            <a:endParaRPr lang="en-US" dirty="0"/>
          </a:p>
          <a:p>
            <a:r>
              <a:rPr lang="ro-RO" dirty="0"/>
              <a:t>        *dPtr = 0.07;</a:t>
            </a:r>
          </a:p>
          <a:p>
            <a:r>
              <a:rPr lang="ro-RO" dirty="0"/>
              <a:t>        /* ... */ </a:t>
            </a:r>
          </a:p>
          <a:p>
            <a:r>
              <a:rPr lang="ro-RO" dirty="0"/>
              <a:t>    }</a:t>
            </a:r>
          </a:p>
        </p:txBody>
      </p:sp>
    </p:spTree>
    <p:extLst>
      <p:ext uri="{BB962C8B-B14F-4D97-AF65-F5344CB8AC3E}">
        <p14:creationId xmlns:p14="http://schemas.microsoft.com/office/powerpoint/2010/main" val="2009087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grpSp>
        <p:nvGrpSpPr>
          <p:cNvPr id="24" name="Group 23"/>
          <p:cNvGrpSpPr/>
          <p:nvPr/>
        </p:nvGrpSpPr>
        <p:grpSpPr>
          <a:xfrm>
            <a:off x="6411684" y="1921026"/>
            <a:ext cx="1395498" cy="3349620"/>
            <a:chOff x="6297384" y="1149637"/>
            <a:chExt cx="1395498" cy="3349620"/>
          </a:xfrm>
        </p:grpSpPr>
        <p:sp>
          <p:nvSpPr>
            <p:cNvPr id="4" name="Rectangle 3"/>
            <p:cNvSpPr/>
            <p:nvPr/>
          </p:nvSpPr>
          <p:spPr>
            <a:xfrm>
              <a:off x="6297384" y="1987042"/>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 name="Rectangle 4"/>
            <p:cNvSpPr/>
            <p:nvPr/>
          </p:nvSpPr>
          <p:spPr>
            <a:xfrm>
              <a:off x="6297384" y="2824447"/>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 name="Rectangle 5"/>
            <p:cNvSpPr/>
            <p:nvPr/>
          </p:nvSpPr>
          <p:spPr>
            <a:xfrm>
              <a:off x="6297384" y="1149637"/>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 name="Rectangle 6"/>
            <p:cNvSpPr/>
            <p:nvPr/>
          </p:nvSpPr>
          <p:spPr>
            <a:xfrm>
              <a:off x="6297384" y="3661852"/>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sp>
        <p:nvSpPr>
          <p:cNvPr id="20" name="TextBox 19"/>
          <p:cNvSpPr txBox="1"/>
          <p:nvPr/>
        </p:nvSpPr>
        <p:spPr>
          <a:xfrm>
            <a:off x="1943100" y="2497078"/>
            <a:ext cx="2198038" cy="369332"/>
          </a:xfrm>
          <a:prstGeom prst="rect">
            <a:avLst/>
          </a:prstGeom>
          <a:noFill/>
        </p:spPr>
        <p:txBody>
          <a:bodyPr wrap="none" rtlCol="0">
            <a:spAutoFit/>
          </a:bodyPr>
          <a:lstStyle/>
          <a:p>
            <a:r>
              <a:rPr lang="en-US" dirty="0" err="1"/>
              <a:t>malloc</a:t>
            </a:r>
            <a:r>
              <a:rPr lang="en-US" dirty="0"/>
              <a:t>( </a:t>
            </a:r>
            <a:r>
              <a:rPr lang="en-US" dirty="0" err="1"/>
              <a:t>sizeof</a:t>
            </a:r>
            <a:r>
              <a:rPr lang="en-US" dirty="0"/>
              <a:t>(</a:t>
            </a:r>
            <a:r>
              <a:rPr lang="en-US" dirty="0" err="1"/>
              <a:t>int</a:t>
            </a:r>
            <a:r>
              <a:rPr lang="en-US" dirty="0"/>
              <a:t>) );</a:t>
            </a:r>
          </a:p>
        </p:txBody>
      </p:sp>
      <p:grpSp>
        <p:nvGrpSpPr>
          <p:cNvPr id="21" name="Group 20"/>
          <p:cNvGrpSpPr/>
          <p:nvPr/>
        </p:nvGrpSpPr>
        <p:grpSpPr>
          <a:xfrm>
            <a:off x="1714501" y="2866410"/>
            <a:ext cx="697627" cy="729426"/>
            <a:chOff x="4914901" y="5355670"/>
            <a:chExt cx="697627" cy="729426"/>
          </a:xfrm>
        </p:grpSpPr>
        <p:sp>
          <p:nvSpPr>
            <p:cNvPr id="22" name="TextBox 21"/>
            <p:cNvSpPr txBox="1"/>
            <p:nvPr/>
          </p:nvSpPr>
          <p:spPr>
            <a:xfrm>
              <a:off x="4914901" y="5715764"/>
              <a:ext cx="697627" cy="369332"/>
            </a:xfrm>
            <a:prstGeom prst="rect">
              <a:avLst/>
            </a:prstGeom>
            <a:noFill/>
          </p:spPr>
          <p:txBody>
            <a:bodyPr wrap="none" rtlCol="0">
              <a:spAutoFit/>
            </a:bodyPr>
            <a:lstStyle/>
            <a:p>
              <a:r>
                <a:rPr lang="en-US"/>
                <a:t>void*</a:t>
              </a:r>
            </a:p>
          </p:txBody>
        </p:sp>
        <p:cxnSp>
          <p:nvCxnSpPr>
            <p:cNvPr id="23" name="Straight Arrow Connector 22"/>
            <p:cNvCxnSpPr>
              <a:endCxn id="23" idx="0"/>
            </p:cNvCxnSpPr>
            <p:nvPr/>
          </p:nvCxnSpPr>
          <p:spPr>
            <a:xfrm flipH="1">
              <a:off x="5263715" y="5355670"/>
              <a:ext cx="194110" cy="3600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578119" y="4433241"/>
            <a:ext cx="3345788" cy="646331"/>
          </a:xfrm>
          <a:prstGeom prst="rect">
            <a:avLst/>
          </a:prstGeom>
          <a:noFill/>
        </p:spPr>
        <p:txBody>
          <a:bodyPr wrap="none" rtlCol="0">
            <a:spAutoFit/>
          </a:bodyPr>
          <a:lstStyle/>
          <a:p>
            <a:r>
              <a:rPr lang="en-US" dirty="0" err="1"/>
              <a:t>int</a:t>
            </a:r>
            <a:r>
              <a:rPr lang="en-US" dirty="0"/>
              <a:t>*p = (</a:t>
            </a:r>
            <a:r>
              <a:rPr lang="en-US" dirty="0" err="1"/>
              <a:t>int</a:t>
            </a:r>
            <a:r>
              <a:rPr lang="en-US" dirty="0"/>
              <a:t>*) </a:t>
            </a:r>
            <a:r>
              <a:rPr lang="en-US" dirty="0" err="1"/>
              <a:t>malloc</a:t>
            </a:r>
            <a:r>
              <a:rPr lang="en-US" dirty="0"/>
              <a:t>(</a:t>
            </a:r>
            <a:r>
              <a:rPr lang="en-US" dirty="0" err="1"/>
              <a:t>sizeof</a:t>
            </a:r>
            <a:r>
              <a:rPr lang="en-US" dirty="0"/>
              <a:t>(</a:t>
            </a:r>
            <a:r>
              <a:rPr lang="en-US" dirty="0" err="1"/>
              <a:t>int</a:t>
            </a:r>
            <a:r>
              <a:rPr lang="en-US" dirty="0"/>
              <a:t>));</a:t>
            </a:r>
          </a:p>
          <a:p>
            <a:r>
              <a:rPr lang="en-US" dirty="0"/>
              <a:t>*p = 3;</a:t>
            </a:r>
          </a:p>
        </p:txBody>
      </p:sp>
      <p:grpSp>
        <p:nvGrpSpPr>
          <p:cNvPr id="28" name="Group 27"/>
          <p:cNvGrpSpPr/>
          <p:nvPr/>
        </p:nvGrpSpPr>
        <p:grpSpPr>
          <a:xfrm>
            <a:off x="5204054" y="1921026"/>
            <a:ext cx="768121" cy="3349620"/>
            <a:chOff x="5204054" y="1921026"/>
            <a:chExt cx="768121" cy="3349620"/>
          </a:xfrm>
        </p:grpSpPr>
        <p:sp>
          <p:nvSpPr>
            <p:cNvPr id="26" name="Left Brace 25"/>
            <p:cNvSpPr/>
            <p:nvPr/>
          </p:nvSpPr>
          <p:spPr>
            <a:xfrm>
              <a:off x="5643563" y="1921026"/>
              <a:ext cx="328612" cy="334962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5204054" y="3411170"/>
              <a:ext cx="312906" cy="369332"/>
            </a:xfrm>
            <a:prstGeom prst="rect">
              <a:avLst/>
            </a:prstGeom>
            <a:noFill/>
          </p:spPr>
          <p:txBody>
            <a:bodyPr wrap="none" rtlCol="0">
              <a:spAutoFit/>
            </a:bodyPr>
            <a:lstStyle/>
            <a:p>
              <a:r>
                <a:rPr lang="en-US"/>
                <a:t>p</a:t>
              </a:r>
            </a:p>
          </p:txBody>
        </p:sp>
      </p:grpSp>
      <p:sp>
        <p:nvSpPr>
          <p:cNvPr id="29" name="TextBox 28"/>
          <p:cNvSpPr txBox="1"/>
          <p:nvPr/>
        </p:nvSpPr>
        <p:spPr>
          <a:xfrm>
            <a:off x="578119" y="5363880"/>
            <a:ext cx="4499950" cy="646331"/>
          </a:xfrm>
          <a:prstGeom prst="rect">
            <a:avLst/>
          </a:prstGeom>
          <a:noFill/>
        </p:spPr>
        <p:txBody>
          <a:bodyPr wrap="none" rtlCol="0">
            <a:spAutoFit/>
          </a:bodyPr>
          <a:lstStyle/>
          <a:p>
            <a:r>
              <a:rPr lang="en-US" dirty="0"/>
              <a:t>short </a:t>
            </a:r>
            <a:r>
              <a:rPr lang="en-US" dirty="0" err="1"/>
              <a:t>int</a:t>
            </a:r>
            <a:r>
              <a:rPr lang="en-US" dirty="0"/>
              <a:t>*q = (short </a:t>
            </a:r>
            <a:r>
              <a:rPr lang="en-US" dirty="0" err="1"/>
              <a:t>int</a:t>
            </a:r>
            <a:r>
              <a:rPr lang="en-US" dirty="0"/>
              <a:t>*) </a:t>
            </a:r>
            <a:r>
              <a:rPr lang="en-US" dirty="0" err="1"/>
              <a:t>malloc</a:t>
            </a:r>
            <a:r>
              <a:rPr lang="en-US" dirty="0"/>
              <a:t>(</a:t>
            </a:r>
            <a:r>
              <a:rPr lang="en-US" dirty="0" err="1"/>
              <a:t>sizeof</a:t>
            </a:r>
            <a:r>
              <a:rPr lang="en-US" dirty="0"/>
              <a:t>(</a:t>
            </a:r>
            <a:r>
              <a:rPr lang="en-US" dirty="0" err="1"/>
              <a:t>int</a:t>
            </a:r>
            <a:r>
              <a:rPr lang="en-US" dirty="0"/>
              <a:t>));</a:t>
            </a:r>
          </a:p>
          <a:p>
            <a:r>
              <a:rPr lang="en-US" dirty="0"/>
              <a:t>*q= 3;</a:t>
            </a:r>
          </a:p>
        </p:txBody>
      </p:sp>
      <p:grpSp>
        <p:nvGrpSpPr>
          <p:cNvPr id="30" name="Group 29"/>
          <p:cNvGrpSpPr/>
          <p:nvPr/>
        </p:nvGrpSpPr>
        <p:grpSpPr>
          <a:xfrm>
            <a:off x="4761708" y="1921026"/>
            <a:ext cx="768121" cy="1674810"/>
            <a:chOff x="5204054" y="1921026"/>
            <a:chExt cx="768121" cy="3349620"/>
          </a:xfrm>
        </p:grpSpPr>
        <p:sp>
          <p:nvSpPr>
            <p:cNvPr id="31" name="Left Brace 30"/>
            <p:cNvSpPr/>
            <p:nvPr/>
          </p:nvSpPr>
          <p:spPr>
            <a:xfrm>
              <a:off x="5643563" y="1921026"/>
              <a:ext cx="328612" cy="334962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p:cNvSpPr txBox="1"/>
            <p:nvPr/>
          </p:nvSpPr>
          <p:spPr>
            <a:xfrm>
              <a:off x="5204054" y="3411170"/>
              <a:ext cx="312906" cy="738664"/>
            </a:xfrm>
            <a:prstGeom prst="rect">
              <a:avLst/>
            </a:prstGeom>
            <a:noFill/>
          </p:spPr>
          <p:txBody>
            <a:bodyPr wrap="none" rtlCol="0">
              <a:spAutoFit/>
            </a:bodyPr>
            <a:lstStyle/>
            <a:p>
              <a:r>
                <a:rPr lang="en-US" dirty="0"/>
                <a:t>q</a:t>
              </a:r>
            </a:p>
          </p:txBody>
        </p:sp>
      </p:grpSp>
      <p:grpSp>
        <p:nvGrpSpPr>
          <p:cNvPr id="37" name="Group 36"/>
          <p:cNvGrpSpPr/>
          <p:nvPr/>
        </p:nvGrpSpPr>
        <p:grpSpPr>
          <a:xfrm>
            <a:off x="6411684" y="2155062"/>
            <a:ext cx="1397737" cy="2924510"/>
            <a:chOff x="6411684" y="2155062"/>
            <a:chExt cx="1397737" cy="2924510"/>
          </a:xfrm>
        </p:grpSpPr>
        <p:sp>
          <p:nvSpPr>
            <p:cNvPr id="33" name="TextBox 32"/>
            <p:cNvSpPr txBox="1"/>
            <p:nvPr/>
          </p:nvSpPr>
          <p:spPr>
            <a:xfrm>
              <a:off x="6411684" y="2155062"/>
              <a:ext cx="1321772" cy="369332"/>
            </a:xfrm>
            <a:prstGeom prst="rect">
              <a:avLst/>
            </a:prstGeom>
            <a:noFill/>
          </p:spPr>
          <p:txBody>
            <a:bodyPr wrap="none" rtlCol="0">
              <a:spAutoFit/>
            </a:bodyPr>
            <a:lstStyle/>
            <a:p>
              <a:r>
                <a:rPr lang="en-US" dirty="0"/>
                <a:t>110000000</a:t>
              </a:r>
            </a:p>
          </p:txBody>
        </p:sp>
        <p:sp>
          <p:nvSpPr>
            <p:cNvPr id="34" name="TextBox 33"/>
            <p:cNvSpPr txBox="1"/>
            <p:nvPr/>
          </p:nvSpPr>
          <p:spPr>
            <a:xfrm>
              <a:off x="6418206" y="2992467"/>
              <a:ext cx="1338828" cy="369332"/>
            </a:xfrm>
            <a:prstGeom prst="rect">
              <a:avLst/>
            </a:prstGeom>
            <a:noFill/>
          </p:spPr>
          <p:txBody>
            <a:bodyPr wrap="none" rtlCol="0">
              <a:spAutoFit/>
            </a:bodyPr>
            <a:lstStyle/>
            <a:p>
              <a:r>
                <a:rPr lang="en-US" dirty="0"/>
                <a:t>000000000</a:t>
              </a:r>
            </a:p>
          </p:txBody>
        </p:sp>
        <p:sp>
          <p:nvSpPr>
            <p:cNvPr id="35" name="TextBox 34"/>
            <p:cNvSpPr txBox="1"/>
            <p:nvPr/>
          </p:nvSpPr>
          <p:spPr>
            <a:xfrm>
              <a:off x="6470593" y="3859242"/>
              <a:ext cx="1338828" cy="369332"/>
            </a:xfrm>
            <a:prstGeom prst="rect">
              <a:avLst/>
            </a:prstGeom>
            <a:noFill/>
          </p:spPr>
          <p:txBody>
            <a:bodyPr wrap="none" rtlCol="0">
              <a:spAutoFit/>
            </a:bodyPr>
            <a:lstStyle/>
            <a:p>
              <a:r>
                <a:rPr lang="en-US" dirty="0"/>
                <a:t>000000000</a:t>
              </a:r>
            </a:p>
          </p:txBody>
        </p:sp>
        <p:sp>
          <p:nvSpPr>
            <p:cNvPr id="36" name="TextBox 35"/>
            <p:cNvSpPr txBox="1"/>
            <p:nvPr/>
          </p:nvSpPr>
          <p:spPr>
            <a:xfrm>
              <a:off x="6470593" y="4710240"/>
              <a:ext cx="1338828" cy="369332"/>
            </a:xfrm>
            <a:prstGeom prst="rect">
              <a:avLst/>
            </a:prstGeom>
            <a:noFill/>
          </p:spPr>
          <p:txBody>
            <a:bodyPr wrap="none" rtlCol="0">
              <a:spAutoFit/>
            </a:bodyPr>
            <a:lstStyle/>
            <a:p>
              <a:r>
                <a:rPr lang="en-US"/>
                <a:t>000000000</a:t>
              </a:r>
            </a:p>
          </p:txBody>
        </p:sp>
      </p:grpSp>
      <p:grpSp>
        <p:nvGrpSpPr>
          <p:cNvPr id="38" name="Group 37"/>
          <p:cNvGrpSpPr/>
          <p:nvPr/>
        </p:nvGrpSpPr>
        <p:grpSpPr>
          <a:xfrm>
            <a:off x="6418206" y="2155062"/>
            <a:ext cx="1345350" cy="1206737"/>
            <a:chOff x="6411684" y="2155062"/>
            <a:chExt cx="1345350" cy="1206737"/>
          </a:xfrm>
        </p:grpSpPr>
        <p:sp>
          <p:nvSpPr>
            <p:cNvPr id="39" name="TextBox 38"/>
            <p:cNvSpPr txBox="1"/>
            <p:nvPr/>
          </p:nvSpPr>
          <p:spPr>
            <a:xfrm>
              <a:off x="6411684" y="2155062"/>
              <a:ext cx="1321772" cy="369332"/>
            </a:xfrm>
            <a:prstGeom prst="rect">
              <a:avLst/>
            </a:prstGeom>
            <a:noFill/>
          </p:spPr>
          <p:txBody>
            <a:bodyPr wrap="none" rtlCol="0">
              <a:spAutoFit/>
            </a:bodyPr>
            <a:lstStyle/>
            <a:p>
              <a:r>
                <a:rPr lang="en-US" dirty="0"/>
                <a:t>110000000</a:t>
              </a:r>
            </a:p>
          </p:txBody>
        </p:sp>
        <p:sp>
          <p:nvSpPr>
            <p:cNvPr id="40" name="TextBox 39"/>
            <p:cNvSpPr txBox="1"/>
            <p:nvPr/>
          </p:nvSpPr>
          <p:spPr>
            <a:xfrm>
              <a:off x="6418206" y="2992467"/>
              <a:ext cx="1338828" cy="369332"/>
            </a:xfrm>
            <a:prstGeom prst="rect">
              <a:avLst/>
            </a:prstGeom>
            <a:noFill/>
          </p:spPr>
          <p:txBody>
            <a:bodyPr wrap="none" rtlCol="0">
              <a:spAutoFit/>
            </a:bodyPr>
            <a:lstStyle/>
            <a:p>
              <a:r>
                <a:rPr lang="en-US" dirty="0"/>
                <a:t>000000000</a:t>
              </a:r>
            </a:p>
          </p:txBody>
        </p:sp>
      </p:grpSp>
      <p:sp>
        <p:nvSpPr>
          <p:cNvPr id="43" name="TextBox 42"/>
          <p:cNvSpPr txBox="1"/>
          <p:nvPr/>
        </p:nvSpPr>
        <p:spPr>
          <a:xfrm>
            <a:off x="7807182" y="1736360"/>
            <a:ext cx="697627" cy="369332"/>
          </a:xfrm>
          <a:prstGeom prst="rect">
            <a:avLst/>
          </a:prstGeom>
          <a:noFill/>
        </p:spPr>
        <p:txBody>
          <a:bodyPr wrap="none" rtlCol="0">
            <a:spAutoFit/>
          </a:bodyPr>
          <a:lstStyle/>
          <a:p>
            <a:r>
              <a:rPr lang="en-US"/>
              <a:t>1000</a:t>
            </a:r>
          </a:p>
        </p:txBody>
      </p:sp>
      <p:cxnSp>
        <p:nvCxnSpPr>
          <p:cNvPr id="44" name="Straight Connector 43"/>
          <p:cNvCxnSpPr/>
          <p:nvPr/>
        </p:nvCxnSpPr>
        <p:spPr>
          <a:xfrm>
            <a:off x="7768710" y="2105692"/>
            <a:ext cx="736099" cy="0"/>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121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25"/>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28"/>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3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xit" presetSubtype="0" fill="hold" nodeType="withEffect">
                                  <p:stCondLst>
                                    <p:cond delay="0"/>
                                  </p:stCondLst>
                                  <p:childTnLst>
                                    <p:set>
                                      <p:cBhvr>
                                        <p:cTn id="42" dur="1" fill="hold">
                                          <p:stCondLst>
                                            <p:cond delay="0"/>
                                          </p:stCondLst>
                                        </p:cTn>
                                        <p:tgtEl>
                                          <p:spTgt spid="3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5" grpId="1"/>
      <p:bldP spid="29" grpId="0"/>
      <p:bldP spid="4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7949" y="2932143"/>
            <a:ext cx="7243083" cy="1200329"/>
          </a:xfrm>
          <a:prstGeom prst="rect">
            <a:avLst/>
          </a:prstGeom>
          <a:noFill/>
        </p:spPr>
        <p:txBody>
          <a:bodyPr wrap="square" rtlCol="0">
            <a:spAutoFit/>
          </a:bodyPr>
          <a:lstStyle/>
          <a:p>
            <a:pPr algn="ctr"/>
            <a:r>
              <a:rPr lang="en-US" sz="3600" dirty="0">
                <a:solidFill>
                  <a:srgbClr val="FF0000"/>
                </a:solidFill>
              </a:rPr>
              <a:t>CHARACTERISTICS OF ALLOCATED MEMORY</a:t>
            </a:r>
          </a:p>
        </p:txBody>
      </p:sp>
    </p:spTree>
    <p:extLst>
      <p:ext uri="{BB962C8B-B14F-4D97-AF65-F5344CB8AC3E}">
        <p14:creationId xmlns:p14="http://schemas.microsoft.com/office/powerpoint/2010/main" val="3257577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Characteristics 1</a:t>
            </a:r>
          </a:p>
        </p:txBody>
      </p:sp>
      <p:sp>
        <p:nvSpPr>
          <p:cNvPr id="3" name="Content Placeholder 2"/>
          <p:cNvSpPr>
            <a:spLocks noGrp="1"/>
          </p:cNvSpPr>
          <p:nvPr>
            <p:ph idx="1"/>
          </p:nvPr>
        </p:nvSpPr>
        <p:spPr/>
        <p:txBody>
          <a:bodyPr/>
          <a:lstStyle/>
          <a:p>
            <a:r>
              <a:rPr lang="en-US" dirty="0"/>
              <a:t>A successful memory allocation call yields a pointer to the beginning of a memory block. “The beginning” means that the pointer’s value is equal to the lowest byte address in the block. </a:t>
            </a:r>
          </a:p>
          <a:p>
            <a:r>
              <a:rPr lang="en-US" dirty="0"/>
              <a:t>An allocated memory block stays reserved for your program until you explicitly release it by calling free( ) or </a:t>
            </a:r>
            <a:r>
              <a:rPr lang="en-US" dirty="0" err="1"/>
              <a:t>realloc</a:t>
            </a:r>
            <a:r>
              <a:rPr lang="en-US" dirty="0"/>
              <a:t>( ). </a:t>
            </a:r>
          </a:p>
          <a:p>
            <a:pPr lvl="1"/>
            <a:r>
              <a:rPr lang="en-US" dirty="0"/>
              <a:t>In other words, the storage duration of the block extends from its allocation to its release, or to end of the program. </a:t>
            </a:r>
          </a:p>
          <a:p>
            <a:endParaRPr lang="en-US" dirty="0"/>
          </a:p>
          <a:p>
            <a:endParaRPr lang="en-US" dirty="0"/>
          </a:p>
        </p:txBody>
      </p:sp>
    </p:spTree>
    <p:extLst>
      <p:ext uri="{BB962C8B-B14F-4D97-AF65-F5344CB8AC3E}">
        <p14:creationId xmlns:p14="http://schemas.microsoft.com/office/powerpoint/2010/main" val="551545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Characteristics 2</a:t>
            </a:r>
          </a:p>
        </p:txBody>
      </p:sp>
      <p:sp>
        <p:nvSpPr>
          <p:cNvPr id="3" name="Content Placeholder 2"/>
          <p:cNvSpPr>
            <a:spLocks noGrp="1"/>
          </p:cNvSpPr>
          <p:nvPr>
            <p:ph idx="1"/>
          </p:nvPr>
        </p:nvSpPr>
        <p:spPr/>
        <p:txBody>
          <a:bodyPr/>
          <a:lstStyle/>
          <a:p>
            <a:r>
              <a:rPr lang="en-US" dirty="0"/>
              <a:t>The arrangement of memory blocks allocated by successive calls to </a:t>
            </a:r>
            <a:r>
              <a:rPr lang="en-US" dirty="0" err="1"/>
              <a:t>malloc</a:t>
            </a:r>
            <a:r>
              <a:rPr lang="en-US" dirty="0"/>
              <a:t>(), </a:t>
            </a:r>
            <a:r>
              <a:rPr lang="en-US" dirty="0" err="1"/>
              <a:t>calloc</a:t>
            </a:r>
            <a:r>
              <a:rPr lang="en-US" dirty="0"/>
              <a:t>( ), and/or </a:t>
            </a:r>
            <a:r>
              <a:rPr lang="en-US" dirty="0" err="1"/>
              <a:t>realloc</a:t>
            </a:r>
            <a:r>
              <a:rPr lang="en-US" dirty="0"/>
              <a:t>( ) is unspecified. </a:t>
            </a:r>
          </a:p>
        </p:txBody>
      </p:sp>
      <p:sp>
        <p:nvSpPr>
          <p:cNvPr id="4" name="Rectangle 3"/>
          <p:cNvSpPr/>
          <p:nvPr/>
        </p:nvSpPr>
        <p:spPr>
          <a:xfrm>
            <a:off x="5266345" y="2290673"/>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 name="Rectangle 4"/>
          <p:cNvSpPr/>
          <p:nvPr/>
        </p:nvSpPr>
        <p:spPr>
          <a:xfrm>
            <a:off x="5266345" y="4878539"/>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 name="Rectangle 5"/>
          <p:cNvSpPr/>
          <p:nvPr/>
        </p:nvSpPr>
        <p:spPr>
          <a:xfrm>
            <a:off x="5266345" y="4035884"/>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nvGrpSpPr>
          <p:cNvPr id="9" name="Group 8"/>
          <p:cNvGrpSpPr/>
          <p:nvPr/>
        </p:nvGrpSpPr>
        <p:grpSpPr>
          <a:xfrm>
            <a:off x="3400218" y="2011044"/>
            <a:ext cx="4785582" cy="4757273"/>
            <a:chOff x="3400218" y="2011044"/>
            <a:chExt cx="4785582" cy="4757273"/>
          </a:xfrm>
        </p:grpSpPr>
        <p:sp>
          <p:nvSpPr>
            <p:cNvPr id="7" name="Oval 6"/>
            <p:cNvSpPr/>
            <p:nvPr/>
          </p:nvSpPr>
          <p:spPr>
            <a:xfrm>
              <a:off x="3742387" y="2011044"/>
              <a:ext cx="4443413" cy="475727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400218" y="2758746"/>
              <a:ext cx="736099" cy="369332"/>
            </a:xfrm>
            <a:prstGeom prst="rect">
              <a:avLst/>
            </a:prstGeom>
            <a:noFill/>
          </p:spPr>
          <p:txBody>
            <a:bodyPr wrap="none" rtlCol="0">
              <a:spAutoFit/>
            </a:bodyPr>
            <a:lstStyle/>
            <a:p>
              <a:r>
                <a:rPr lang="en-US"/>
                <a:t>Heap</a:t>
              </a:r>
            </a:p>
          </p:txBody>
        </p:sp>
      </p:grpSp>
      <p:sp>
        <p:nvSpPr>
          <p:cNvPr id="10" name="TextBox 9"/>
          <p:cNvSpPr txBox="1"/>
          <p:nvPr/>
        </p:nvSpPr>
        <p:spPr>
          <a:xfrm>
            <a:off x="642411" y="3466350"/>
            <a:ext cx="2114681" cy="923330"/>
          </a:xfrm>
          <a:prstGeom prst="rect">
            <a:avLst/>
          </a:prstGeom>
          <a:noFill/>
        </p:spPr>
        <p:txBody>
          <a:bodyPr wrap="none" rtlCol="0">
            <a:spAutoFit/>
          </a:bodyPr>
          <a:lstStyle/>
          <a:p>
            <a:r>
              <a:rPr lang="en-US" dirty="0" err="1"/>
              <a:t>int</a:t>
            </a:r>
            <a:r>
              <a:rPr lang="en-US" dirty="0"/>
              <a:t>*p = </a:t>
            </a:r>
            <a:r>
              <a:rPr lang="en-US" dirty="0" err="1"/>
              <a:t>malloc</a:t>
            </a:r>
            <a:r>
              <a:rPr lang="en-US" dirty="0"/>
              <a:t> (10);</a:t>
            </a:r>
          </a:p>
          <a:p>
            <a:r>
              <a:rPr lang="en-US" dirty="0" err="1"/>
              <a:t>int</a:t>
            </a:r>
            <a:r>
              <a:rPr lang="en-US" dirty="0"/>
              <a:t>*q = </a:t>
            </a:r>
            <a:r>
              <a:rPr lang="en-US" dirty="0" err="1"/>
              <a:t>calloc</a:t>
            </a:r>
            <a:r>
              <a:rPr lang="en-US" dirty="0"/>
              <a:t>(3, 5);</a:t>
            </a:r>
          </a:p>
          <a:p>
            <a:r>
              <a:rPr lang="en-US" dirty="0" err="1"/>
              <a:t>int</a:t>
            </a:r>
            <a:r>
              <a:rPr lang="en-US" dirty="0"/>
              <a:t>* r= </a:t>
            </a:r>
            <a:r>
              <a:rPr lang="en-US" dirty="0" err="1"/>
              <a:t>malloc</a:t>
            </a:r>
            <a:r>
              <a:rPr lang="en-US" dirty="0"/>
              <a:t>(20);</a:t>
            </a:r>
          </a:p>
        </p:txBody>
      </p:sp>
      <p:cxnSp>
        <p:nvCxnSpPr>
          <p:cNvPr id="12" name="Straight Arrow Connector 11"/>
          <p:cNvCxnSpPr/>
          <p:nvPr/>
        </p:nvCxnSpPr>
        <p:spPr>
          <a:xfrm flipV="1">
            <a:off x="2757092" y="2758746"/>
            <a:ext cx="2258253" cy="89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10" idx="3"/>
          </p:cNvCxnSpPr>
          <p:nvPr/>
        </p:nvCxnSpPr>
        <p:spPr>
          <a:xfrm>
            <a:off x="2757092" y="3928015"/>
            <a:ext cx="2258253" cy="13505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757092" y="4239492"/>
            <a:ext cx="2258253" cy="150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084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7949" y="2932143"/>
            <a:ext cx="7243083" cy="1200329"/>
          </a:xfrm>
          <a:prstGeom prst="rect">
            <a:avLst/>
          </a:prstGeom>
          <a:noFill/>
        </p:spPr>
        <p:txBody>
          <a:bodyPr wrap="square" rtlCol="0">
            <a:spAutoFit/>
          </a:bodyPr>
          <a:lstStyle/>
          <a:p>
            <a:pPr algn="ctr"/>
            <a:r>
              <a:rPr lang="en-US" sz="3600" dirty="0">
                <a:solidFill>
                  <a:srgbClr val="FF0000"/>
                </a:solidFill>
              </a:rPr>
              <a:t>RESIZING AND RELEASING MEMORY</a:t>
            </a:r>
          </a:p>
        </p:txBody>
      </p:sp>
    </p:spTree>
    <p:extLst>
      <p:ext uri="{BB962C8B-B14F-4D97-AF65-F5344CB8AC3E}">
        <p14:creationId xmlns:p14="http://schemas.microsoft.com/office/powerpoint/2010/main" val="4291404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Free() and </a:t>
            </a:r>
            <a:r>
              <a:rPr lang="en-US" dirty="0" err="1"/>
              <a:t>realloc</a:t>
            </a:r>
            <a:r>
              <a:rPr lang="en-US" dirty="0"/>
              <a:t>()</a:t>
            </a:r>
          </a:p>
        </p:txBody>
      </p:sp>
      <p:sp>
        <p:nvSpPr>
          <p:cNvPr id="3" name="Content Placeholder 2"/>
          <p:cNvSpPr>
            <a:spLocks noGrp="1"/>
          </p:cNvSpPr>
          <p:nvPr>
            <p:ph idx="1"/>
          </p:nvPr>
        </p:nvSpPr>
        <p:spPr/>
        <p:txBody>
          <a:bodyPr/>
          <a:lstStyle/>
          <a:p>
            <a:r>
              <a:rPr lang="en-US" dirty="0"/>
              <a:t>When you no longer need a dynamically allocated memory block, you should give it back to the operating system. You can do this by calling the function </a:t>
            </a:r>
            <a:r>
              <a:rPr lang="en-US" b="1" dirty="0"/>
              <a:t>free( )</a:t>
            </a:r>
            <a:r>
              <a:rPr lang="en-US" dirty="0"/>
              <a:t>. </a:t>
            </a:r>
          </a:p>
          <a:p>
            <a:r>
              <a:rPr lang="en-US" dirty="0"/>
              <a:t>Alternatively, you can increase or decrease the size of an allocated memory block by calling the function </a:t>
            </a:r>
            <a:r>
              <a:rPr lang="en-US" b="1" dirty="0" err="1"/>
              <a:t>realloc</a:t>
            </a:r>
            <a:r>
              <a:rPr lang="en-US" b="1" dirty="0"/>
              <a:t>()</a:t>
            </a:r>
            <a:r>
              <a:rPr lang="en-US" dirty="0"/>
              <a:t>. </a:t>
            </a:r>
          </a:p>
          <a:p>
            <a:endParaRPr lang="en-US" dirty="0"/>
          </a:p>
        </p:txBody>
      </p:sp>
    </p:spTree>
    <p:extLst>
      <p:ext uri="{BB962C8B-B14F-4D97-AF65-F5344CB8AC3E}">
        <p14:creationId xmlns:p14="http://schemas.microsoft.com/office/powerpoint/2010/main" val="3688699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Free()</a:t>
            </a:r>
          </a:p>
        </p:txBody>
      </p:sp>
      <p:sp>
        <p:nvSpPr>
          <p:cNvPr id="3" name="Content Placeholder 2"/>
          <p:cNvSpPr>
            <a:spLocks noGrp="1"/>
          </p:cNvSpPr>
          <p:nvPr>
            <p:ph idx="1"/>
          </p:nvPr>
        </p:nvSpPr>
        <p:spPr/>
        <p:txBody>
          <a:bodyPr/>
          <a:lstStyle/>
          <a:p>
            <a:r>
              <a:rPr lang="en-US" dirty="0"/>
              <a:t>The free( ) function releases the dynamically allocated memory block that begins at the address in </a:t>
            </a:r>
            <a:r>
              <a:rPr lang="en-US" i="1" dirty="0" err="1"/>
              <a:t>ptr</a:t>
            </a:r>
            <a:r>
              <a:rPr lang="en-US" dirty="0"/>
              <a:t>. A </a:t>
            </a:r>
            <a:r>
              <a:rPr lang="en-US" b="1" dirty="0"/>
              <a:t>null pointer</a:t>
            </a:r>
            <a:r>
              <a:rPr lang="en-US" dirty="0"/>
              <a:t> value for the </a:t>
            </a:r>
            <a:r>
              <a:rPr lang="en-US" i="1" dirty="0" err="1"/>
              <a:t>ptr</a:t>
            </a:r>
            <a:r>
              <a:rPr lang="en-US" i="1" dirty="0"/>
              <a:t> </a:t>
            </a:r>
            <a:r>
              <a:rPr lang="en-US" dirty="0"/>
              <a:t>argument is permitted, and such a call has no effect. </a:t>
            </a:r>
          </a:p>
          <a:p>
            <a:pPr lvl="1"/>
            <a:r>
              <a:rPr lang="en-US" dirty="0"/>
              <a:t>void free( void *</a:t>
            </a:r>
            <a:r>
              <a:rPr lang="en-US" i="1" dirty="0" err="1"/>
              <a:t>ptr</a:t>
            </a:r>
            <a:r>
              <a:rPr lang="en-US" i="1" dirty="0"/>
              <a:t> </a:t>
            </a:r>
            <a:r>
              <a:rPr lang="en-US" dirty="0"/>
              <a:t>);</a:t>
            </a:r>
          </a:p>
          <a:p>
            <a:pPr lvl="1"/>
            <a:endParaRPr lang="en-US" dirty="0"/>
          </a:p>
          <a:p>
            <a:endParaRPr lang="en-US" dirty="0"/>
          </a:p>
        </p:txBody>
      </p:sp>
    </p:spTree>
    <p:extLst>
      <p:ext uri="{BB962C8B-B14F-4D97-AF65-F5344CB8AC3E}">
        <p14:creationId xmlns:p14="http://schemas.microsoft.com/office/powerpoint/2010/main" val="2409631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Realloc</a:t>
            </a:r>
            <a:r>
              <a:rPr lang="en-US" dirty="0"/>
              <a:t>()</a:t>
            </a:r>
          </a:p>
        </p:txBody>
      </p:sp>
      <p:sp>
        <p:nvSpPr>
          <p:cNvPr id="3" name="Content Placeholder 2"/>
          <p:cNvSpPr>
            <a:spLocks noGrp="1"/>
          </p:cNvSpPr>
          <p:nvPr>
            <p:ph idx="1"/>
          </p:nvPr>
        </p:nvSpPr>
        <p:spPr/>
        <p:txBody>
          <a:bodyPr>
            <a:normAutofit/>
          </a:bodyPr>
          <a:lstStyle/>
          <a:p>
            <a:r>
              <a:rPr lang="en-US" dirty="0"/>
              <a:t>The </a:t>
            </a:r>
            <a:r>
              <a:rPr lang="en-US" dirty="0" err="1"/>
              <a:t>realloc</a:t>
            </a:r>
            <a:r>
              <a:rPr lang="en-US" dirty="0"/>
              <a:t>( ) function releases the memory block addressed by </a:t>
            </a:r>
            <a:r>
              <a:rPr lang="en-US" i="1" dirty="0" err="1"/>
              <a:t>ptr</a:t>
            </a:r>
            <a:r>
              <a:rPr lang="en-US" i="1" dirty="0"/>
              <a:t> </a:t>
            </a:r>
            <a:r>
              <a:rPr lang="en-US" dirty="0"/>
              <a:t>and allocates a new block of </a:t>
            </a:r>
            <a:r>
              <a:rPr lang="en-US" i="1" dirty="0"/>
              <a:t>size</a:t>
            </a:r>
            <a:r>
              <a:rPr lang="en-US" dirty="0"/>
              <a:t> bytes, returning its address. The new block </a:t>
            </a:r>
            <a:r>
              <a:rPr lang="en-US" u="sng" dirty="0"/>
              <a:t>may</a:t>
            </a:r>
            <a:r>
              <a:rPr lang="en-US" dirty="0"/>
              <a:t> start at the same address as the old one. </a:t>
            </a:r>
          </a:p>
          <a:p>
            <a:pPr lvl="1"/>
            <a:r>
              <a:rPr lang="en-US" dirty="0"/>
              <a:t>void *</a:t>
            </a:r>
            <a:r>
              <a:rPr lang="en-US" dirty="0" err="1"/>
              <a:t>realloc</a:t>
            </a:r>
            <a:r>
              <a:rPr lang="en-US" dirty="0"/>
              <a:t>( void *</a:t>
            </a:r>
            <a:r>
              <a:rPr lang="en-US" i="1" dirty="0" err="1"/>
              <a:t>ptr</a:t>
            </a:r>
            <a:r>
              <a:rPr lang="en-US" dirty="0"/>
              <a:t>, </a:t>
            </a:r>
            <a:r>
              <a:rPr lang="en-US" dirty="0" err="1"/>
              <a:t>size_t</a:t>
            </a:r>
            <a:r>
              <a:rPr lang="en-US" dirty="0"/>
              <a:t> </a:t>
            </a:r>
            <a:r>
              <a:rPr lang="en-US" i="1" dirty="0"/>
              <a:t>size </a:t>
            </a:r>
            <a:r>
              <a:rPr lang="en-US" dirty="0"/>
              <a:t>);</a:t>
            </a:r>
            <a:br>
              <a:rPr lang="en-US" dirty="0"/>
            </a:br>
            <a:endParaRPr lang="en-US" dirty="0"/>
          </a:p>
          <a:p>
            <a:r>
              <a:rPr lang="en-US" dirty="0" err="1"/>
              <a:t>realloc</a:t>
            </a:r>
            <a:r>
              <a:rPr lang="en-US" dirty="0"/>
              <a:t>( ) also preserves the contents of the original memory block—up to the size of whichever block is smaller. </a:t>
            </a:r>
          </a:p>
          <a:p>
            <a:r>
              <a:rPr lang="en-US" dirty="0"/>
              <a:t>If the new memory block is larger than the original, then the values of the additional bytes are unspecified. </a:t>
            </a:r>
          </a:p>
          <a:p>
            <a:pPr lvl="1"/>
            <a:endParaRPr lang="en-US" dirty="0"/>
          </a:p>
          <a:p>
            <a:endParaRPr lang="en-US" dirty="0"/>
          </a:p>
        </p:txBody>
      </p:sp>
    </p:spTree>
    <p:extLst>
      <p:ext uri="{BB962C8B-B14F-4D97-AF65-F5344CB8AC3E}">
        <p14:creationId xmlns:p14="http://schemas.microsoft.com/office/powerpoint/2010/main" val="3914910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Realloc</a:t>
            </a:r>
            <a:r>
              <a:rPr lang="en-US" dirty="0"/>
              <a:t>() </a:t>
            </a:r>
          </a:p>
        </p:txBody>
      </p:sp>
      <p:sp>
        <p:nvSpPr>
          <p:cNvPr id="3" name="Content Placeholder 2"/>
          <p:cNvSpPr>
            <a:spLocks noGrp="1"/>
          </p:cNvSpPr>
          <p:nvPr>
            <p:ph idx="1"/>
          </p:nvPr>
        </p:nvSpPr>
        <p:spPr/>
        <p:txBody>
          <a:bodyPr/>
          <a:lstStyle/>
          <a:p>
            <a:r>
              <a:rPr lang="en-US" dirty="0"/>
              <a:t>It is permissible to pass a null pointer to </a:t>
            </a:r>
            <a:r>
              <a:rPr lang="en-US" dirty="0" err="1"/>
              <a:t>realloc</a:t>
            </a:r>
            <a:r>
              <a:rPr lang="en-US" dirty="0"/>
              <a:t>( ) as the argument </a:t>
            </a:r>
            <a:r>
              <a:rPr lang="en-US" i="1" dirty="0" err="1"/>
              <a:t>ptr</a:t>
            </a:r>
            <a:r>
              <a:rPr lang="en-US" dirty="0"/>
              <a:t>. </a:t>
            </a:r>
          </a:p>
          <a:p>
            <a:pPr lvl="1"/>
            <a:r>
              <a:rPr lang="en-US" dirty="0"/>
              <a:t>If you do, then </a:t>
            </a:r>
            <a:r>
              <a:rPr lang="en-US" dirty="0" err="1"/>
              <a:t>realloc</a:t>
            </a:r>
            <a:r>
              <a:rPr lang="en-US" dirty="0"/>
              <a:t>() behaves similarly to </a:t>
            </a:r>
            <a:r>
              <a:rPr lang="en-US" dirty="0" err="1"/>
              <a:t>malloc</a:t>
            </a:r>
            <a:r>
              <a:rPr lang="en-US" dirty="0"/>
              <a:t>(), and reserves a new memory block of the specified size. </a:t>
            </a:r>
          </a:p>
          <a:p>
            <a:r>
              <a:rPr lang="en-US" dirty="0"/>
              <a:t>The </a:t>
            </a:r>
            <a:r>
              <a:rPr lang="en-US" dirty="0" err="1"/>
              <a:t>realloc</a:t>
            </a:r>
            <a:r>
              <a:rPr lang="en-US" dirty="0"/>
              <a:t>() function returns a null pointer if it is unable to allocate a memory block of the size requested. </a:t>
            </a:r>
          </a:p>
          <a:p>
            <a:pPr lvl="1"/>
            <a:r>
              <a:rPr lang="en-US" dirty="0"/>
              <a:t>In this case, it does not release the original memory block or alter its contents. </a:t>
            </a:r>
          </a:p>
          <a:p>
            <a:endParaRPr lang="en-US" dirty="0"/>
          </a:p>
        </p:txBody>
      </p:sp>
    </p:spTree>
    <p:extLst>
      <p:ext uri="{BB962C8B-B14F-4D97-AF65-F5344CB8AC3E}">
        <p14:creationId xmlns:p14="http://schemas.microsoft.com/office/powerpoint/2010/main" val="1249778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7949" y="2932143"/>
            <a:ext cx="7243083" cy="1200329"/>
          </a:xfrm>
          <a:prstGeom prst="rect">
            <a:avLst/>
          </a:prstGeom>
          <a:noFill/>
        </p:spPr>
        <p:txBody>
          <a:bodyPr wrap="square" rtlCol="0">
            <a:spAutoFit/>
          </a:bodyPr>
          <a:lstStyle/>
          <a:p>
            <a:pPr algn="ctr"/>
            <a:r>
              <a:rPr lang="en-US" sz="3600" dirty="0">
                <a:solidFill>
                  <a:srgbClr val="FF0000"/>
                </a:solidFill>
              </a:rPr>
              <a:t>DYNAMIC MEMORY MANAGEMENT</a:t>
            </a:r>
          </a:p>
        </p:txBody>
      </p:sp>
    </p:spTree>
    <p:extLst>
      <p:ext uri="{BB962C8B-B14F-4D97-AF65-F5344CB8AC3E}">
        <p14:creationId xmlns:p14="http://schemas.microsoft.com/office/powerpoint/2010/main" val="1801823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Pointers in free() &amp; </a:t>
            </a:r>
            <a:r>
              <a:rPr lang="en-US" dirty="0" err="1"/>
              <a:t>realloc</a:t>
            </a:r>
            <a:r>
              <a:rPr lang="en-US" dirty="0"/>
              <a:t>()</a:t>
            </a:r>
          </a:p>
        </p:txBody>
      </p:sp>
      <p:sp>
        <p:nvSpPr>
          <p:cNvPr id="3" name="Content Placeholder 2"/>
          <p:cNvSpPr>
            <a:spLocks noGrp="1"/>
          </p:cNvSpPr>
          <p:nvPr>
            <p:ph idx="1"/>
          </p:nvPr>
        </p:nvSpPr>
        <p:spPr/>
        <p:txBody>
          <a:bodyPr/>
          <a:lstStyle/>
          <a:p>
            <a:r>
              <a:rPr lang="en-US" dirty="0"/>
              <a:t>You may pass these functions only a null pointer or a pointer value obtained from a prior call to </a:t>
            </a:r>
            <a:r>
              <a:rPr lang="en-US" dirty="0" err="1"/>
              <a:t>malloc</a:t>
            </a:r>
            <a:r>
              <a:rPr lang="en-US" dirty="0"/>
              <a:t>( ), </a:t>
            </a:r>
            <a:r>
              <a:rPr lang="en-US" dirty="0" err="1"/>
              <a:t>calloc</a:t>
            </a:r>
            <a:r>
              <a:rPr lang="en-US" dirty="0"/>
              <a:t>( ), or </a:t>
            </a:r>
            <a:r>
              <a:rPr lang="en-US" dirty="0" err="1"/>
              <a:t>realloc</a:t>
            </a:r>
            <a:r>
              <a:rPr lang="en-US" dirty="0"/>
              <a:t>( ). </a:t>
            </a:r>
          </a:p>
          <a:p>
            <a:r>
              <a:rPr lang="en-US" dirty="0"/>
              <a:t>If the pointer argument passed to free( ) or </a:t>
            </a:r>
            <a:r>
              <a:rPr lang="en-US" dirty="0" err="1"/>
              <a:t>realloc</a:t>
            </a:r>
            <a:r>
              <a:rPr lang="en-US" dirty="0"/>
              <a:t>( ) has any other value, or if you try to free a memory block that has already been freed, the program’s behavior is undefined. </a:t>
            </a:r>
          </a:p>
          <a:p>
            <a:endParaRPr lang="en-US" dirty="0"/>
          </a:p>
        </p:txBody>
      </p:sp>
    </p:spTree>
    <p:extLst>
      <p:ext uri="{BB962C8B-B14F-4D97-AF65-F5344CB8AC3E}">
        <p14:creationId xmlns:p14="http://schemas.microsoft.com/office/powerpoint/2010/main" val="2820597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realloc</a:t>
            </a:r>
            <a:endParaRPr lang="en-US" dirty="0"/>
          </a:p>
        </p:txBody>
      </p:sp>
      <p:grpSp>
        <p:nvGrpSpPr>
          <p:cNvPr id="8" name="Group 7"/>
          <p:cNvGrpSpPr/>
          <p:nvPr/>
        </p:nvGrpSpPr>
        <p:grpSpPr>
          <a:xfrm>
            <a:off x="5666395" y="756253"/>
            <a:ext cx="1395498" cy="3349620"/>
            <a:chOff x="5666395" y="756253"/>
            <a:chExt cx="1395498" cy="3349620"/>
          </a:xfrm>
        </p:grpSpPr>
        <p:sp>
          <p:nvSpPr>
            <p:cNvPr id="4" name="Rectangle 3"/>
            <p:cNvSpPr/>
            <p:nvPr/>
          </p:nvSpPr>
          <p:spPr>
            <a:xfrm>
              <a:off x="5666395" y="756253"/>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 name="Rectangle 4"/>
            <p:cNvSpPr/>
            <p:nvPr/>
          </p:nvSpPr>
          <p:spPr>
            <a:xfrm>
              <a:off x="5666395" y="1593658"/>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 name="Rectangle 5"/>
            <p:cNvSpPr/>
            <p:nvPr/>
          </p:nvSpPr>
          <p:spPr>
            <a:xfrm>
              <a:off x="5666395" y="2431063"/>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 name="Rectangle 6"/>
            <p:cNvSpPr/>
            <p:nvPr/>
          </p:nvSpPr>
          <p:spPr>
            <a:xfrm>
              <a:off x="5666395" y="3268468"/>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sp>
        <p:nvSpPr>
          <p:cNvPr id="9" name="TextBox 8"/>
          <p:cNvSpPr txBox="1"/>
          <p:nvPr/>
        </p:nvSpPr>
        <p:spPr>
          <a:xfrm>
            <a:off x="400045" y="2171700"/>
            <a:ext cx="3345788" cy="369332"/>
          </a:xfrm>
          <a:prstGeom prst="rect">
            <a:avLst/>
          </a:prstGeom>
          <a:noFill/>
        </p:spPr>
        <p:txBody>
          <a:bodyPr wrap="none" rtlCol="0">
            <a:spAutoFit/>
          </a:bodyPr>
          <a:lstStyle/>
          <a:p>
            <a:r>
              <a:rPr lang="en-US" dirty="0" err="1"/>
              <a:t>int</a:t>
            </a:r>
            <a:r>
              <a:rPr lang="en-US" dirty="0"/>
              <a:t>* p= (</a:t>
            </a:r>
            <a:r>
              <a:rPr lang="en-US" dirty="0" err="1"/>
              <a:t>int</a:t>
            </a:r>
            <a:r>
              <a:rPr lang="en-US" dirty="0"/>
              <a:t>*) </a:t>
            </a:r>
            <a:r>
              <a:rPr lang="en-US" dirty="0" err="1"/>
              <a:t>malloc</a:t>
            </a:r>
            <a:r>
              <a:rPr lang="en-US" dirty="0"/>
              <a:t>(</a:t>
            </a:r>
            <a:r>
              <a:rPr lang="en-US" dirty="0" err="1"/>
              <a:t>sizeof</a:t>
            </a:r>
            <a:r>
              <a:rPr lang="en-US" dirty="0"/>
              <a:t>(</a:t>
            </a:r>
            <a:r>
              <a:rPr lang="en-US" dirty="0" err="1"/>
              <a:t>int</a:t>
            </a:r>
            <a:r>
              <a:rPr lang="en-US" dirty="0"/>
              <a:t>));</a:t>
            </a:r>
          </a:p>
        </p:txBody>
      </p:sp>
      <p:grpSp>
        <p:nvGrpSpPr>
          <p:cNvPr id="14" name="Group 13"/>
          <p:cNvGrpSpPr/>
          <p:nvPr/>
        </p:nvGrpSpPr>
        <p:grpSpPr>
          <a:xfrm>
            <a:off x="5767378" y="1039660"/>
            <a:ext cx="1210588" cy="2832010"/>
            <a:chOff x="5767378" y="1039660"/>
            <a:chExt cx="1210588" cy="2832010"/>
          </a:xfrm>
        </p:grpSpPr>
        <p:sp>
          <p:nvSpPr>
            <p:cNvPr id="10" name="TextBox 9"/>
            <p:cNvSpPr txBox="1"/>
            <p:nvPr/>
          </p:nvSpPr>
          <p:spPr>
            <a:xfrm>
              <a:off x="5767378" y="1039660"/>
              <a:ext cx="1193532" cy="369332"/>
            </a:xfrm>
            <a:prstGeom prst="rect">
              <a:avLst/>
            </a:prstGeom>
            <a:noFill/>
          </p:spPr>
          <p:txBody>
            <a:bodyPr wrap="none" rtlCol="0">
              <a:spAutoFit/>
            </a:bodyPr>
            <a:lstStyle/>
            <a:p>
              <a:r>
                <a:rPr lang="en-US" dirty="0"/>
                <a:t>11000000</a:t>
              </a:r>
            </a:p>
          </p:txBody>
        </p:sp>
        <p:sp>
          <p:nvSpPr>
            <p:cNvPr id="11" name="TextBox 10"/>
            <p:cNvSpPr txBox="1"/>
            <p:nvPr/>
          </p:nvSpPr>
          <p:spPr>
            <a:xfrm>
              <a:off x="5767378" y="1827861"/>
              <a:ext cx="1210588" cy="369332"/>
            </a:xfrm>
            <a:prstGeom prst="rect">
              <a:avLst/>
            </a:prstGeom>
            <a:noFill/>
          </p:spPr>
          <p:txBody>
            <a:bodyPr wrap="none" rtlCol="0">
              <a:spAutoFit/>
            </a:bodyPr>
            <a:lstStyle/>
            <a:p>
              <a:r>
                <a:rPr lang="en-US"/>
                <a:t>00000000</a:t>
              </a:r>
            </a:p>
          </p:txBody>
        </p:sp>
        <p:sp>
          <p:nvSpPr>
            <p:cNvPr id="12" name="TextBox 11"/>
            <p:cNvSpPr txBox="1"/>
            <p:nvPr/>
          </p:nvSpPr>
          <p:spPr>
            <a:xfrm>
              <a:off x="5767378" y="2665266"/>
              <a:ext cx="1210588" cy="369332"/>
            </a:xfrm>
            <a:prstGeom prst="rect">
              <a:avLst/>
            </a:prstGeom>
            <a:noFill/>
          </p:spPr>
          <p:txBody>
            <a:bodyPr wrap="none" rtlCol="0">
              <a:spAutoFit/>
            </a:bodyPr>
            <a:lstStyle/>
            <a:p>
              <a:r>
                <a:rPr lang="en-US" dirty="0"/>
                <a:t>00000000</a:t>
              </a:r>
            </a:p>
          </p:txBody>
        </p:sp>
        <p:sp>
          <p:nvSpPr>
            <p:cNvPr id="13" name="TextBox 12"/>
            <p:cNvSpPr txBox="1"/>
            <p:nvPr/>
          </p:nvSpPr>
          <p:spPr>
            <a:xfrm>
              <a:off x="5767378" y="3502338"/>
              <a:ext cx="1210588" cy="369332"/>
            </a:xfrm>
            <a:prstGeom prst="rect">
              <a:avLst/>
            </a:prstGeom>
            <a:noFill/>
          </p:spPr>
          <p:txBody>
            <a:bodyPr wrap="none" rtlCol="0">
              <a:spAutoFit/>
            </a:bodyPr>
            <a:lstStyle/>
            <a:p>
              <a:r>
                <a:rPr lang="en-US" dirty="0"/>
                <a:t>00000000</a:t>
              </a:r>
            </a:p>
          </p:txBody>
        </p:sp>
      </p:grpSp>
      <p:sp>
        <p:nvSpPr>
          <p:cNvPr id="15" name="TextBox 14"/>
          <p:cNvSpPr txBox="1"/>
          <p:nvPr/>
        </p:nvSpPr>
        <p:spPr>
          <a:xfrm>
            <a:off x="400045" y="2690426"/>
            <a:ext cx="4192173" cy="369332"/>
          </a:xfrm>
          <a:prstGeom prst="rect">
            <a:avLst/>
          </a:prstGeom>
          <a:noFill/>
        </p:spPr>
        <p:txBody>
          <a:bodyPr wrap="none" rtlCol="0">
            <a:spAutoFit/>
          </a:bodyPr>
          <a:lstStyle/>
          <a:p>
            <a:r>
              <a:rPr lang="en-US" dirty="0" err="1"/>
              <a:t>int</a:t>
            </a:r>
            <a:r>
              <a:rPr lang="en-US" dirty="0"/>
              <a:t>* p= (</a:t>
            </a:r>
            <a:r>
              <a:rPr lang="en-US" dirty="0" err="1"/>
              <a:t>int</a:t>
            </a:r>
            <a:r>
              <a:rPr lang="en-US" dirty="0"/>
              <a:t>*) </a:t>
            </a:r>
            <a:r>
              <a:rPr lang="en-US" dirty="0" err="1"/>
              <a:t>realloc</a:t>
            </a:r>
            <a:r>
              <a:rPr lang="en-US" dirty="0"/>
              <a:t>(p, </a:t>
            </a:r>
            <a:r>
              <a:rPr lang="en-US" dirty="0" err="1"/>
              <a:t>sizeof</a:t>
            </a:r>
            <a:r>
              <a:rPr lang="en-US" dirty="0"/>
              <a:t>(short </a:t>
            </a:r>
            <a:r>
              <a:rPr lang="en-US" dirty="0" err="1"/>
              <a:t>int</a:t>
            </a:r>
            <a:r>
              <a:rPr lang="en-US" dirty="0"/>
              <a:t>));</a:t>
            </a:r>
          </a:p>
        </p:txBody>
      </p:sp>
      <p:sp>
        <p:nvSpPr>
          <p:cNvPr id="21" name="Rectangle 20"/>
          <p:cNvSpPr/>
          <p:nvPr/>
        </p:nvSpPr>
        <p:spPr>
          <a:xfrm>
            <a:off x="400045" y="2431063"/>
            <a:ext cx="793807" cy="369332"/>
          </a:xfrm>
          <a:prstGeom prst="rect">
            <a:avLst/>
          </a:prstGeom>
        </p:spPr>
        <p:txBody>
          <a:bodyPr wrap="none">
            <a:spAutoFit/>
          </a:bodyPr>
          <a:lstStyle/>
          <a:p>
            <a:r>
              <a:rPr lang="en-US" dirty="0"/>
              <a:t>*p= 3;</a:t>
            </a:r>
          </a:p>
        </p:txBody>
      </p:sp>
      <p:sp>
        <p:nvSpPr>
          <p:cNvPr id="22" name="TextBox 21"/>
          <p:cNvSpPr txBox="1"/>
          <p:nvPr/>
        </p:nvSpPr>
        <p:spPr>
          <a:xfrm>
            <a:off x="7061893" y="528625"/>
            <a:ext cx="697627" cy="369332"/>
          </a:xfrm>
          <a:prstGeom prst="rect">
            <a:avLst/>
          </a:prstGeom>
          <a:noFill/>
        </p:spPr>
        <p:txBody>
          <a:bodyPr wrap="none" rtlCol="0">
            <a:spAutoFit/>
          </a:bodyPr>
          <a:lstStyle/>
          <a:p>
            <a:r>
              <a:rPr lang="en-US"/>
              <a:t>1000</a:t>
            </a:r>
          </a:p>
        </p:txBody>
      </p:sp>
      <p:grpSp>
        <p:nvGrpSpPr>
          <p:cNvPr id="28" name="Group 27"/>
          <p:cNvGrpSpPr/>
          <p:nvPr/>
        </p:nvGrpSpPr>
        <p:grpSpPr>
          <a:xfrm>
            <a:off x="5674923" y="741965"/>
            <a:ext cx="1395498" cy="1674810"/>
            <a:chOff x="3717705" y="3956479"/>
            <a:chExt cx="1395498" cy="1674810"/>
          </a:xfrm>
        </p:grpSpPr>
        <p:grpSp>
          <p:nvGrpSpPr>
            <p:cNvPr id="23" name="Group 22"/>
            <p:cNvGrpSpPr/>
            <p:nvPr/>
          </p:nvGrpSpPr>
          <p:grpSpPr>
            <a:xfrm>
              <a:off x="3717705" y="3956479"/>
              <a:ext cx="1395498" cy="1674810"/>
              <a:chOff x="5666395" y="756253"/>
              <a:chExt cx="1395498" cy="1674810"/>
            </a:xfrm>
          </p:grpSpPr>
          <p:sp>
            <p:nvSpPr>
              <p:cNvPr id="24" name="Rectangle 23"/>
              <p:cNvSpPr/>
              <p:nvPr/>
            </p:nvSpPr>
            <p:spPr>
              <a:xfrm>
                <a:off x="5666395" y="756253"/>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 name="Rectangle 24"/>
              <p:cNvSpPr/>
              <p:nvPr/>
            </p:nvSpPr>
            <p:spPr>
              <a:xfrm>
                <a:off x="5666395" y="1593658"/>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6" name="Group 15"/>
            <p:cNvGrpSpPr/>
            <p:nvPr/>
          </p:nvGrpSpPr>
          <p:grpSpPr>
            <a:xfrm>
              <a:off x="3802985" y="4215117"/>
              <a:ext cx="1210588" cy="1157533"/>
              <a:chOff x="5767378" y="1039660"/>
              <a:chExt cx="1210588" cy="1157533"/>
            </a:xfrm>
          </p:grpSpPr>
          <p:sp>
            <p:nvSpPr>
              <p:cNvPr id="17" name="TextBox 16"/>
              <p:cNvSpPr txBox="1"/>
              <p:nvPr/>
            </p:nvSpPr>
            <p:spPr>
              <a:xfrm>
                <a:off x="5767378" y="1039660"/>
                <a:ext cx="1193532" cy="369332"/>
              </a:xfrm>
              <a:prstGeom prst="rect">
                <a:avLst/>
              </a:prstGeom>
              <a:noFill/>
            </p:spPr>
            <p:txBody>
              <a:bodyPr wrap="none" rtlCol="0">
                <a:spAutoFit/>
              </a:bodyPr>
              <a:lstStyle/>
              <a:p>
                <a:r>
                  <a:rPr lang="en-US" dirty="0"/>
                  <a:t>11000000</a:t>
                </a:r>
              </a:p>
            </p:txBody>
          </p:sp>
          <p:sp>
            <p:nvSpPr>
              <p:cNvPr id="18" name="TextBox 17"/>
              <p:cNvSpPr txBox="1"/>
              <p:nvPr/>
            </p:nvSpPr>
            <p:spPr>
              <a:xfrm>
                <a:off x="5767378" y="1827861"/>
                <a:ext cx="1210588" cy="369332"/>
              </a:xfrm>
              <a:prstGeom prst="rect">
                <a:avLst/>
              </a:prstGeom>
              <a:noFill/>
            </p:spPr>
            <p:txBody>
              <a:bodyPr wrap="none" rtlCol="0">
                <a:spAutoFit/>
              </a:bodyPr>
              <a:lstStyle/>
              <a:p>
                <a:r>
                  <a:rPr lang="en-US" dirty="0"/>
                  <a:t>00000000</a:t>
                </a:r>
              </a:p>
            </p:txBody>
          </p:sp>
        </p:grpSp>
      </p:grpSp>
      <p:cxnSp>
        <p:nvCxnSpPr>
          <p:cNvPr id="29" name="Straight Connector 28"/>
          <p:cNvCxnSpPr/>
          <p:nvPr/>
        </p:nvCxnSpPr>
        <p:spPr>
          <a:xfrm>
            <a:off x="7023421" y="897957"/>
            <a:ext cx="736099" cy="0"/>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235606" y="1224326"/>
            <a:ext cx="1633781" cy="1200329"/>
          </a:xfrm>
          <a:prstGeom prst="rect">
            <a:avLst/>
          </a:prstGeom>
          <a:noFill/>
        </p:spPr>
        <p:txBody>
          <a:bodyPr wrap="none" rtlCol="0">
            <a:spAutoFit/>
          </a:bodyPr>
          <a:lstStyle/>
          <a:p>
            <a:r>
              <a:rPr lang="en-US" dirty="0"/>
              <a:t>or 900 if the </a:t>
            </a:r>
          </a:p>
          <a:p>
            <a:r>
              <a:rPr lang="en-US" dirty="0"/>
              <a:t>block is </a:t>
            </a:r>
          </a:p>
          <a:p>
            <a:r>
              <a:rPr lang="en-US" dirty="0"/>
              <a:t>reallocated at </a:t>
            </a:r>
          </a:p>
          <a:p>
            <a:r>
              <a:rPr lang="en-US" dirty="0"/>
              <a:t>address 900 </a:t>
            </a:r>
          </a:p>
        </p:txBody>
      </p:sp>
    </p:spTree>
    <p:extLst>
      <p:ext uri="{BB962C8B-B14F-4D97-AF65-F5344CB8AC3E}">
        <p14:creationId xmlns:p14="http://schemas.microsoft.com/office/powerpoint/2010/main" val="124515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14"/>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8"/>
                                        </p:tgtEl>
                                        <p:attrNameLst>
                                          <p:attrName>style.visibility</p:attrName>
                                        </p:attrNameLst>
                                      </p:cBhvr>
                                      <p:to>
                                        <p:strVal val="hidden"/>
                                      </p:to>
                                    </p:set>
                                  </p:childTnLst>
                                </p:cTn>
                              </p:par>
                              <p:par>
                                <p:cTn id="27" presetID="1" presetClass="entr" presetSubtype="0" fill="hold"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1" grpId="0"/>
      <p:bldP spid="22" grpId="0"/>
      <p:bldP spid="3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realloc</a:t>
            </a:r>
            <a:endParaRPr lang="en-US" dirty="0"/>
          </a:p>
        </p:txBody>
      </p:sp>
      <p:sp>
        <p:nvSpPr>
          <p:cNvPr id="4" name="TextBox 3"/>
          <p:cNvSpPr txBox="1"/>
          <p:nvPr/>
        </p:nvSpPr>
        <p:spPr>
          <a:xfrm>
            <a:off x="400045" y="2171700"/>
            <a:ext cx="3345788" cy="646331"/>
          </a:xfrm>
          <a:prstGeom prst="rect">
            <a:avLst/>
          </a:prstGeom>
          <a:noFill/>
        </p:spPr>
        <p:txBody>
          <a:bodyPr wrap="none" rtlCol="0">
            <a:spAutoFit/>
          </a:bodyPr>
          <a:lstStyle/>
          <a:p>
            <a:r>
              <a:rPr lang="en-US" dirty="0" err="1"/>
              <a:t>int</a:t>
            </a:r>
            <a:r>
              <a:rPr lang="en-US" dirty="0"/>
              <a:t>* p= (</a:t>
            </a:r>
            <a:r>
              <a:rPr lang="en-US" dirty="0" err="1"/>
              <a:t>int</a:t>
            </a:r>
            <a:r>
              <a:rPr lang="en-US" dirty="0"/>
              <a:t>*) </a:t>
            </a:r>
            <a:r>
              <a:rPr lang="en-US" dirty="0" err="1"/>
              <a:t>malloc</a:t>
            </a:r>
            <a:r>
              <a:rPr lang="en-US" dirty="0"/>
              <a:t>(</a:t>
            </a:r>
            <a:r>
              <a:rPr lang="en-US" dirty="0" err="1"/>
              <a:t>sizeof</a:t>
            </a:r>
            <a:r>
              <a:rPr lang="en-US" dirty="0"/>
              <a:t>(</a:t>
            </a:r>
            <a:r>
              <a:rPr lang="en-US" dirty="0" err="1"/>
              <a:t>int</a:t>
            </a:r>
            <a:r>
              <a:rPr lang="en-US" dirty="0"/>
              <a:t>));</a:t>
            </a:r>
          </a:p>
          <a:p>
            <a:r>
              <a:rPr lang="en-US" dirty="0"/>
              <a:t>*p= 3;</a:t>
            </a:r>
          </a:p>
        </p:txBody>
      </p:sp>
      <p:grpSp>
        <p:nvGrpSpPr>
          <p:cNvPr id="5" name="Group 4"/>
          <p:cNvGrpSpPr/>
          <p:nvPr/>
        </p:nvGrpSpPr>
        <p:grpSpPr>
          <a:xfrm>
            <a:off x="5666395" y="127597"/>
            <a:ext cx="1395498" cy="3349620"/>
            <a:chOff x="5666395" y="756253"/>
            <a:chExt cx="1395498" cy="3349620"/>
          </a:xfrm>
        </p:grpSpPr>
        <p:sp>
          <p:nvSpPr>
            <p:cNvPr id="6" name="Rectangle 5"/>
            <p:cNvSpPr/>
            <p:nvPr/>
          </p:nvSpPr>
          <p:spPr>
            <a:xfrm>
              <a:off x="5666395" y="756253"/>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 name="Rectangle 6"/>
            <p:cNvSpPr/>
            <p:nvPr/>
          </p:nvSpPr>
          <p:spPr>
            <a:xfrm>
              <a:off x="5666395" y="1593658"/>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 name="Rectangle 7"/>
            <p:cNvSpPr/>
            <p:nvPr/>
          </p:nvSpPr>
          <p:spPr>
            <a:xfrm>
              <a:off x="5666395" y="2431063"/>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 name="Rectangle 8"/>
            <p:cNvSpPr/>
            <p:nvPr/>
          </p:nvSpPr>
          <p:spPr>
            <a:xfrm>
              <a:off x="5666395" y="3268468"/>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sp>
        <p:nvSpPr>
          <p:cNvPr id="15" name="TextBox 14"/>
          <p:cNvSpPr txBox="1"/>
          <p:nvPr/>
        </p:nvSpPr>
        <p:spPr>
          <a:xfrm>
            <a:off x="5767378" y="2873682"/>
            <a:ext cx="1210588" cy="369332"/>
          </a:xfrm>
          <a:prstGeom prst="rect">
            <a:avLst/>
          </a:prstGeom>
          <a:noFill/>
        </p:spPr>
        <p:txBody>
          <a:bodyPr wrap="none" rtlCol="0">
            <a:spAutoFit/>
          </a:bodyPr>
          <a:lstStyle/>
          <a:p>
            <a:r>
              <a:rPr lang="en-US" dirty="0"/>
              <a:t>00000000</a:t>
            </a:r>
          </a:p>
        </p:txBody>
      </p:sp>
      <p:sp>
        <p:nvSpPr>
          <p:cNvPr id="16" name="TextBox 15"/>
          <p:cNvSpPr txBox="1"/>
          <p:nvPr/>
        </p:nvSpPr>
        <p:spPr>
          <a:xfrm>
            <a:off x="5758850" y="2036443"/>
            <a:ext cx="1210588" cy="369332"/>
          </a:xfrm>
          <a:prstGeom prst="rect">
            <a:avLst/>
          </a:prstGeom>
          <a:noFill/>
        </p:spPr>
        <p:txBody>
          <a:bodyPr wrap="none" rtlCol="0">
            <a:spAutoFit/>
          </a:bodyPr>
          <a:lstStyle/>
          <a:p>
            <a:r>
              <a:rPr lang="en-US" dirty="0"/>
              <a:t>00000000</a:t>
            </a:r>
          </a:p>
        </p:txBody>
      </p:sp>
      <p:sp>
        <p:nvSpPr>
          <p:cNvPr id="17" name="TextBox 16"/>
          <p:cNvSpPr txBox="1"/>
          <p:nvPr/>
        </p:nvSpPr>
        <p:spPr>
          <a:xfrm>
            <a:off x="5767378" y="1213988"/>
            <a:ext cx="1210588" cy="369332"/>
          </a:xfrm>
          <a:prstGeom prst="rect">
            <a:avLst/>
          </a:prstGeom>
          <a:noFill/>
        </p:spPr>
        <p:txBody>
          <a:bodyPr wrap="none" rtlCol="0">
            <a:spAutoFit/>
          </a:bodyPr>
          <a:lstStyle/>
          <a:p>
            <a:r>
              <a:rPr lang="en-US" dirty="0"/>
              <a:t>00000000</a:t>
            </a:r>
          </a:p>
        </p:txBody>
      </p:sp>
      <p:sp>
        <p:nvSpPr>
          <p:cNvPr id="18" name="TextBox 17"/>
          <p:cNvSpPr txBox="1"/>
          <p:nvPr/>
        </p:nvSpPr>
        <p:spPr>
          <a:xfrm>
            <a:off x="5767378" y="376583"/>
            <a:ext cx="1065292" cy="369332"/>
          </a:xfrm>
          <a:prstGeom prst="rect">
            <a:avLst/>
          </a:prstGeom>
          <a:noFill/>
        </p:spPr>
        <p:txBody>
          <a:bodyPr wrap="none" rtlCol="0">
            <a:spAutoFit/>
          </a:bodyPr>
          <a:lstStyle/>
          <a:p>
            <a:r>
              <a:rPr lang="en-US" dirty="0"/>
              <a:t>1100000</a:t>
            </a:r>
          </a:p>
        </p:txBody>
      </p:sp>
      <p:sp>
        <p:nvSpPr>
          <p:cNvPr id="19" name="TextBox 18"/>
          <p:cNvSpPr txBox="1"/>
          <p:nvPr/>
        </p:nvSpPr>
        <p:spPr>
          <a:xfrm>
            <a:off x="457199" y="2679387"/>
            <a:ext cx="4615366" cy="369332"/>
          </a:xfrm>
          <a:prstGeom prst="rect">
            <a:avLst/>
          </a:prstGeom>
          <a:noFill/>
        </p:spPr>
        <p:txBody>
          <a:bodyPr wrap="none" rtlCol="0">
            <a:spAutoFit/>
          </a:bodyPr>
          <a:lstStyle/>
          <a:p>
            <a:r>
              <a:rPr lang="en-US" dirty="0" err="1"/>
              <a:t>int</a:t>
            </a:r>
            <a:r>
              <a:rPr lang="en-US" dirty="0"/>
              <a:t>* p= (</a:t>
            </a:r>
            <a:r>
              <a:rPr lang="en-US" dirty="0" err="1"/>
              <a:t>int</a:t>
            </a:r>
            <a:r>
              <a:rPr lang="en-US" dirty="0"/>
              <a:t>*) </a:t>
            </a:r>
            <a:r>
              <a:rPr lang="en-US" dirty="0" err="1"/>
              <a:t>realloc</a:t>
            </a:r>
            <a:r>
              <a:rPr lang="en-US" dirty="0"/>
              <a:t>(p, </a:t>
            </a:r>
            <a:r>
              <a:rPr lang="en-US" dirty="0" err="1"/>
              <a:t>sizeof</a:t>
            </a:r>
            <a:r>
              <a:rPr lang="en-US" dirty="0"/>
              <a:t>(long long </a:t>
            </a:r>
            <a:r>
              <a:rPr lang="en-US" dirty="0" err="1"/>
              <a:t>int</a:t>
            </a:r>
            <a:r>
              <a:rPr lang="en-US" dirty="0"/>
              <a:t>));</a:t>
            </a:r>
          </a:p>
        </p:txBody>
      </p:sp>
      <p:grpSp>
        <p:nvGrpSpPr>
          <p:cNvPr id="3" name="Group 2"/>
          <p:cNvGrpSpPr/>
          <p:nvPr/>
        </p:nvGrpSpPr>
        <p:grpSpPr>
          <a:xfrm>
            <a:off x="5650353" y="3477217"/>
            <a:ext cx="1404026" cy="3324166"/>
            <a:chOff x="5666395" y="3477217"/>
            <a:chExt cx="1404026" cy="3324166"/>
          </a:xfrm>
        </p:grpSpPr>
        <p:sp>
          <p:nvSpPr>
            <p:cNvPr id="20" name="Rectangle 19"/>
            <p:cNvSpPr/>
            <p:nvPr/>
          </p:nvSpPr>
          <p:spPr>
            <a:xfrm>
              <a:off x="5674923" y="3477217"/>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 name="Rectangle 20"/>
            <p:cNvSpPr/>
            <p:nvPr/>
          </p:nvSpPr>
          <p:spPr>
            <a:xfrm>
              <a:off x="5674923" y="4314622"/>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 name="Rectangle 21"/>
            <p:cNvSpPr/>
            <p:nvPr/>
          </p:nvSpPr>
          <p:spPr>
            <a:xfrm>
              <a:off x="5674923" y="5152027"/>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 name="Rectangle 22"/>
            <p:cNvSpPr/>
            <p:nvPr/>
          </p:nvSpPr>
          <p:spPr>
            <a:xfrm>
              <a:off x="5666395" y="5963978"/>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nvGrpSpPr>
            <p:cNvPr id="29" name="Group 28"/>
            <p:cNvGrpSpPr/>
            <p:nvPr/>
          </p:nvGrpSpPr>
          <p:grpSpPr>
            <a:xfrm>
              <a:off x="6195909" y="3685633"/>
              <a:ext cx="333216" cy="2915380"/>
              <a:chOff x="6195909" y="3685633"/>
              <a:chExt cx="333216" cy="2915380"/>
            </a:xfrm>
          </p:grpSpPr>
          <p:sp>
            <p:nvSpPr>
              <p:cNvPr id="24" name="TextBox 23"/>
              <p:cNvSpPr txBox="1"/>
              <p:nvPr/>
            </p:nvSpPr>
            <p:spPr>
              <a:xfrm>
                <a:off x="6216219" y="3685633"/>
                <a:ext cx="312906" cy="369332"/>
              </a:xfrm>
              <a:prstGeom prst="rect">
                <a:avLst/>
              </a:prstGeom>
              <a:noFill/>
            </p:spPr>
            <p:txBody>
              <a:bodyPr wrap="none" rtlCol="0">
                <a:spAutoFit/>
              </a:bodyPr>
              <a:lstStyle/>
              <a:p>
                <a:r>
                  <a:rPr lang="en-US"/>
                  <a:t>?</a:t>
                </a:r>
              </a:p>
            </p:txBody>
          </p:sp>
          <p:sp>
            <p:nvSpPr>
              <p:cNvPr id="26" name="TextBox 25"/>
              <p:cNvSpPr txBox="1"/>
              <p:nvPr/>
            </p:nvSpPr>
            <p:spPr>
              <a:xfrm>
                <a:off x="6216219" y="4553120"/>
                <a:ext cx="312906" cy="369332"/>
              </a:xfrm>
              <a:prstGeom prst="rect">
                <a:avLst/>
              </a:prstGeom>
              <a:noFill/>
            </p:spPr>
            <p:txBody>
              <a:bodyPr wrap="none" rtlCol="0">
                <a:spAutoFit/>
              </a:bodyPr>
              <a:lstStyle/>
              <a:p>
                <a:r>
                  <a:rPr lang="en-US"/>
                  <a:t>?</a:t>
                </a:r>
              </a:p>
            </p:txBody>
          </p:sp>
          <p:sp>
            <p:nvSpPr>
              <p:cNvPr id="27" name="TextBox 26"/>
              <p:cNvSpPr txBox="1"/>
              <p:nvPr/>
            </p:nvSpPr>
            <p:spPr>
              <a:xfrm>
                <a:off x="6195909" y="5381602"/>
                <a:ext cx="312906" cy="369332"/>
              </a:xfrm>
              <a:prstGeom prst="rect">
                <a:avLst/>
              </a:prstGeom>
              <a:noFill/>
            </p:spPr>
            <p:txBody>
              <a:bodyPr wrap="none" rtlCol="0">
                <a:spAutoFit/>
              </a:bodyPr>
              <a:lstStyle/>
              <a:p>
                <a:r>
                  <a:rPr lang="en-US"/>
                  <a:t>?</a:t>
                </a:r>
              </a:p>
            </p:txBody>
          </p:sp>
          <p:sp>
            <p:nvSpPr>
              <p:cNvPr id="28" name="TextBox 27"/>
              <p:cNvSpPr txBox="1"/>
              <p:nvPr/>
            </p:nvSpPr>
            <p:spPr>
              <a:xfrm>
                <a:off x="6207691" y="6231681"/>
                <a:ext cx="312906" cy="369332"/>
              </a:xfrm>
              <a:prstGeom prst="rect">
                <a:avLst/>
              </a:prstGeom>
              <a:noFill/>
            </p:spPr>
            <p:txBody>
              <a:bodyPr wrap="none" rtlCol="0">
                <a:spAutoFit/>
              </a:bodyPr>
              <a:lstStyle/>
              <a:p>
                <a:r>
                  <a:rPr lang="en-US"/>
                  <a:t>?</a:t>
                </a:r>
              </a:p>
            </p:txBody>
          </p:sp>
        </p:grpSp>
      </p:grpSp>
    </p:spTree>
    <p:extLst>
      <p:ext uri="{BB962C8B-B14F-4D97-AF65-F5344CB8AC3E}">
        <p14:creationId xmlns:p14="http://schemas.microsoft.com/office/powerpoint/2010/main" val="377715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free</a:t>
            </a:r>
          </a:p>
        </p:txBody>
      </p:sp>
      <p:grpSp>
        <p:nvGrpSpPr>
          <p:cNvPr id="8" name="Group 7"/>
          <p:cNvGrpSpPr/>
          <p:nvPr/>
        </p:nvGrpSpPr>
        <p:grpSpPr>
          <a:xfrm>
            <a:off x="5666395" y="756253"/>
            <a:ext cx="1395498" cy="3349620"/>
            <a:chOff x="5666395" y="756253"/>
            <a:chExt cx="1395498" cy="3349620"/>
          </a:xfrm>
        </p:grpSpPr>
        <p:sp>
          <p:nvSpPr>
            <p:cNvPr id="4" name="Rectangle 3"/>
            <p:cNvSpPr/>
            <p:nvPr/>
          </p:nvSpPr>
          <p:spPr>
            <a:xfrm>
              <a:off x="5666395" y="756253"/>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 name="Rectangle 4"/>
            <p:cNvSpPr/>
            <p:nvPr/>
          </p:nvSpPr>
          <p:spPr>
            <a:xfrm>
              <a:off x="5666395" y="1593658"/>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 name="Rectangle 5"/>
            <p:cNvSpPr/>
            <p:nvPr/>
          </p:nvSpPr>
          <p:spPr>
            <a:xfrm>
              <a:off x="5666395" y="2431063"/>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 name="Rectangle 6"/>
            <p:cNvSpPr/>
            <p:nvPr/>
          </p:nvSpPr>
          <p:spPr>
            <a:xfrm>
              <a:off x="5666395" y="3268468"/>
              <a:ext cx="1395498" cy="83740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sp>
        <p:nvSpPr>
          <p:cNvPr id="9" name="TextBox 8"/>
          <p:cNvSpPr txBox="1"/>
          <p:nvPr/>
        </p:nvSpPr>
        <p:spPr>
          <a:xfrm>
            <a:off x="400045" y="2171700"/>
            <a:ext cx="3345788" cy="369332"/>
          </a:xfrm>
          <a:prstGeom prst="rect">
            <a:avLst/>
          </a:prstGeom>
          <a:noFill/>
        </p:spPr>
        <p:txBody>
          <a:bodyPr wrap="none" rtlCol="0">
            <a:spAutoFit/>
          </a:bodyPr>
          <a:lstStyle/>
          <a:p>
            <a:r>
              <a:rPr lang="en-US" dirty="0" err="1"/>
              <a:t>int</a:t>
            </a:r>
            <a:r>
              <a:rPr lang="en-US" dirty="0"/>
              <a:t>* p= (</a:t>
            </a:r>
            <a:r>
              <a:rPr lang="en-US" dirty="0" err="1"/>
              <a:t>int</a:t>
            </a:r>
            <a:r>
              <a:rPr lang="en-US" dirty="0"/>
              <a:t>*) </a:t>
            </a:r>
            <a:r>
              <a:rPr lang="en-US" dirty="0" err="1"/>
              <a:t>malloc</a:t>
            </a:r>
            <a:r>
              <a:rPr lang="en-US" dirty="0"/>
              <a:t>(</a:t>
            </a:r>
            <a:r>
              <a:rPr lang="en-US" dirty="0" err="1"/>
              <a:t>sizeof</a:t>
            </a:r>
            <a:r>
              <a:rPr lang="en-US" dirty="0"/>
              <a:t>(</a:t>
            </a:r>
            <a:r>
              <a:rPr lang="en-US" dirty="0" err="1"/>
              <a:t>int</a:t>
            </a:r>
            <a:r>
              <a:rPr lang="en-US" dirty="0"/>
              <a:t>));</a:t>
            </a:r>
          </a:p>
        </p:txBody>
      </p:sp>
      <p:grpSp>
        <p:nvGrpSpPr>
          <p:cNvPr id="14" name="Group 13"/>
          <p:cNvGrpSpPr/>
          <p:nvPr/>
        </p:nvGrpSpPr>
        <p:grpSpPr>
          <a:xfrm>
            <a:off x="5767378" y="1039660"/>
            <a:ext cx="1210588" cy="2832010"/>
            <a:chOff x="5767378" y="1039660"/>
            <a:chExt cx="1210588" cy="2832010"/>
          </a:xfrm>
        </p:grpSpPr>
        <p:sp>
          <p:nvSpPr>
            <p:cNvPr id="10" name="TextBox 9"/>
            <p:cNvSpPr txBox="1"/>
            <p:nvPr/>
          </p:nvSpPr>
          <p:spPr>
            <a:xfrm>
              <a:off x="5767378" y="1039660"/>
              <a:ext cx="1193532" cy="369332"/>
            </a:xfrm>
            <a:prstGeom prst="rect">
              <a:avLst/>
            </a:prstGeom>
            <a:noFill/>
          </p:spPr>
          <p:txBody>
            <a:bodyPr wrap="none" rtlCol="0">
              <a:spAutoFit/>
            </a:bodyPr>
            <a:lstStyle/>
            <a:p>
              <a:r>
                <a:rPr lang="en-US" dirty="0"/>
                <a:t>11000000</a:t>
              </a:r>
            </a:p>
          </p:txBody>
        </p:sp>
        <p:sp>
          <p:nvSpPr>
            <p:cNvPr id="11" name="TextBox 10"/>
            <p:cNvSpPr txBox="1"/>
            <p:nvPr/>
          </p:nvSpPr>
          <p:spPr>
            <a:xfrm>
              <a:off x="5767378" y="1827861"/>
              <a:ext cx="1210588" cy="369332"/>
            </a:xfrm>
            <a:prstGeom prst="rect">
              <a:avLst/>
            </a:prstGeom>
            <a:noFill/>
          </p:spPr>
          <p:txBody>
            <a:bodyPr wrap="none" rtlCol="0">
              <a:spAutoFit/>
            </a:bodyPr>
            <a:lstStyle/>
            <a:p>
              <a:r>
                <a:rPr lang="en-US"/>
                <a:t>00000000</a:t>
              </a:r>
            </a:p>
          </p:txBody>
        </p:sp>
        <p:sp>
          <p:nvSpPr>
            <p:cNvPr id="12" name="TextBox 11"/>
            <p:cNvSpPr txBox="1"/>
            <p:nvPr/>
          </p:nvSpPr>
          <p:spPr>
            <a:xfrm>
              <a:off x="5767378" y="2665266"/>
              <a:ext cx="1210588" cy="369332"/>
            </a:xfrm>
            <a:prstGeom prst="rect">
              <a:avLst/>
            </a:prstGeom>
            <a:noFill/>
          </p:spPr>
          <p:txBody>
            <a:bodyPr wrap="none" rtlCol="0">
              <a:spAutoFit/>
            </a:bodyPr>
            <a:lstStyle/>
            <a:p>
              <a:r>
                <a:rPr lang="en-US" dirty="0"/>
                <a:t>00000000</a:t>
              </a:r>
            </a:p>
          </p:txBody>
        </p:sp>
        <p:sp>
          <p:nvSpPr>
            <p:cNvPr id="13" name="TextBox 12"/>
            <p:cNvSpPr txBox="1"/>
            <p:nvPr/>
          </p:nvSpPr>
          <p:spPr>
            <a:xfrm>
              <a:off x="5767378" y="3502338"/>
              <a:ext cx="1210588" cy="369332"/>
            </a:xfrm>
            <a:prstGeom prst="rect">
              <a:avLst/>
            </a:prstGeom>
            <a:noFill/>
          </p:spPr>
          <p:txBody>
            <a:bodyPr wrap="none" rtlCol="0">
              <a:spAutoFit/>
            </a:bodyPr>
            <a:lstStyle/>
            <a:p>
              <a:r>
                <a:rPr lang="en-US" dirty="0"/>
                <a:t>00000000</a:t>
              </a:r>
            </a:p>
          </p:txBody>
        </p:sp>
      </p:grpSp>
      <p:sp>
        <p:nvSpPr>
          <p:cNvPr id="15" name="TextBox 14"/>
          <p:cNvSpPr txBox="1"/>
          <p:nvPr/>
        </p:nvSpPr>
        <p:spPr>
          <a:xfrm>
            <a:off x="400045" y="2690426"/>
            <a:ext cx="928459" cy="369332"/>
          </a:xfrm>
          <a:prstGeom prst="rect">
            <a:avLst/>
          </a:prstGeom>
          <a:noFill/>
        </p:spPr>
        <p:txBody>
          <a:bodyPr wrap="none" rtlCol="0">
            <a:spAutoFit/>
          </a:bodyPr>
          <a:lstStyle/>
          <a:p>
            <a:r>
              <a:rPr lang="en-US" dirty="0"/>
              <a:t>free(p);</a:t>
            </a:r>
          </a:p>
        </p:txBody>
      </p:sp>
      <p:sp>
        <p:nvSpPr>
          <p:cNvPr id="21" name="Rectangle 20"/>
          <p:cNvSpPr/>
          <p:nvPr/>
        </p:nvSpPr>
        <p:spPr>
          <a:xfrm>
            <a:off x="400045" y="2431063"/>
            <a:ext cx="793807" cy="369332"/>
          </a:xfrm>
          <a:prstGeom prst="rect">
            <a:avLst/>
          </a:prstGeom>
        </p:spPr>
        <p:txBody>
          <a:bodyPr wrap="none">
            <a:spAutoFit/>
          </a:bodyPr>
          <a:lstStyle/>
          <a:p>
            <a:r>
              <a:rPr lang="en-US" dirty="0"/>
              <a:t>*p= 3;</a:t>
            </a:r>
          </a:p>
        </p:txBody>
      </p:sp>
      <p:sp>
        <p:nvSpPr>
          <p:cNvPr id="22" name="TextBox 21"/>
          <p:cNvSpPr txBox="1"/>
          <p:nvPr/>
        </p:nvSpPr>
        <p:spPr>
          <a:xfrm>
            <a:off x="7061893" y="528625"/>
            <a:ext cx="697627" cy="369332"/>
          </a:xfrm>
          <a:prstGeom prst="rect">
            <a:avLst/>
          </a:prstGeom>
          <a:noFill/>
        </p:spPr>
        <p:txBody>
          <a:bodyPr wrap="none" rtlCol="0">
            <a:spAutoFit/>
          </a:bodyPr>
          <a:lstStyle/>
          <a:p>
            <a:r>
              <a:rPr lang="en-US"/>
              <a:t>1000</a:t>
            </a:r>
          </a:p>
        </p:txBody>
      </p:sp>
    </p:spTree>
    <p:extLst>
      <p:ext uri="{BB962C8B-B14F-4D97-AF65-F5344CB8AC3E}">
        <p14:creationId xmlns:p14="http://schemas.microsoft.com/office/powerpoint/2010/main" val="56040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More info</a:t>
            </a:r>
          </a:p>
        </p:txBody>
      </p:sp>
      <p:sp>
        <p:nvSpPr>
          <p:cNvPr id="3" name="Content Placeholder 2"/>
          <p:cNvSpPr>
            <a:spLocks noGrp="1"/>
          </p:cNvSpPr>
          <p:nvPr>
            <p:ph idx="1"/>
          </p:nvPr>
        </p:nvSpPr>
        <p:spPr/>
        <p:txBody>
          <a:bodyPr/>
          <a:lstStyle/>
          <a:p>
            <a:r>
              <a:rPr lang="en-US" dirty="0"/>
              <a:t>The memory management functions keep internal records of the size of each allocated memory block. </a:t>
            </a:r>
          </a:p>
          <a:p>
            <a:pPr lvl="1"/>
            <a:r>
              <a:rPr lang="en-US" dirty="0"/>
              <a:t>This is why the functions free( ) and </a:t>
            </a:r>
            <a:r>
              <a:rPr lang="en-US" dirty="0" err="1"/>
              <a:t>realloc</a:t>
            </a:r>
            <a:r>
              <a:rPr lang="en-US" dirty="0"/>
              <a:t>( ) require only the starting address of the block to be released, and not its size. </a:t>
            </a:r>
          </a:p>
          <a:p>
            <a:r>
              <a:rPr lang="en-US" dirty="0"/>
              <a:t>There is no way to test whether a call to the free( ) function is successful, because it has no return value. </a:t>
            </a:r>
          </a:p>
          <a:p>
            <a:endParaRPr lang="en-US" dirty="0"/>
          </a:p>
        </p:txBody>
      </p:sp>
      <p:sp>
        <p:nvSpPr>
          <p:cNvPr id="7" name="TextBox 6"/>
          <p:cNvSpPr txBox="1"/>
          <p:nvPr/>
        </p:nvSpPr>
        <p:spPr>
          <a:xfrm>
            <a:off x="494542" y="4291781"/>
            <a:ext cx="2473754" cy="369332"/>
          </a:xfrm>
          <a:prstGeom prst="rect">
            <a:avLst/>
          </a:prstGeom>
          <a:noFill/>
        </p:spPr>
        <p:txBody>
          <a:bodyPr wrap="none" rtlCol="0">
            <a:spAutoFit/>
          </a:bodyPr>
          <a:lstStyle/>
          <a:p>
            <a:r>
              <a:rPr lang="en-US" dirty="0" err="1"/>
              <a:t>int</a:t>
            </a:r>
            <a:r>
              <a:rPr lang="en-US" dirty="0"/>
              <a:t>* p= (</a:t>
            </a:r>
            <a:r>
              <a:rPr lang="en-US" dirty="0" err="1"/>
              <a:t>int</a:t>
            </a:r>
            <a:r>
              <a:rPr lang="en-US" dirty="0"/>
              <a:t>*) </a:t>
            </a:r>
            <a:r>
              <a:rPr lang="en-US" dirty="0" err="1"/>
              <a:t>malloc</a:t>
            </a:r>
            <a:r>
              <a:rPr lang="en-US" dirty="0"/>
              <a:t>(4);</a:t>
            </a:r>
          </a:p>
        </p:txBody>
      </p:sp>
      <p:sp>
        <p:nvSpPr>
          <p:cNvPr id="10" name="TextBox 9"/>
          <p:cNvSpPr txBox="1"/>
          <p:nvPr/>
        </p:nvSpPr>
        <p:spPr>
          <a:xfrm>
            <a:off x="4363984" y="4947282"/>
            <a:ext cx="1723549" cy="369332"/>
          </a:xfrm>
          <a:prstGeom prst="rect">
            <a:avLst/>
          </a:prstGeom>
          <a:noFill/>
        </p:spPr>
        <p:txBody>
          <a:bodyPr wrap="none" rtlCol="0">
            <a:spAutoFit/>
          </a:bodyPr>
          <a:lstStyle/>
          <a:p>
            <a:r>
              <a:rPr lang="en-US" dirty="0"/>
              <a:t>1000              4</a:t>
            </a:r>
          </a:p>
        </p:txBody>
      </p:sp>
      <p:sp>
        <p:nvSpPr>
          <p:cNvPr id="9" name="TextBox 8"/>
          <p:cNvSpPr txBox="1"/>
          <p:nvPr/>
        </p:nvSpPr>
        <p:spPr>
          <a:xfrm>
            <a:off x="7720095" y="4661113"/>
            <a:ext cx="697627" cy="369332"/>
          </a:xfrm>
          <a:prstGeom prst="rect">
            <a:avLst/>
          </a:prstGeom>
          <a:noFill/>
        </p:spPr>
        <p:txBody>
          <a:bodyPr wrap="none" rtlCol="0">
            <a:spAutoFit/>
          </a:bodyPr>
          <a:lstStyle/>
          <a:p>
            <a:r>
              <a:rPr lang="en-US" dirty="0"/>
              <a:t>1000</a:t>
            </a:r>
          </a:p>
        </p:txBody>
      </p:sp>
      <p:grpSp>
        <p:nvGrpSpPr>
          <p:cNvPr id="19" name="Group 18"/>
          <p:cNvGrpSpPr/>
          <p:nvPr/>
        </p:nvGrpSpPr>
        <p:grpSpPr>
          <a:xfrm>
            <a:off x="4007350" y="4122589"/>
            <a:ext cx="2619436" cy="2184455"/>
            <a:chOff x="3288890" y="4024616"/>
            <a:chExt cx="2619436" cy="2184455"/>
          </a:xfrm>
        </p:grpSpPr>
        <p:cxnSp>
          <p:nvCxnSpPr>
            <p:cNvPr id="5" name="Straight Connector 4"/>
            <p:cNvCxnSpPr/>
            <p:nvPr/>
          </p:nvCxnSpPr>
          <p:spPr>
            <a:xfrm>
              <a:off x="3288890" y="4262284"/>
              <a:ext cx="14749" cy="1946787"/>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47419" y="4262284"/>
              <a:ext cx="0" cy="19467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50191" y="4262284"/>
              <a:ext cx="0" cy="19467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88890" y="4764351"/>
              <a:ext cx="2551471"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431362" y="4024616"/>
              <a:ext cx="1043876" cy="646331"/>
            </a:xfrm>
            <a:prstGeom prst="rect">
              <a:avLst/>
            </a:prstGeom>
            <a:noFill/>
          </p:spPr>
          <p:txBody>
            <a:bodyPr wrap="none" rtlCol="0">
              <a:spAutoFit/>
            </a:bodyPr>
            <a:lstStyle/>
            <a:p>
              <a:r>
                <a:rPr lang="en-US" dirty="0"/>
                <a:t>Starting </a:t>
              </a:r>
            </a:p>
            <a:p>
              <a:r>
                <a:rPr lang="en-US" dirty="0"/>
                <a:t>address</a:t>
              </a:r>
            </a:p>
          </p:txBody>
        </p:sp>
        <p:sp>
          <p:nvSpPr>
            <p:cNvPr id="17" name="TextBox 16"/>
            <p:cNvSpPr txBox="1"/>
            <p:nvPr/>
          </p:nvSpPr>
          <p:spPr>
            <a:xfrm>
              <a:off x="4607970" y="4059760"/>
              <a:ext cx="1300356" cy="646331"/>
            </a:xfrm>
            <a:prstGeom prst="rect">
              <a:avLst/>
            </a:prstGeom>
            <a:noFill/>
          </p:spPr>
          <p:txBody>
            <a:bodyPr wrap="none" rtlCol="0">
              <a:spAutoFit/>
            </a:bodyPr>
            <a:lstStyle/>
            <a:p>
              <a:r>
                <a:rPr lang="en-US" dirty="0"/>
                <a:t>Amount of </a:t>
              </a:r>
            </a:p>
            <a:p>
              <a:pPr algn="ctr"/>
              <a:r>
                <a:rPr lang="en-US" dirty="0"/>
                <a:t>bytes</a:t>
              </a:r>
            </a:p>
          </p:txBody>
        </p:sp>
      </p:grpSp>
      <p:sp>
        <p:nvSpPr>
          <p:cNvPr id="20" name="TextBox 19"/>
          <p:cNvSpPr txBox="1"/>
          <p:nvPr/>
        </p:nvSpPr>
        <p:spPr>
          <a:xfrm>
            <a:off x="484712" y="4619398"/>
            <a:ext cx="2653290" cy="369332"/>
          </a:xfrm>
          <a:prstGeom prst="rect">
            <a:avLst/>
          </a:prstGeom>
          <a:noFill/>
        </p:spPr>
        <p:txBody>
          <a:bodyPr wrap="none" rtlCol="0">
            <a:spAutoFit/>
          </a:bodyPr>
          <a:lstStyle/>
          <a:p>
            <a:r>
              <a:rPr lang="en-US" dirty="0" err="1"/>
              <a:t>int</a:t>
            </a:r>
            <a:r>
              <a:rPr lang="en-US" dirty="0"/>
              <a:t>* q= (</a:t>
            </a:r>
            <a:r>
              <a:rPr lang="en-US" dirty="0" err="1"/>
              <a:t>int</a:t>
            </a:r>
            <a:r>
              <a:rPr lang="en-US" dirty="0"/>
              <a:t>*) </a:t>
            </a:r>
            <a:r>
              <a:rPr lang="en-US" dirty="0" err="1"/>
              <a:t>calloc</a:t>
            </a:r>
            <a:r>
              <a:rPr lang="en-US" dirty="0"/>
              <a:t>(3, 4);</a:t>
            </a:r>
          </a:p>
        </p:txBody>
      </p:sp>
      <p:sp>
        <p:nvSpPr>
          <p:cNvPr id="21" name="TextBox 20"/>
          <p:cNvSpPr txBox="1"/>
          <p:nvPr/>
        </p:nvSpPr>
        <p:spPr>
          <a:xfrm>
            <a:off x="7720094" y="5131948"/>
            <a:ext cx="697627" cy="369332"/>
          </a:xfrm>
          <a:prstGeom prst="rect">
            <a:avLst/>
          </a:prstGeom>
          <a:noFill/>
        </p:spPr>
        <p:txBody>
          <a:bodyPr wrap="none" rtlCol="0">
            <a:spAutoFit/>
          </a:bodyPr>
          <a:lstStyle/>
          <a:p>
            <a:r>
              <a:rPr lang="en-US" dirty="0"/>
              <a:t>1020</a:t>
            </a:r>
          </a:p>
        </p:txBody>
      </p:sp>
      <p:sp>
        <p:nvSpPr>
          <p:cNvPr id="22" name="TextBox 21"/>
          <p:cNvSpPr txBox="1"/>
          <p:nvPr/>
        </p:nvSpPr>
        <p:spPr>
          <a:xfrm>
            <a:off x="4363983" y="5307414"/>
            <a:ext cx="1851789" cy="369332"/>
          </a:xfrm>
          <a:prstGeom prst="rect">
            <a:avLst/>
          </a:prstGeom>
          <a:noFill/>
        </p:spPr>
        <p:txBody>
          <a:bodyPr wrap="none" rtlCol="0">
            <a:spAutoFit/>
          </a:bodyPr>
          <a:lstStyle/>
          <a:p>
            <a:r>
              <a:rPr lang="en-US" dirty="0"/>
              <a:t>1020              12</a:t>
            </a:r>
          </a:p>
        </p:txBody>
      </p:sp>
      <p:sp>
        <p:nvSpPr>
          <p:cNvPr id="23" name="TextBox 22"/>
          <p:cNvSpPr txBox="1"/>
          <p:nvPr/>
        </p:nvSpPr>
        <p:spPr>
          <a:xfrm>
            <a:off x="476250" y="4988730"/>
            <a:ext cx="928459" cy="369332"/>
          </a:xfrm>
          <a:prstGeom prst="rect">
            <a:avLst/>
          </a:prstGeom>
          <a:noFill/>
        </p:spPr>
        <p:txBody>
          <a:bodyPr wrap="none" rtlCol="0">
            <a:spAutoFit/>
          </a:bodyPr>
          <a:lstStyle/>
          <a:p>
            <a:r>
              <a:rPr lang="en-US" dirty="0"/>
              <a:t>free(p);</a:t>
            </a:r>
          </a:p>
        </p:txBody>
      </p:sp>
      <p:cxnSp>
        <p:nvCxnSpPr>
          <p:cNvPr id="25" name="Straight Arrow Connector 24"/>
          <p:cNvCxnSpPr/>
          <p:nvPr/>
        </p:nvCxnSpPr>
        <p:spPr>
          <a:xfrm flipV="1">
            <a:off x="1946612" y="5125301"/>
            <a:ext cx="2229201" cy="75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9008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2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10"/>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0" grpId="1"/>
      <p:bldP spid="9" grpId="0"/>
      <p:bldP spid="9" grpId="1"/>
      <p:bldP spid="20" grpId="0"/>
      <p:bldP spid="21" grpId="0"/>
      <p:bldP spid="21" grpId="1"/>
      <p:bldP spid="22" grpId="0"/>
      <p:bldP spid="2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sp>
        <p:nvSpPr>
          <p:cNvPr id="4" name="Rectangle 3"/>
          <p:cNvSpPr/>
          <p:nvPr/>
        </p:nvSpPr>
        <p:spPr>
          <a:xfrm>
            <a:off x="202617" y="1445979"/>
            <a:ext cx="8664291" cy="4278094"/>
          </a:xfrm>
          <a:prstGeom prst="rect">
            <a:avLst/>
          </a:prstGeom>
        </p:spPr>
        <p:txBody>
          <a:bodyPr wrap="square">
            <a:spAutoFit/>
          </a:bodyPr>
          <a:lstStyle/>
          <a:p>
            <a:r>
              <a:rPr lang="en-US" sz="1600" dirty="0" err="1">
                <a:solidFill>
                  <a:prstClr val="black"/>
                </a:solidFill>
                <a:latin typeface="Courier" charset="0"/>
              </a:rPr>
              <a:t>int</a:t>
            </a:r>
            <a:r>
              <a:rPr lang="en-US" sz="1600" dirty="0">
                <a:solidFill>
                  <a:prstClr val="black"/>
                </a:solidFill>
                <a:latin typeface="Courier" charset="0"/>
              </a:rPr>
              <a:t>    *</a:t>
            </a:r>
            <a:r>
              <a:rPr lang="en-US" sz="1600" dirty="0" err="1">
                <a:solidFill>
                  <a:prstClr val="black"/>
                </a:solidFill>
                <a:latin typeface="Courier" charset="0"/>
              </a:rPr>
              <a:t>p_array</a:t>
            </a:r>
            <a:r>
              <a:rPr lang="en-US" sz="1600" dirty="0">
                <a:solidFill>
                  <a:prstClr val="black"/>
                </a:solidFill>
                <a:latin typeface="Courier" charset="0"/>
              </a:rPr>
              <a:t>;</a:t>
            </a:r>
          </a:p>
          <a:p>
            <a:r>
              <a:rPr lang="en-US" sz="1600" dirty="0">
                <a:solidFill>
                  <a:prstClr val="black"/>
                </a:solidFill>
                <a:latin typeface="Courier" charset="0"/>
              </a:rPr>
              <a:t>double *</a:t>
            </a:r>
            <a:r>
              <a:rPr lang="en-US" sz="1600" dirty="0" err="1">
                <a:solidFill>
                  <a:prstClr val="black"/>
                </a:solidFill>
                <a:latin typeface="Courier" charset="0"/>
              </a:rPr>
              <a:t>d_array</a:t>
            </a:r>
            <a:r>
              <a:rPr lang="en-US" sz="1600" dirty="0">
                <a:solidFill>
                  <a:prstClr val="black"/>
                </a:solidFill>
                <a:latin typeface="Courier" charset="0"/>
              </a:rPr>
              <a:t>;</a:t>
            </a:r>
          </a:p>
          <a:p>
            <a:endParaRPr lang="en-US" sz="1600" dirty="0">
              <a:solidFill>
                <a:prstClr val="black"/>
              </a:solidFill>
              <a:latin typeface="Courier" charset="0"/>
            </a:endParaRPr>
          </a:p>
          <a:p>
            <a:r>
              <a:rPr lang="en-US" sz="1600" dirty="0">
                <a:solidFill>
                  <a:prstClr val="black"/>
                </a:solidFill>
                <a:latin typeface="Courier" charset="0"/>
              </a:rPr>
              <a:t>// Allocated in the heap</a:t>
            </a:r>
          </a:p>
          <a:p>
            <a:r>
              <a:rPr lang="en-US" sz="1600" dirty="0" err="1">
                <a:solidFill>
                  <a:prstClr val="black"/>
                </a:solidFill>
                <a:latin typeface="Courier" charset="0"/>
              </a:rPr>
              <a:t>p_array</a:t>
            </a:r>
            <a:r>
              <a:rPr lang="en-US" sz="1600" dirty="0">
                <a:solidFill>
                  <a:prstClr val="black"/>
                </a:solidFill>
                <a:latin typeface="Courier" charset="0"/>
              </a:rPr>
              <a:t> = (</a:t>
            </a:r>
            <a:r>
              <a:rPr lang="en-US" sz="1600" dirty="0" err="1">
                <a:solidFill>
                  <a:prstClr val="black"/>
                </a:solidFill>
                <a:latin typeface="Courier" charset="0"/>
              </a:rPr>
              <a:t>int</a:t>
            </a:r>
            <a:r>
              <a:rPr lang="en-US" sz="1600" dirty="0">
                <a:solidFill>
                  <a:prstClr val="black"/>
                </a:solidFill>
                <a:latin typeface="Courier" charset="0"/>
              </a:rPr>
              <a:t> *) </a:t>
            </a:r>
            <a:r>
              <a:rPr lang="en-US" sz="1600" dirty="0" err="1">
                <a:solidFill>
                  <a:prstClr val="black"/>
                </a:solidFill>
                <a:latin typeface="Courier" charset="0"/>
              </a:rPr>
              <a:t>malloc</a:t>
            </a:r>
            <a:r>
              <a:rPr lang="en-US" sz="1600" dirty="0">
                <a:solidFill>
                  <a:prstClr val="black"/>
                </a:solidFill>
                <a:latin typeface="Courier" charset="0"/>
              </a:rPr>
              <a:t>(</a:t>
            </a:r>
            <a:r>
              <a:rPr lang="en-US" sz="1600" dirty="0" err="1">
                <a:solidFill>
                  <a:prstClr val="black"/>
                </a:solidFill>
                <a:latin typeface="Courier" charset="0"/>
              </a:rPr>
              <a:t>sizeof</a:t>
            </a:r>
            <a:r>
              <a:rPr lang="en-US" sz="1600" dirty="0">
                <a:solidFill>
                  <a:prstClr val="black"/>
                </a:solidFill>
                <a:latin typeface="Courier" charset="0"/>
              </a:rPr>
              <a:t>(</a:t>
            </a:r>
            <a:r>
              <a:rPr lang="en-US" sz="1600" dirty="0" err="1">
                <a:solidFill>
                  <a:prstClr val="black"/>
                </a:solidFill>
                <a:latin typeface="Courier" charset="0"/>
              </a:rPr>
              <a:t>int</a:t>
            </a:r>
            <a:r>
              <a:rPr lang="en-US" sz="1600" dirty="0">
                <a:solidFill>
                  <a:prstClr val="black"/>
                </a:solidFill>
                <a:latin typeface="Courier" charset="0"/>
              </a:rPr>
              <a:t>)*5);      // allocate 5 </a:t>
            </a:r>
            <a:r>
              <a:rPr lang="en-US" sz="1600" dirty="0" err="1">
                <a:solidFill>
                  <a:prstClr val="black"/>
                </a:solidFill>
                <a:latin typeface="Courier" charset="0"/>
              </a:rPr>
              <a:t>ints</a:t>
            </a:r>
            <a:endParaRPr lang="en-US" sz="1600" dirty="0">
              <a:solidFill>
                <a:prstClr val="black"/>
              </a:solidFill>
              <a:latin typeface="Courier" charset="0"/>
            </a:endParaRPr>
          </a:p>
          <a:p>
            <a:r>
              <a:rPr lang="en-US" sz="1600" dirty="0" err="1">
                <a:solidFill>
                  <a:prstClr val="black"/>
                </a:solidFill>
                <a:latin typeface="Courier" charset="0"/>
              </a:rPr>
              <a:t>d_array</a:t>
            </a:r>
            <a:r>
              <a:rPr lang="en-US" sz="1600" dirty="0">
                <a:solidFill>
                  <a:prstClr val="black"/>
                </a:solidFill>
                <a:latin typeface="Courier" charset="0"/>
              </a:rPr>
              <a:t> = (double *) </a:t>
            </a:r>
            <a:r>
              <a:rPr lang="en-US" sz="1600" dirty="0" err="1">
                <a:solidFill>
                  <a:prstClr val="black"/>
                </a:solidFill>
                <a:latin typeface="Courier" charset="0"/>
              </a:rPr>
              <a:t>malloc</a:t>
            </a:r>
            <a:r>
              <a:rPr lang="en-US" sz="1600" dirty="0">
                <a:solidFill>
                  <a:prstClr val="black"/>
                </a:solidFill>
                <a:latin typeface="Courier" charset="0"/>
              </a:rPr>
              <a:t>(</a:t>
            </a:r>
            <a:r>
              <a:rPr lang="en-US" sz="1600" dirty="0" err="1">
                <a:solidFill>
                  <a:prstClr val="black"/>
                </a:solidFill>
                <a:latin typeface="Courier" charset="0"/>
              </a:rPr>
              <a:t>sizeof</a:t>
            </a:r>
            <a:r>
              <a:rPr lang="en-US" sz="1600" dirty="0">
                <a:solidFill>
                  <a:prstClr val="black"/>
                </a:solidFill>
                <a:latin typeface="Courier" charset="0"/>
              </a:rPr>
              <a:t>(double)*6);  // allocate 6 doubles</a:t>
            </a:r>
          </a:p>
          <a:p>
            <a:endParaRPr lang="en-US" sz="1600" dirty="0">
              <a:solidFill>
                <a:prstClr val="black"/>
              </a:solidFill>
              <a:latin typeface="Courier" charset="0"/>
            </a:endParaRPr>
          </a:p>
          <a:p>
            <a:r>
              <a:rPr lang="en-US" sz="1600" dirty="0">
                <a:solidFill>
                  <a:prstClr val="black"/>
                </a:solidFill>
                <a:latin typeface="Courier" charset="0"/>
              </a:rPr>
              <a:t>for(</a:t>
            </a:r>
            <a:r>
              <a:rPr lang="en-US" sz="1600" dirty="0" err="1">
                <a:solidFill>
                  <a:prstClr val="black"/>
                </a:solidFill>
                <a:latin typeface="Courier" charset="0"/>
              </a:rPr>
              <a:t>int</a:t>
            </a:r>
            <a:r>
              <a:rPr lang="en-US" sz="1600" dirty="0">
                <a:solidFill>
                  <a:prstClr val="black"/>
                </a:solidFill>
                <a:latin typeface="Courier" charset="0"/>
              </a:rPr>
              <a:t> </a:t>
            </a:r>
            <a:r>
              <a:rPr lang="en-US" sz="1600" dirty="0" err="1">
                <a:solidFill>
                  <a:prstClr val="black"/>
                </a:solidFill>
                <a:latin typeface="Courier" charset="0"/>
              </a:rPr>
              <a:t>i</a:t>
            </a:r>
            <a:r>
              <a:rPr lang="en-US" sz="1600" dirty="0">
                <a:solidFill>
                  <a:prstClr val="black"/>
                </a:solidFill>
                <a:latin typeface="Courier" charset="0"/>
              </a:rPr>
              <a:t>=0; </a:t>
            </a:r>
            <a:r>
              <a:rPr lang="en-US" sz="1600" dirty="0" err="1">
                <a:solidFill>
                  <a:prstClr val="black"/>
                </a:solidFill>
                <a:latin typeface="Courier" charset="0"/>
              </a:rPr>
              <a:t>i</a:t>
            </a:r>
            <a:r>
              <a:rPr lang="en-US" sz="1600" dirty="0">
                <a:solidFill>
                  <a:prstClr val="black"/>
                </a:solidFill>
                <a:latin typeface="Courier" charset="0"/>
              </a:rPr>
              <a:t> &lt; 5; </a:t>
            </a:r>
            <a:r>
              <a:rPr lang="en-US" sz="1600" dirty="0" err="1">
                <a:solidFill>
                  <a:prstClr val="black"/>
                </a:solidFill>
                <a:latin typeface="Courier" charset="0"/>
              </a:rPr>
              <a:t>i</a:t>
            </a:r>
            <a:r>
              <a:rPr lang="en-US" sz="1600" dirty="0">
                <a:solidFill>
                  <a:prstClr val="black"/>
                </a:solidFill>
                <a:latin typeface="Courier" charset="0"/>
              </a:rPr>
              <a:t>++) {</a:t>
            </a:r>
          </a:p>
          <a:p>
            <a:r>
              <a:rPr lang="en-US" sz="1600" dirty="0">
                <a:solidFill>
                  <a:prstClr val="black"/>
                </a:solidFill>
                <a:latin typeface="Courier" charset="0"/>
              </a:rPr>
              <a:t>  </a:t>
            </a:r>
            <a:r>
              <a:rPr lang="en-US" sz="1600" dirty="0" err="1">
                <a:solidFill>
                  <a:prstClr val="black"/>
                </a:solidFill>
                <a:latin typeface="Courier" charset="0"/>
              </a:rPr>
              <a:t>p_array</a:t>
            </a:r>
            <a:r>
              <a:rPr lang="en-US" sz="1600" dirty="0">
                <a:solidFill>
                  <a:prstClr val="black"/>
                </a:solidFill>
                <a:latin typeface="Courier" charset="0"/>
              </a:rPr>
              <a:t>[</a:t>
            </a:r>
            <a:r>
              <a:rPr lang="en-US" sz="1600" dirty="0" err="1">
                <a:solidFill>
                  <a:prstClr val="black"/>
                </a:solidFill>
                <a:latin typeface="Courier" charset="0"/>
              </a:rPr>
              <a:t>i</a:t>
            </a:r>
            <a:r>
              <a:rPr lang="en-US" sz="1600" dirty="0">
                <a:solidFill>
                  <a:prstClr val="black"/>
                </a:solidFill>
                <a:latin typeface="Courier" charset="0"/>
              </a:rPr>
              <a:t>] = 0;</a:t>
            </a:r>
          </a:p>
          <a:p>
            <a:r>
              <a:rPr lang="en-US" sz="1600" dirty="0">
                <a:solidFill>
                  <a:prstClr val="black"/>
                </a:solidFill>
                <a:latin typeface="Courier" charset="0"/>
              </a:rPr>
              <a:t>}</a:t>
            </a:r>
          </a:p>
          <a:p>
            <a:endParaRPr lang="en-US" sz="1600" dirty="0">
              <a:solidFill>
                <a:prstClr val="black"/>
              </a:solidFill>
              <a:latin typeface="Courier" charset="0"/>
            </a:endParaRPr>
          </a:p>
          <a:p>
            <a:r>
              <a:rPr lang="en-US" sz="1600" dirty="0">
                <a:solidFill>
                  <a:prstClr val="black"/>
                </a:solidFill>
                <a:latin typeface="Courier" charset="0"/>
              </a:rPr>
              <a:t>for(</a:t>
            </a:r>
            <a:r>
              <a:rPr lang="en-US" sz="1600" dirty="0" err="1">
                <a:solidFill>
                  <a:prstClr val="black"/>
                </a:solidFill>
                <a:latin typeface="Courier" charset="0"/>
              </a:rPr>
              <a:t>int</a:t>
            </a:r>
            <a:r>
              <a:rPr lang="en-US" sz="1600" dirty="0">
                <a:solidFill>
                  <a:prstClr val="black"/>
                </a:solidFill>
                <a:latin typeface="Courier" charset="0"/>
              </a:rPr>
              <a:t> </a:t>
            </a:r>
            <a:r>
              <a:rPr lang="en-US" sz="1600" dirty="0" err="1">
                <a:solidFill>
                  <a:prstClr val="black"/>
                </a:solidFill>
                <a:latin typeface="Courier" charset="0"/>
              </a:rPr>
              <a:t>i</a:t>
            </a:r>
            <a:r>
              <a:rPr lang="en-US" sz="1600" dirty="0">
                <a:solidFill>
                  <a:prstClr val="black"/>
                </a:solidFill>
                <a:latin typeface="Courier" charset="0"/>
              </a:rPr>
              <a:t>=0; </a:t>
            </a:r>
            <a:r>
              <a:rPr lang="en-US" sz="1600" dirty="0" err="1">
                <a:solidFill>
                  <a:prstClr val="black"/>
                </a:solidFill>
                <a:latin typeface="Courier" charset="0"/>
              </a:rPr>
              <a:t>i</a:t>
            </a:r>
            <a:r>
              <a:rPr lang="en-US" sz="1600" dirty="0">
                <a:solidFill>
                  <a:prstClr val="black"/>
                </a:solidFill>
                <a:latin typeface="Courier" charset="0"/>
              </a:rPr>
              <a:t> &lt; 6; </a:t>
            </a:r>
            <a:r>
              <a:rPr lang="en-US" sz="1600" dirty="0" err="1">
                <a:solidFill>
                  <a:prstClr val="black"/>
                </a:solidFill>
                <a:latin typeface="Courier" charset="0"/>
              </a:rPr>
              <a:t>i</a:t>
            </a:r>
            <a:r>
              <a:rPr lang="en-US" sz="1600" dirty="0">
                <a:solidFill>
                  <a:prstClr val="black"/>
                </a:solidFill>
                <a:latin typeface="Courier" charset="0"/>
              </a:rPr>
              <a:t>++) {</a:t>
            </a:r>
          </a:p>
          <a:p>
            <a:r>
              <a:rPr lang="en-US" sz="1600" dirty="0">
                <a:solidFill>
                  <a:prstClr val="black"/>
                </a:solidFill>
                <a:latin typeface="Courier" charset="0"/>
              </a:rPr>
              <a:t>  </a:t>
            </a:r>
            <a:r>
              <a:rPr lang="en-US" sz="1600" dirty="0" err="1">
                <a:solidFill>
                  <a:prstClr val="black"/>
                </a:solidFill>
                <a:latin typeface="Courier" charset="0"/>
              </a:rPr>
              <a:t>d_array</a:t>
            </a:r>
            <a:r>
              <a:rPr lang="en-US" sz="1600" dirty="0">
                <a:solidFill>
                  <a:prstClr val="black"/>
                </a:solidFill>
                <a:latin typeface="Courier" charset="0"/>
              </a:rPr>
              <a:t>[</a:t>
            </a:r>
            <a:r>
              <a:rPr lang="en-US" sz="1600" dirty="0" err="1">
                <a:solidFill>
                  <a:prstClr val="black"/>
                </a:solidFill>
                <a:latin typeface="Courier" charset="0"/>
              </a:rPr>
              <a:t>i</a:t>
            </a:r>
            <a:r>
              <a:rPr lang="en-US" sz="1600" dirty="0">
                <a:solidFill>
                  <a:prstClr val="black"/>
                </a:solidFill>
                <a:latin typeface="Courier" charset="0"/>
              </a:rPr>
              <a:t>]= 0;</a:t>
            </a:r>
            <a:endParaRPr lang="de-DE" sz="1600" dirty="0">
              <a:solidFill>
                <a:prstClr val="black"/>
              </a:solidFill>
              <a:latin typeface="Courier" charset="0"/>
            </a:endParaRPr>
          </a:p>
          <a:p>
            <a:r>
              <a:rPr lang="de-DE" sz="1600" dirty="0">
                <a:solidFill>
                  <a:prstClr val="black"/>
                </a:solidFill>
                <a:latin typeface="Courier" charset="0"/>
              </a:rPr>
              <a:t>}</a:t>
            </a:r>
          </a:p>
          <a:p>
            <a:endParaRPr lang="de-DE" sz="1600" dirty="0">
              <a:solidFill>
                <a:prstClr val="black"/>
              </a:solidFill>
              <a:latin typeface="Courier" charset="0"/>
            </a:endParaRPr>
          </a:p>
          <a:p>
            <a:r>
              <a:rPr lang="de-DE" sz="1600" dirty="0" err="1">
                <a:solidFill>
                  <a:prstClr val="black"/>
                </a:solidFill>
                <a:latin typeface="Courier" charset="0"/>
              </a:rPr>
              <a:t>free</a:t>
            </a:r>
            <a:r>
              <a:rPr lang="de-DE" sz="1600" dirty="0">
                <a:solidFill>
                  <a:prstClr val="black"/>
                </a:solidFill>
                <a:latin typeface="Courier" charset="0"/>
              </a:rPr>
              <a:t> (</a:t>
            </a:r>
            <a:r>
              <a:rPr lang="de-DE" sz="1600" dirty="0" err="1">
                <a:solidFill>
                  <a:prstClr val="black"/>
                </a:solidFill>
                <a:latin typeface="Courier" charset="0"/>
              </a:rPr>
              <a:t>p_array</a:t>
            </a:r>
            <a:r>
              <a:rPr lang="de-DE" sz="1600" dirty="0">
                <a:solidFill>
                  <a:prstClr val="black"/>
                </a:solidFill>
                <a:latin typeface="Courier" charset="0"/>
              </a:rPr>
              <a:t>);</a:t>
            </a:r>
          </a:p>
          <a:p>
            <a:r>
              <a:rPr lang="en-US" sz="1600" dirty="0" err="1">
                <a:solidFill>
                  <a:prstClr val="black"/>
                </a:solidFill>
                <a:latin typeface="Courier" charset="0"/>
              </a:rPr>
              <a:t>p_array</a:t>
            </a:r>
            <a:r>
              <a:rPr lang="en-US" sz="1600" dirty="0">
                <a:solidFill>
                  <a:prstClr val="black"/>
                </a:solidFill>
                <a:latin typeface="Courier" charset="0"/>
              </a:rPr>
              <a:t> = (</a:t>
            </a:r>
            <a:r>
              <a:rPr lang="en-US" sz="1600" dirty="0" err="1">
                <a:solidFill>
                  <a:prstClr val="black"/>
                </a:solidFill>
                <a:latin typeface="Courier" charset="0"/>
              </a:rPr>
              <a:t>int</a:t>
            </a:r>
            <a:r>
              <a:rPr lang="en-US" sz="1600" dirty="0">
                <a:solidFill>
                  <a:prstClr val="black"/>
                </a:solidFill>
                <a:latin typeface="Courier" charset="0"/>
              </a:rPr>
              <a:t> *) </a:t>
            </a:r>
            <a:r>
              <a:rPr lang="en-US" sz="1600" dirty="0" err="1">
                <a:solidFill>
                  <a:prstClr val="black"/>
                </a:solidFill>
                <a:latin typeface="Courier" charset="0"/>
              </a:rPr>
              <a:t>malloc</a:t>
            </a:r>
            <a:r>
              <a:rPr lang="en-US" sz="1600" dirty="0">
                <a:solidFill>
                  <a:prstClr val="black"/>
                </a:solidFill>
                <a:latin typeface="Courier" charset="0"/>
              </a:rPr>
              <a:t>(</a:t>
            </a:r>
            <a:r>
              <a:rPr lang="en-US" sz="1600" dirty="0" err="1">
                <a:solidFill>
                  <a:prstClr val="black"/>
                </a:solidFill>
                <a:latin typeface="Courier" charset="0"/>
              </a:rPr>
              <a:t>sizeof</a:t>
            </a:r>
            <a:r>
              <a:rPr lang="en-US" sz="1600" dirty="0">
                <a:solidFill>
                  <a:prstClr val="black"/>
                </a:solidFill>
                <a:latin typeface="Courier" charset="0"/>
              </a:rPr>
              <a:t>(</a:t>
            </a:r>
            <a:r>
              <a:rPr lang="en-US" sz="1600" dirty="0" err="1">
                <a:solidFill>
                  <a:prstClr val="black"/>
                </a:solidFill>
                <a:latin typeface="Courier" charset="0"/>
              </a:rPr>
              <a:t>int</a:t>
            </a:r>
            <a:r>
              <a:rPr lang="en-US" sz="1600" dirty="0">
                <a:solidFill>
                  <a:prstClr val="black"/>
                </a:solidFill>
                <a:latin typeface="Courier" charset="0"/>
              </a:rPr>
              <a:t>)*100);      // allocate 100 </a:t>
            </a:r>
            <a:r>
              <a:rPr lang="en-US" sz="1600" dirty="0" err="1">
                <a:solidFill>
                  <a:prstClr val="black"/>
                </a:solidFill>
                <a:latin typeface="Courier" charset="0"/>
              </a:rPr>
              <a:t>ints</a:t>
            </a:r>
            <a:endParaRPr lang="en-US" sz="1600" dirty="0">
              <a:solidFill>
                <a:prstClr val="black"/>
              </a:solidFill>
              <a:latin typeface="Courier" charset="0"/>
            </a:endParaRPr>
          </a:p>
        </p:txBody>
      </p:sp>
    </p:spTree>
    <p:extLst>
      <p:ext uri="{BB962C8B-B14F-4D97-AF65-F5344CB8AC3E}">
        <p14:creationId xmlns:p14="http://schemas.microsoft.com/office/powerpoint/2010/main" val="8852524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7949" y="2932143"/>
            <a:ext cx="7243083" cy="646331"/>
          </a:xfrm>
          <a:prstGeom prst="rect">
            <a:avLst/>
          </a:prstGeom>
          <a:noFill/>
        </p:spPr>
        <p:txBody>
          <a:bodyPr wrap="square" rtlCol="0">
            <a:spAutoFit/>
          </a:bodyPr>
          <a:lstStyle/>
          <a:p>
            <a:pPr algn="ctr"/>
            <a:r>
              <a:rPr lang="en-US" sz="3600" dirty="0">
                <a:solidFill>
                  <a:srgbClr val="FF0000"/>
                </a:solidFill>
              </a:rPr>
              <a:t>ERRORS</a:t>
            </a:r>
          </a:p>
        </p:txBody>
      </p:sp>
    </p:spTree>
    <p:extLst>
      <p:ext uri="{BB962C8B-B14F-4D97-AF65-F5344CB8AC3E}">
        <p14:creationId xmlns:p14="http://schemas.microsoft.com/office/powerpoint/2010/main" val="8074552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errors</a:t>
            </a:r>
          </a:p>
        </p:txBody>
      </p:sp>
      <p:sp>
        <p:nvSpPr>
          <p:cNvPr id="3" name="Content Placeholder 2"/>
          <p:cNvSpPr>
            <a:spLocks noGrp="1"/>
          </p:cNvSpPr>
          <p:nvPr>
            <p:ph idx="1"/>
          </p:nvPr>
        </p:nvSpPr>
        <p:spPr/>
        <p:txBody>
          <a:bodyPr/>
          <a:lstStyle/>
          <a:p>
            <a:r>
              <a:rPr lang="en-US" dirty="0"/>
              <a:t>Since in C is up to the programmer to manage dynamic memory (or heap) with allocation/deallocation and pointers to objects in the heap, this is more error-prone.</a:t>
            </a:r>
          </a:p>
          <a:p>
            <a:r>
              <a:rPr lang="en-US" dirty="0"/>
              <a:t>In other languages (e.g., Java) run-time support of the language (i.e., Java Virtual Machine) implements </a:t>
            </a:r>
            <a:r>
              <a:rPr lang="en-US" b="1" dirty="0"/>
              <a:t>garbage collection</a:t>
            </a:r>
            <a:r>
              <a:rPr lang="en-US" dirty="0"/>
              <a:t>.</a:t>
            </a:r>
          </a:p>
          <a:p>
            <a:r>
              <a:rPr lang="en-US" dirty="0"/>
              <a:t>The garbage collector, or just collector, automatically attempts to reclaim garbage, or memory occupied by objects that are no longer in use by the program.</a:t>
            </a:r>
          </a:p>
          <a:p>
            <a:r>
              <a:rPr lang="en-US" dirty="0"/>
              <a:t>Unreferenced objects are are automatically removed from the heap</a:t>
            </a:r>
          </a:p>
        </p:txBody>
      </p:sp>
      <p:sp>
        <p:nvSpPr>
          <p:cNvPr id="4" name="Rectangle 3"/>
          <p:cNvSpPr/>
          <p:nvPr/>
        </p:nvSpPr>
        <p:spPr>
          <a:xfrm>
            <a:off x="2535382" y="5987580"/>
            <a:ext cx="4572000" cy="646331"/>
          </a:xfrm>
          <a:prstGeom prst="rect">
            <a:avLst/>
          </a:prstGeom>
        </p:spPr>
        <p:txBody>
          <a:bodyPr>
            <a:spAutoFit/>
          </a:bodyPr>
          <a:lstStyle/>
          <a:p>
            <a:pPr algn="just">
              <a:buFont typeface="+mj-lt"/>
              <a:buAutoNum type="arabicPeriod"/>
            </a:pPr>
            <a:r>
              <a:rPr lang="en-US" dirty="0">
                <a:solidFill>
                  <a:srgbClr val="000000"/>
                </a:solidFill>
                <a:latin typeface="verdana" charset="0"/>
              </a:rPr>
              <a:t>Employee e=</a:t>
            </a:r>
            <a:r>
              <a:rPr lang="en-US" b="1" dirty="0">
                <a:solidFill>
                  <a:srgbClr val="006699"/>
                </a:solidFill>
                <a:latin typeface="verdana" charset="0"/>
              </a:rPr>
              <a:t>new</a:t>
            </a:r>
            <a:r>
              <a:rPr lang="en-US" dirty="0">
                <a:solidFill>
                  <a:srgbClr val="000000"/>
                </a:solidFill>
                <a:latin typeface="verdana" charset="0"/>
              </a:rPr>
              <a:t> Employee();  </a:t>
            </a:r>
          </a:p>
          <a:p>
            <a:pPr algn="just">
              <a:buFont typeface="+mj-lt"/>
              <a:buAutoNum type="arabicPeriod"/>
            </a:pPr>
            <a:r>
              <a:rPr lang="en-US" dirty="0">
                <a:solidFill>
                  <a:srgbClr val="000000"/>
                </a:solidFill>
                <a:latin typeface="verdana" charset="0"/>
              </a:rPr>
              <a:t>e=</a:t>
            </a:r>
            <a:r>
              <a:rPr lang="en-US" b="1" dirty="0">
                <a:solidFill>
                  <a:srgbClr val="006699"/>
                </a:solidFill>
                <a:latin typeface="verdana" charset="0"/>
              </a:rPr>
              <a:t>null</a:t>
            </a:r>
            <a:r>
              <a:rPr lang="en-US" dirty="0">
                <a:solidFill>
                  <a:srgbClr val="000000"/>
                </a:solidFill>
                <a:latin typeface="verdana" charset="0"/>
              </a:rPr>
              <a:t>;</a:t>
            </a:r>
          </a:p>
        </p:txBody>
      </p:sp>
    </p:spTree>
    <p:extLst>
      <p:ext uri="{BB962C8B-B14F-4D97-AF65-F5344CB8AC3E}">
        <p14:creationId xmlns:p14="http://schemas.microsoft.com/office/powerpoint/2010/main" val="149668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Garbage collection</a:t>
            </a:r>
          </a:p>
        </p:txBody>
      </p:sp>
      <p:sp>
        <p:nvSpPr>
          <p:cNvPr id="3" name="Content Placeholder 2"/>
          <p:cNvSpPr>
            <a:spLocks noGrp="1"/>
          </p:cNvSpPr>
          <p:nvPr>
            <p:ph idx="1"/>
          </p:nvPr>
        </p:nvSpPr>
        <p:spPr/>
        <p:txBody>
          <a:bodyPr/>
          <a:lstStyle/>
          <a:p>
            <a:r>
              <a:rPr lang="en-US" dirty="0"/>
              <a:t>In C, </a:t>
            </a:r>
            <a:r>
              <a:rPr lang="en-US" dirty="0" err="1"/>
              <a:t>int</a:t>
            </a:r>
            <a:r>
              <a:rPr lang="en-US" dirty="0"/>
              <a:t> p= </a:t>
            </a:r>
            <a:r>
              <a:rPr lang="en-US" dirty="0" err="1"/>
              <a:t>malloc</a:t>
            </a:r>
            <a:r>
              <a:rPr lang="en-US" dirty="0"/>
              <a:t>(</a:t>
            </a:r>
            <a:r>
              <a:rPr lang="en-US" dirty="0" err="1"/>
              <a:t>sizeof</a:t>
            </a:r>
            <a:r>
              <a:rPr lang="en-US" dirty="0"/>
              <a:t>(</a:t>
            </a:r>
            <a:r>
              <a:rPr lang="en-US" dirty="0" err="1"/>
              <a:t>int</a:t>
            </a:r>
            <a:r>
              <a:rPr lang="en-US" dirty="0"/>
              <a:t>)); p= NULL; does not deallocate the memory once pointed by p</a:t>
            </a:r>
          </a:p>
          <a:p>
            <a:pPr lvl="1"/>
            <a:r>
              <a:rPr lang="en-US" dirty="0"/>
              <a:t>Free is always needed to deallocate memory</a:t>
            </a:r>
          </a:p>
          <a:p>
            <a:endParaRPr lang="en-US" dirty="0"/>
          </a:p>
          <a:p>
            <a:r>
              <a:rPr lang="en-US" dirty="0"/>
              <a:t>Typically, garbage collection has certain disadvantages, including consuming additional resources, performance impacts, possible stalls in program execution, and incompatibility with manual resource management.</a:t>
            </a:r>
          </a:p>
        </p:txBody>
      </p:sp>
    </p:spTree>
    <p:extLst>
      <p:ext uri="{BB962C8B-B14F-4D97-AF65-F5344CB8AC3E}">
        <p14:creationId xmlns:p14="http://schemas.microsoft.com/office/powerpoint/2010/main" val="2006548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deallocation</a:t>
            </a:r>
          </a:p>
        </p:txBody>
      </p:sp>
      <p:sp>
        <p:nvSpPr>
          <p:cNvPr id="3" name="Content Placeholder 2"/>
          <p:cNvSpPr>
            <a:spLocks noGrp="1"/>
          </p:cNvSpPr>
          <p:nvPr>
            <p:ph idx="1"/>
          </p:nvPr>
        </p:nvSpPr>
        <p:spPr/>
        <p:txBody>
          <a:bodyPr/>
          <a:lstStyle/>
          <a:p>
            <a:r>
              <a:rPr lang="en-US" dirty="0"/>
              <a:t>Always remember to deallocate objects with free() when you do not need them anymore</a:t>
            </a:r>
          </a:p>
          <a:p>
            <a:r>
              <a:rPr lang="en-US" dirty="0"/>
              <a:t>Otherwise, the object may become unreachable: not referenced by any pointer</a:t>
            </a:r>
          </a:p>
          <a:p>
            <a:r>
              <a:rPr lang="en-US" dirty="0"/>
              <a:t>In this is repeated, the heap can be fully consumed: it is limited, as memory in general.</a:t>
            </a:r>
          </a:p>
          <a:p>
            <a:pPr lvl="1"/>
            <a:r>
              <a:rPr lang="en-US" dirty="0"/>
              <a:t>When it is fully consumed, a program may crash or however, you cannot allocate what you want</a:t>
            </a:r>
          </a:p>
          <a:p>
            <a:pPr lvl="1"/>
            <a:r>
              <a:rPr lang="en-US" dirty="0"/>
              <a:t>It is a problem if your program runs for a long period (or forever: servers)</a:t>
            </a:r>
          </a:p>
          <a:p>
            <a:pPr lvl="1"/>
            <a:endParaRPr lang="en-US" dirty="0"/>
          </a:p>
          <a:p>
            <a:r>
              <a:rPr lang="en-US" dirty="0"/>
              <a:t>These are defined as </a:t>
            </a:r>
            <a:r>
              <a:rPr lang="en-US" b="1" dirty="0"/>
              <a:t>memory leaks</a:t>
            </a:r>
          </a:p>
        </p:txBody>
      </p:sp>
    </p:spTree>
    <p:extLst>
      <p:ext uri="{BB962C8B-B14F-4D97-AF65-F5344CB8AC3E}">
        <p14:creationId xmlns:p14="http://schemas.microsoft.com/office/powerpoint/2010/main" val="1541186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dynamic memory</a:t>
            </a:r>
          </a:p>
        </p:txBody>
      </p:sp>
      <p:sp>
        <p:nvSpPr>
          <p:cNvPr id="3" name="Content Placeholder 2"/>
          <p:cNvSpPr>
            <a:spLocks noGrp="1"/>
          </p:cNvSpPr>
          <p:nvPr>
            <p:ph idx="1"/>
          </p:nvPr>
        </p:nvSpPr>
        <p:spPr/>
        <p:txBody>
          <a:bodyPr/>
          <a:lstStyle/>
          <a:p>
            <a:r>
              <a:rPr lang="en-US" dirty="0"/>
              <a:t>When you’re writing a program, you often don’t know how much data it will have to process. </a:t>
            </a:r>
          </a:p>
          <a:p>
            <a:r>
              <a:rPr lang="en-US" dirty="0"/>
              <a:t>Or you can anticipate that the amount of data to process will vary widely. </a:t>
            </a:r>
          </a:p>
          <a:p>
            <a:r>
              <a:rPr lang="en-US" dirty="0"/>
              <a:t>In these cases, efficient resource use demands that you allocate memory only as you actually need it at runtime, and release it again as soon as possible. </a:t>
            </a:r>
          </a:p>
          <a:p>
            <a:r>
              <a:rPr lang="en-US" dirty="0"/>
              <a:t>This is the principle of dynamic memory management, which also has the advantage that a program doesn’t need to be rewritten in order to process larger amounts of data on a system with more available memory. </a:t>
            </a:r>
          </a:p>
          <a:p>
            <a:endParaRPr lang="en-US" dirty="0"/>
          </a:p>
        </p:txBody>
      </p:sp>
    </p:spTree>
    <p:extLst>
      <p:ext uri="{BB962C8B-B14F-4D97-AF65-F5344CB8AC3E}">
        <p14:creationId xmlns:p14="http://schemas.microsoft.com/office/powerpoint/2010/main" val="30016059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example</a:t>
            </a:r>
          </a:p>
        </p:txBody>
      </p:sp>
      <p:sp>
        <p:nvSpPr>
          <p:cNvPr id="4" name="Rectangle 3"/>
          <p:cNvSpPr/>
          <p:nvPr/>
        </p:nvSpPr>
        <p:spPr>
          <a:xfrm>
            <a:off x="2133600" y="2440909"/>
            <a:ext cx="4488874" cy="1754326"/>
          </a:xfrm>
          <a:prstGeom prst="rect">
            <a:avLst/>
          </a:prstGeom>
        </p:spPr>
        <p:txBody>
          <a:bodyPr wrap="square">
            <a:spAutoFit/>
          </a:bodyPr>
          <a:lstStyle/>
          <a:p>
            <a:r>
              <a:rPr lang="en-GB" dirty="0"/>
              <a:t>#include&lt;</a:t>
            </a:r>
            <a:r>
              <a:rPr lang="en-GB" dirty="0" err="1"/>
              <a:t>stdlib.h</a:t>
            </a:r>
            <a:r>
              <a:rPr lang="en-GB" dirty="0"/>
              <a:t>&gt;</a:t>
            </a:r>
          </a:p>
          <a:p>
            <a:endParaRPr lang="en-GB" dirty="0"/>
          </a:p>
          <a:p>
            <a:r>
              <a:rPr lang="en-GB" dirty="0" err="1"/>
              <a:t>int</a:t>
            </a:r>
            <a:r>
              <a:rPr lang="en-GB" dirty="0"/>
              <a:t> main( ) {    	</a:t>
            </a:r>
          </a:p>
          <a:p>
            <a:r>
              <a:rPr lang="en-GB" dirty="0"/>
              <a:t>    </a:t>
            </a:r>
            <a:r>
              <a:rPr lang="en-GB" dirty="0" err="1"/>
              <a:t>int</a:t>
            </a:r>
            <a:r>
              <a:rPr lang="en-GB" dirty="0"/>
              <a:t>* </a:t>
            </a:r>
            <a:r>
              <a:rPr lang="en-GB" dirty="0" err="1"/>
              <a:t>i_array</a:t>
            </a:r>
            <a:r>
              <a:rPr lang="en-GB" dirty="0"/>
              <a:t>= (</a:t>
            </a:r>
            <a:r>
              <a:rPr lang="en-GB" dirty="0" err="1"/>
              <a:t>int</a:t>
            </a:r>
            <a:r>
              <a:rPr lang="en-GB" dirty="0"/>
              <a:t>*) </a:t>
            </a:r>
            <a:r>
              <a:rPr lang="en-GB" dirty="0" err="1"/>
              <a:t>calloc</a:t>
            </a:r>
            <a:r>
              <a:rPr lang="en-GB" dirty="0"/>
              <a:t>(4, </a:t>
            </a:r>
            <a:r>
              <a:rPr lang="en-GB" dirty="0" err="1"/>
              <a:t>sizeof</a:t>
            </a:r>
            <a:r>
              <a:rPr lang="en-GB" dirty="0"/>
              <a:t>(</a:t>
            </a:r>
            <a:r>
              <a:rPr lang="en-GB" dirty="0" err="1"/>
              <a:t>int</a:t>
            </a:r>
            <a:r>
              <a:rPr lang="en-GB" dirty="0"/>
              <a:t>));     </a:t>
            </a:r>
          </a:p>
          <a:p>
            <a:r>
              <a:rPr lang="en-GB" dirty="0"/>
              <a:t>    </a:t>
            </a:r>
            <a:r>
              <a:rPr lang="en-GB" dirty="0" err="1"/>
              <a:t>i_array</a:t>
            </a:r>
            <a:r>
              <a:rPr lang="en-GB" dirty="0"/>
              <a:t>= (</a:t>
            </a:r>
            <a:r>
              <a:rPr lang="en-GB" dirty="0" err="1"/>
              <a:t>int</a:t>
            </a:r>
            <a:r>
              <a:rPr lang="en-GB" dirty="0"/>
              <a:t>*) </a:t>
            </a:r>
            <a:r>
              <a:rPr lang="en-GB" dirty="0" err="1"/>
              <a:t>malloc</a:t>
            </a:r>
            <a:r>
              <a:rPr lang="en-GB" dirty="0"/>
              <a:t> (20);</a:t>
            </a:r>
          </a:p>
          <a:p>
            <a:r>
              <a:rPr lang="en-GB" dirty="0"/>
              <a:t>}</a:t>
            </a:r>
          </a:p>
        </p:txBody>
      </p:sp>
      <p:sp>
        <p:nvSpPr>
          <p:cNvPr id="5" name="TextBox 4"/>
          <p:cNvSpPr txBox="1"/>
          <p:nvPr/>
        </p:nvSpPr>
        <p:spPr>
          <a:xfrm>
            <a:off x="374379" y="5510559"/>
            <a:ext cx="8007320" cy="646331"/>
          </a:xfrm>
          <a:prstGeom prst="rect">
            <a:avLst/>
          </a:prstGeom>
          <a:noFill/>
        </p:spPr>
        <p:txBody>
          <a:bodyPr wrap="none" rtlCol="0">
            <a:spAutoFit/>
          </a:bodyPr>
          <a:lstStyle/>
          <a:p>
            <a:pPr algn="ctr"/>
            <a:r>
              <a:rPr lang="en-GB" dirty="0"/>
              <a:t>The 16 bytes allocated starting from </a:t>
            </a:r>
            <a:r>
              <a:rPr lang="en-GB" dirty="0" err="1"/>
              <a:t>i_array</a:t>
            </a:r>
            <a:r>
              <a:rPr lang="en-GB" dirty="0"/>
              <a:t> are not deallocated from memory</a:t>
            </a:r>
          </a:p>
          <a:p>
            <a:pPr algn="ctr"/>
            <a:r>
              <a:rPr lang="en-GB" dirty="0"/>
              <a:t>They just become unreachable: it’s a memory leak</a:t>
            </a:r>
          </a:p>
        </p:txBody>
      </p:sp>
    </p:spTree>
    <p:extLst>
      <p:ext uri="{BB962C8B-B14F-4D97-AF65-F5344CB8AC3E}">
        <p14:creationId xmlns:p14="http://schemas.microsoft.com/office/powerpoint/2010/main" val="1368842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Frequent errors</a:t>
            </a:r>
          </a:p>
        </p:txBody>
      </p:sp>
      <p:sp>
        <p:nvSpPr>
          <p:cNvPr id="3" name="Content Placeholder 2"/>
          <p:cNvSpPr>
            <a:spLocks noGrp="1"/>
          </p:cNvSpPr>
          <p:nvPr>
            <p:ph idx="1"/>
          </p:nvPr>
        </p:nvSpPr>
        <p:spPr/>
        <p:txBody>
          <a:bodyPr>
            <a:normAutofit/>
          </a:bodyPr>
          <a:lstStyle/>
          <a:p>
            <a:r>
              <a:rPr lang="en-US" dirty="0"/>
              <a:t>Frequent errors are</a:t>
            </a:r>
          </a:p>
          <a:p>
            <a:pPr lvl="1"/>
            <a:r>
              <a:rPr lang="en-US" dirty="0"/>
              <a:t>memory usage after a call to </a:t>
            </a:r>
            <a:r>
              <a:rPr lang="en-US" b="1" dirty="0"/>
              <a:t>free</a:t>
            </a:r>
            <a:r>
              <a:rPr lang="en-US" dirty="0"/>
              <a:t> (</a:t>
            </a:r>
            <a:r>
              <a:rPr lang="en-US" dirty="0">
                <a:solidFill>
                  <a:srgbClr val="FF0000"/>
                </a:solidFill>
              </a:rPr>
              <a:t>dangling pointer</a:t>
            </a:r>
            <a:r>
              <a:rPr lang="en-US" dirty="0"/>
              <a:t>) or </a:t>
            </a:r>
          </a:p>
          <a:p>
            <a:pPr lvl="1"/>
            <a:r>
              <a:rPr lang="en-US"/>
              <a:t>dereferecing</a:t>
            </a:r>
            <a:r>
              <a:rPr lang="en-US" dirty="0"/>
              <a:t> a pointer assigned to NULL,</a:t>
            </a:r>
          </a:p>
          <a:p>
            <a:pPr lvl="1"/>
            <a:r>
              <a:rPr lang="en-US" dirty="0"/>
              <a:t>calling free twice ("double free"), etc., </a:t>
            </a:r>
          </a:p>
          <a:p>
            <a:r>
              <a:rPr lang="en-US" dirty="0"/>
              <a:t>Usually they cause a </a:t>
            </a:r>
            <a:r>
              <a:rPr lang="en-US" dirty="0">
                <a:solidFill>
                  <a:srgbClr val="FF0000"/>
                </a:solidFill>
              </a:rPr>
              <a:t>segmentation fault</a:t>
            </a:r>
            <a:r>
              <a:rPr lang="en-US" dirty="0"/>
              <a:t> and results in a crash of the program.</a:t>
            </a:r>
          </a:p>
          <a:p>
            <a:endParaRPr lang="en-US" dirty="0"/>
          </a:p>
          <a:p>
            <a:r>
              <a:rPr lang="en-US" dirty="0"/>
              <a:t>Your program is only allowed to touch memory that belongs to it -- the memory previously mentioned. Any access outside that area will cause a segmentation fault. </a:t>
            </a:r>
          </a:p>
        </p:txBody>
      </p:sp>
    </p:spTree>
    <p:extLst>
      <p:ext uri="{BB962C8B-B14F-4D97-AF65-F5344CB8AC3E}">
        <p14:creationId xmlns:p14="http://schemas.microsoft.com/office/powerpoint/2010/main" val="15093718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Deferencing</a:t>
            </a:r>
            <a:r>
              <a:rPr lang="en-US" dirty="0"/>
              <a:t> a null pointer</a:t>
            </a:r>
          </a:p>
        </p:txBody>
      </p:sp>
      <p:sp>
        <p:nvSpPr>
          <p:cNvPr id="4" name="Rectangle 3"/>
          <p:cNvSpPr/>
          <p:nvPr/>
        </p:nvSpPr>
        <p:spPr>
          <a:xfrm>
            <a:off x="2809875" y="1619250"/>
            <a:ext cx="2873375" cy="1323439"/>
          </a:xfrm>
          <a:prstGeom prst="rect">
            <a:avLst/>
          </a:prstGeom>
        </p:spPr>
        <p:txBody>
          <a:bodyPr wrap="square">
            <a:spAutoFit/>
          </a:bodyPr>
          <a:lstStyle/>
          <a:p>
            <a:r>
              <a:rPr lang="en-US" sz="2000" dirty="0" err="1"/>
              <a:t>int</a:t>
            </a:r>
            <a:r>
              <a:rPr lang="en-US" sz="2000" dirty="0"/>
              <a:t> main(void) {</a:t>
            </a:r>
          </a:p>
          <a:p>
            <a:r>
              <a:rPr lang="en-US" sz="2000" dirty="0"/>
              <a:t>	</a:t>
            </a:r>
            <a:r>
              <a:rPr lang="en-US" sz="2000" dirty="0" err="1"/>
              <a:t>int</a:t>
            </a:r>
            <a:r>
              <a:rPr lang="en-US" sz="2000" dirty="0"/>
              <a:t>*p =NULL;</a:t>
            </a:r>
          </a:p>
          <a:p>
            <a:r>
              <a:rPr lang="en-US" sz="2000" dirty="0"/>
              <a:t>	</a:t>
            </a:r>
            <a:r>
              <a:rPr lang="en-US" sz="2000" dirty="0" err="1"/>
              <a:t>int</a:t>
            </a:r>
            <a:r>
              <a:rPr lang="en-US" sz="2000" dirty="0"/>
              <a:t> c </a:t>
            </a:r>
            <a:r>
              <a:rPr lang="en-US" sz="2000"/>
              <a:t>= 3 + </a:t>
            </a:r>
            <a:r>
              <a:rPr lang="en-US" sz="2000" dirty="0"/>
              <a:t>*p;</a:t>
            </a:r>
          </a:p>
          <a:p>
            <a:r>
              <a:rPr lang="en-US" sz="2000" dirty="0"/>
              <a:t>}</a:t>
            </a:r>
          </a:p>
        </p:txBody>
      </p:sp>
      <p:sp>
        <p:nvSpPr>
          <p:cNvPr id="5" name="Rectangle 4"/>
          <p:cNvSpPr/>
          <p:nvPr/>
        </p:nvSpPr>
        <p:spPr>
          <a:xfrm>
            <a:off x="1619250" y="4729614"/>
            <a:ext cx="6127750" cy="1015663"/>
          </a:xfrm>
          <a:prstGeom prst="rect">
            <a:avLst/>
          </a:prstGeom>
        </p:spPr>
        <p:txBody>
          <a:bodyPr wrap="square">
            <a:spAutoFit/>
          </a:bodyPr>
          <a:lstStyle/>
          <a:p>
            <a:r>
              <a:rPr lang="en-US" sz="2000" dirty="0" err="1"/>
              <a:t>MacBook-Francesco:ProgrammI</a:t>
            </a:r>
            <a:r>
              <a:rPr lang="en-US" sz="2000" dirty="0"/>
              <a:t> </a:t>
            </a:r>
            <a:r>
              <a:rPr lang="en-US" sz="2000" dirty="0" err="1"/>
              <a:t>francescosantini</a:t>
            </a:r>
            <a:r>
              <a:rPr lang="en-US" sz="2000" dirty="0"/>
              <a:t>$ ./test</a:t>
            </a:r>
          </a:p>
          <a:p>
            <a:r>
              <a:rPr lang="en-US" sz="2000" dirty="0"/>
              <a:t>Segmentation fault: 11</a:t>
            </a:r>
          </a:p>
        </p:txBody>
      </p:sp>
    </p:spTree>
    <p:extLst>
      <p:ext uri="{BB962C8B-B14F-4D97-AF65-F5344CB8AC3E}">
        <p14:creationId xmlns:p14="http://schemas.microsoft.com/office/powerpoint/2010/main" val="2507370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Dangling pointers</a:t>
            </a:r>
          </a:p>
        </p:txBody>
      </p:sp>
      <p:sp>
        <p:nvSpPr>
          <p:cNvPr id="3" name="Content Placeholder 2"/>
          <p:cNvSpPr>
            <a:spLocks noGrp="1"/>
          </p:cNvSpPr>
          <p:nvPr>
            <p:ph idx="1"/>
          </p:nvPr>
        </p:nvSpPr>
        <p:spPr/>
        <p:txBody>
          <a:bodyPr/>
          <a:lstStyle/>
          <a:p>
            <a:r>
              <a:rPr lang="en-US" dirty="0"/>
              <a:t>Dangling pointers arise during object destruction, when an object that has an incoming reference is deleted or deallocated, without modifying the value of the pointer, so that the pointer still points to the memory location of the deallocated memory.</a:t>
            </a:r>
            <a:endParaRPr lang="en-GB" dirty="0"/>
          </a:p>
        </p:txBody>
      </p:sp>
      <p:sp>
        <p:nvSpPr>
          <p:cNvPr id="4" name="Rectangle 3"/>
          <p:cNvSpPr/>
          <p:nvPr/>
        </p:nvSpPr>
        <p:spPr>
          <a:xfrm>
            <a:off x="394854" y="4320970"/>
            <a:ext cx="4572000" cy="1200329"/>
          </a:xfrm>
          <a:prstGeom prst="rect">
            <a:avLst/>
          </a:prstGeom>
        </p:spPr>
        <p:txBody>
          <a:bodyPr>
            <a:spAutoFit/>
          </a:bodyPr>
          <a:lstStyle/>
          <a:p>
            <a:pPr fontAlgn="base"/>
            <a:r>
              <a:rPr lang="en-US" dirty="0">
                <a:solidFill>
                  <a:srgbClr val="333333"/>
                </a:solidFill>
                <a:latin typeface="Consolas" charset="0"/>
              </a:rPr>
              <a:t>if (</a:t>
            </a:r>
            <a:r>
              <a:rPr lang="en-US" dirty="0" err="1">
                <a:solidFill>
                  <a:srgbClr val="333333"/>
                </a:solidFill>
                <a:latin typeface="Consolas" charset="0"/>
              </a:rPr>
              <a:t>message_type</a:t>
            </a:r>
            <a:r>
              <a:rPr lang="en-US" dirty="0">
                <a:solidFill>
                  <a:srgbClr val="333333"/>
                </a:solidFill>
                <a:latin typeface="Consolas" charset="0"/>
              </a:rPr>
              <a:t> == value_1) {</a:t>
            </a:r>
          </a:p>
          <a:p>
            <a:pPr fontAlgn="base"/>
            <a:r>
              <a:rPr lang="en-US" dirty="0">
                <a:solidFill>
                  <a:srgbClr val="333333"/>
                </a:solidFill>
                <a:latin typeface="Consolas" charset="0"/>
              </a:rPr>
              <a:t>  /* Process message type 1 */</a:t>
            </a:r>
          </a:p>
          <a:p>
            <a:pPr fontAlgn="base"/>
            <a:r>
              <a:rPr lang="en-US" dirty="0">
                <a:solidFill>
                  <a:srgbClr val="333333"/>
                </a:solidFill>
                <a:latin typeface="Consolas" charset="0"/>
              </a:rPr>
              <a:t>  free(message);</a:t>
            </a:r>
          </a:p>
          <a:p>
            <a:pPr fontAlgn="base"/>
            <a:r>
              <a:rPr lang="en-US" dirty="0">
                <a:solidFill>
                  <a:srgbClr val="333333"/>
                </a:solidFill>
                <a:latin typeface="Consolas" charset="0"/>
              </a:rPr>
              <a:t>}</a:t>
            </a:r>
            <a:endParaRPr lang="en-US" b="0" i="0" u="none" strike="noStrike" dirty="0">
              <a:solidFill>
                <a:srgbClr val="333333"/>
              </a:solidFill>
              <a:effectLst/>
              <a:latin typeface="Consolas" charset="0"/>
            </a:endParaRPr>
          </a:p>
        </p:txBody>
      </p:sp>
      <p:grpSp>
        <p:nvGrpSpPr>
          <p:cNvPr id="11" name="Group 10"/>
          <p:cNvGrpSpPr/>
          <p:nvPr/>
        </p:nvGrpSpPr>
        <p:grpSpPr>
          <a:xfrm>
            <a:off x="279862" y="3979026"/>
            <a:ext cx="3477490" cy="1849581"/>
            <a:chOff x="554182" y="4329546"/>
            <a:chExt cx="3477490" cy="1849581"/>
          </a:xfrm>
        </p:grpSpPr>
        <p:cxnSp>
          <p:nvCxnSpPr>
            <p:cNvPr id="6" name="Straight Connector 5"/>
            <p:cNvCxnSpPr/>
            <p:nvPr/>
          </p:nvCxnSpPr>
          <p:spPr>
            <a:xfrm flipV="1">
              <a:off x="554182" y="4447309"/>
              <a:ext cx="3408218" cy="173181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33055" y="4329546"/>
              <a:ext cx="2798617" cy="1849581"/>
            </a:xfrm>
            <a:prstGeom prst="line">
              <a:avLst/>
            </a:prstGeom>
          </p:spPr>
          <p:style>
            <a:lnRef idx="1">
              <a:schemeClr val="accent1"/>
            </a:lnRef>
            <a:fillRef idx="0">
              <a:schemeClr val="accent1"/>
            </a:fillRef>
            <a:effectRef idx="0">
              <a:schemeClr val="accent1"/>
            </a:effectRef>
            <a:fontRef idx="minor">
              <a:schemeClr val="tx1"/>
            </a:fontRef>
          </p:style>
        </p:cxnSp>
      </p:grpSp>
      <p:sp>
        <p:nvSpPr>
          <p:cNvPr id="12" name="Rectangle 11"/>
          <p:cNvSpPr/>
          <p:nvPr/>
        </p:nvSpPr>
        <p:spPr>
          <a:xfrm>
            <a:off x="4735425" y="4224034"/>
            <a:ext cx="4572000" cy="1477328"/>
          </a:xfrm>
          <a:prstGeom prst="rect">
            <a:avLst/>
          </a:prstGeom>
        </p:spPr>
        <p:txBody>
          <a:bodyPr>
            <a:spAutoFit/>
          </a:bodyPr>
          <a:lstStyle/>
          <a:p>
            <a:pPr fontAlgn="base"/>
            <a:r>
              <a:rPr lang="en-US" dirty="0">
                <a:solidFill>
                  <a:srgbClr val="333333"/>
                </a:solidFill>
                <a:latin typeface="Consolas" charset="0"/>
              </a:rPr>
              <a:t>if (</a:t>
            </a:r>
            <a:r>
              <a:rPr lang="en-US" dirty="0" err="1">
                <a:solidFill>
                  <a:srgbClr val="333333"/>
                </a:solidFill>
                <a:latin typeface="Consolas" charset="0"/>
              </a:rPr>
              <a:t>message_type</a:t>
            </a:r>
            <a:r>
              <a:rPr lang="en-US" dirty="0">
                <a:solidFill>
                  <a:srgbClr val="333333"/>
                </a:solidFill>
                <a:latin typeface="Consolas" charset="0"/>
              </a:rPr>
              <a:t> == value_1) {</a:t>
            </a:r>
          </a:p>
          <a:p>
            <a:pPr fontAlgn="base"/>
            <a:r>
              <a:rPr lang="en-US" dirty="0">
                <a:solidFill>
                  <a:srgbClr val="333333"/>
                </a:solidFill>
                <a:latin typeface="Consolas" charset="0"/>
              </a:rPr>
              <a:t>  /* Process message type 1 */</a:t>
            </a:r>
          </a:p>
          <a:p>
            <a:pPr fontAlgn="base"/>
            <a:r>
              <a:rPr lang="en-US" dirty="0">
                <a:solidFill>
                  <a:srgbClr val="333333"/>
                </a:solidFill>
                <a:latin typeface="Consolas" charset="0"/>
              </a:rPr>
              <a:t>  free(message);</a:t>
            </a:r>
          </a:p>
          <a:p>
            <a:pPr fontAlgn="base"/>
            <a:r>
              <a:rPr lang="en-US" dirty="0">
                <a:solidFill>
                  <a:srgbClr val="333333"/>
                </a:solidFill>
                <a:latin typeface="Consolas" charset="0"/>
              </a:rPr>
              <a:t>  message = NULL;</a:t>
            </a:r>
          </a:p>
          <a:p>
            <a:pPr fontAlgn="base"/>
            <a:r>
              <a:rPr lang="en-US" dirty="0">
                <a:solidFill>
                  <a:srgbClr val="333333"/>
                </a:solidFill>
                <a:latin typeface="Consolas" charset="0"/>
              </a:rPr>
              <a:t>}</a:t>
            </a:r>
            <a:endParaRPr lang="en-US" b="0" i="0" u="none" strike="noStrike" dirty="0">
              <a:solidFill>
                <a:srgbClr val="333333"/>
              </a:solidFill>
              <a:effectLst/>
              <a:latin typeface="Consolas" charset="0"/>
            </a:endParaRPr>
          </a:p>
        </p:txBody>
      </p:sp>
      <p:sp>
        <p:nvSpPr>
          <p:cNvPr id="13" name="TextBox 12"/>
          <p:cNvSpPr txBox="1"/>
          <p:nvPr/>
        </p:nvSpPr>
        <p:spPr>
          <a:xfrm>
            <a:off x="2966983" y="6000664"/>
            <a:ext cx="5913029" cy="369332"/>
          </a:xfrm>
          <a:prstGeom prst="rect">
            <a:avLst/>
          </a:prstGeom>
          <a:noFill/>
        </p:spPr>
        <p:txBody>
          <a:bodyPr wrap="none" rtlCol="0">
            <a:spAutoFit/>
          </a:bodyPr>
          <a:lstStyle/>
          <a:p>
            <a:r>
              <a:rPr lang="en-GB" dirty="0"/>
              <a:t>To be sure not to use that memory</a:t>
            </a:r>
            <a:r>
              <a:rPr lang="en-GB"/>
              <a:t>, assign null to pointer</a:t>
            </a:r>
          </a:p>
        </p:txBody>
      </p:sp>
    </p:spTree>
    <p:extLst>
      <p:ext uri="{BB962C8B-B14F-4D97-AF65-F5344CB8AC3E}">
        <p14:creationId xmlns:p14="http://schemas.microsoft.com/office/powerpoint/2010/main" val="53705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error</a:t>
            </a:r>
          </a:p>
        </p:txBody>
      </p:sp>
      <p:sp>
        <p:nvSpPr>
          <p:cNvPr id="4" name="Rectangle 3"/>
          <p:cNvSpPr/>
          <p:nvPr/>
        </p:nvSpPr>
        <p:spPr>
          <a:xfrm>
            <a:off x="2751136" y="1985635"/>
            <a:ext cx="3657600" cy="2308324"/>
          </a:xfrm>
          <a:prstGeom prst="rect">
            <a:avLst/>
          </a:prstGeom>
        </p:spPr>
        <p:txBody>
          <a:bodyPr wrap="square">
            <a:spAutoFit/>
          </a:bodyPr>
          <a:lstStyle/>
          <a:p>
            <a:pPr fontAlgn="base"/>
            <a:r>
              <a:rPr lang="mr-IN" sz="2400" b="1" dirty="0" err="1">
                <a:solidFill>
                  <a:srgbClr val="286491"/>
                </a:solidFill>
                <a:latin typeface="inherit" charset="0"/>
              </a:rPr>
              <a:t>int</a:t>
            </a:r>
            <a:r>
              <a:rPr lang="mr-IN" sz="2400" dirty="0">
                <a:solidFill>
                  <a:srgbClr val="000000"/>
                </a:solidFill>
                <a:latin typeface="inherit" charset="0"/>
              </a:rPr>
              <a:t> </a:t>
            </a:r>
            <a:r>
              <a:rPr lang="mr-IN" sz="2400" dirty="0" err="1">
                <a:solidFill>
                  <a:srgbClr val="CF6A4C"/>
                </a:solidFill>
                <a:latin typeface="inherit" charset="0"/>
              </a:rPr>
              <a:t>main</a:t>
            </a:r>
            <a:r>
              <a:rPr lang="mr-IN" sz="2400" dirty="0">
                <a:solidFill>
                  <a:srgbClr val="777777"/>
                </a:solidFill>
                <a:latin typeface="inherit" charset="0"/>
              </a:rPr>
              <a:t>()</a:t>
            </a:r>
            <a:r>
              <a:rPr lang="en-US" sz="2400" dirty="0">
                <a:solidFill>
                  <a:srgbClr val="AAAAAA"/>
                </a:solidFill>
                <a:latin typeface="inherit" charset="0"/>
              </a:rPr>
              <a:t> </a:t>
            </a:r>
            <a:r>
              <a:rPr lang="mr-IN" sz="2400" dirty="0">
                <a:solidFill>
                  <a:srgbClr val="777777"/>
                </a:solidFill>
                <a:latin typeface="inherit" charset="0"/>
              </a:rPr>
              <a:t>{</a:t>
            </a:r>
            <a:endParaRPr lang="mr-IN" sz="2400" dirty="0">
              <a:solidFill>
                <a:srgbClr val="AAAAAA"/>
              </a:solidFill>
              <a:latin typeface="inherit" charset="0"/>
            </a:endParaRPr>
          </a:p>
          <a:p>
            <a:pPr fontAlgn="base"/>
            <a:r>
              <a:rPr lang="en-US" sz="2400" b="1" dirty="0">
                <a:solidFill>
                  <a:srgbClr val="286491"/>
                </a:solidFill>
                <a:latin typeface="inherit" charset="0"/>
              </a:rPr>
              <a:t>    </a:t>
            </a:r>
            <a:r>
              <a:rPr lang="mr-IN" sz="2400" b="1" dirty="0" err="1">
                <a:solidFill>
                  <a:srgbClr val="286491"/>
                </a:solidFill>
                <a:latin typeface="inherit" charset="0"/>
              </a:rPr>
              <a:t>int</a:t>
            </a:r>
            <a:r>
              <a:rPr lang="mr-IN" sz="2400" dirty="0">
                <a:solidFill>
                  <a:srgbClr val="000000"/>
                </a:solidFill>
                <a:latin typeface="inherit" charset="0"/>
              </a:rPr>
              <a:t>* p1, p2;</a:t>
            </a:r>
            <a:endParaRPr lang="mr-IN" sz="2400" dirty="0">
              <a:solidFill>
                <a:srgbClr val="AAAAAA"/>
              </a:solidFill>
              <a:latin typeface="inherit" charset="0"/>
            </a:endParaRPr>
          </a:p>
          <a:p>
            <a:pPr fontAlgn="base"/>
            <a:r>
              <a:rPr lang="en-US" sz="2400" b="1" dirty="0">
                <a:solidFill>
                  <a:srgbClr val="286491"/>
                </a:solidFill>
                <a:latin typeface="inherit" charset="0"/>
              </a:rPr>
              <a:t>    </a:t>
            </a:r>
            <a:r>
              <a:rPr lang="mr-IN" sz="2400" b="1" dirty="0" err="1">
                <a:solidFill>
                  <a:srgbClr val="286491"/>
                </a:solidFill>
                <a:latin typeface="inherit" charset="0"/>
              </a:rPr>
              <a:t>int</a:t>
            </a:r>
            <a:r>
              <a:rPr lang="mr-IN" sz="2400" dirty="0">
                <a:solidFill>
                  <a:srgbClr val="000000"/>
                </a:solidFill>
                <a:latin typeface="inherit" charset="0"/>
              </a:rPr>
              <a:t> </a:t>
            </a:r>
            <a:r>
              <a:rPr lang="mr-IN" sz="2400" dirty="0" err="1">
                <a:solidFill>
                  <a:srgbClr val="000000"/>
                </a:solidFill>
                <a:latin typeface="inherit" charset="0"/>
              </a:rPr>
              <a:t>n</a:t>
            </a:r>
            <a:r>
              <a:rPr lang="mr-IN" sz="2400" dirty="0">
                <a:solidFill>
                  <a:srgbClr val="000000"/>
                </a:solidFill>
                <a:latin typeface="inherit" charset="0"/>
              </a:rPr>
              <a:t> = </a:t>
            </a:r>
            <a:r>
              <a:rPr lang="mr-IN" sz="2400" dirty="0">
                <a:solidFill>
                  <a:srgbClr val="009999"/>
                </a:solidFill>
                <a:latin typeface="inherit" charset="0"/>
              </a:rPr>
              <a:t>30</a:t>
            </a:r>
            <a:r>
              <a:rPr lang="mr-IN" sz="2400" dirty="0">
                <a:solidFill>
                  <a:srgbClr val="000000"/>
                </a:solidFill>
                <a:latin typeface="inherit" charset="0"/>
              </a:rPr>
              <a:t>;</a:t>
            </a:r>
            <a:endParaRPr lang="mr-IN" sz="2400" dirty="0">
              <a:solidFill>
                <a:srgbClr val="AAAAAA"/>
              </a:solidFill>
              <a:latin typeface="inherit" charset="0"/>
            </a:endParaRPr>
          </a:p>
          <a:p>
            <a:pPr fontAlgn="base"/>
            <a:r>
              <a:rPr lang="en-US" sz="2400" dirty="0">
                <a:solidFill>
                  <a:srgbClr val="000000"/>
                </a:solidFill>
                <a:latin typeface="inherit" charset="0"/>
              </a:rPr>
              <a:t>    </a:t>
            </a:r>
            <a:r>
              <a:rPr lang="mr-IN" sz="2400" dirty="0">
                <a:solidFill>
                  <a:srgbClr val="000000"/>
                </a:solidFill>
                <a:latin typeface="inherit" charset="0"/>
              </a:rPr>
              <a:t>p1 = &amp;</a:t>
            </a:r>
            <a:r>
              <a:rPr lang="mr-IN" sz="2400" dirty="0" err="1">
                <a:solidFill>
                  <a:srgbClr val="000000"/>
                </a:solidFill>
                <a:latin typeface="inherit" charset="0"/>
              </a:rPr>
              <a:t>n</a:t>
            </a:r>
            <a:r>
              <a:rPr lang="mr-IN" sz="2400" dirty="0">
                <a:solidFill>
                  <a:srgbClr val="000000"/>
                </a:solidFill>
                <a:latin typeface="inherit" charset="0"/>
              </a:rPr>
              <a:t>;</a:t>
            </a:r>
            <a:endParaRPr lang="mr-IN" sz="2400" dirty="0">
              <a:solidFill>
                <a:srgbClr val="AAAAAA"/>
              </a:solidFill>
              <a:latin typeface="inherit" charset="0"/>
            </a:endParaRPr>
          </a:p>
          <a:p>
            <a:pPr fontAlgn="base"/>
            <a:r>
              <a:rPr lang="en-US" sz="2400" dirty="0">
                <a:solidFill>
                  <a:srgbClr val="000000"/>
                </a:solidFill>
                <a:latin typeface="inherit" charset="0"/>
              </a:rPr>
              <a:t>    </a:t>
            </a:r>
            <a:r>
              <a:rPr lang="mr-IN" sz="2400" dirty="0">
                <a:solidFill>
                  <a:srgbClr val="000000"/>
                </a:solidFill>
                <a:latin typeface="inherit" charset="0"/>
              </a:rPr>
              <a:t>p2 = &amp;</a:t>
            </a:r>
            <a:r>
              <a:rPr lang="mr-IN" sz="2400" dirty="0" err="1">
                <a:solidFill>
                  <a:srgbClr val="000000"/>
                </a:solidFill>
                <a:latin typeface="inherit" charset="0"/>
              </a:rPr>
              <a:t>n</a:t>
            </a:r>
            <a:r>
              <a:rPr lang="mr-IN" sz="2400" dirty="0">
                <a:solidFill>
                  <a:srgbClr val="000000"/>
                </a:solidFill>
                <a:latin typeface="inherit" charset="0"/>
              </a:rPr>
              <a:t>;</a:t>
            </a:r>
            <a:r>
              <a:rPr lang="mr-IN" sz="2400" dirty="0">
                <a:solidFill>
                  <a:srgbClr val="9999AA"/>
                </a:solidFill>
                <a:latin typeface="inherit" charset="0"/>
              </a:rPr>
              <a:t> </a:t>
            </a:r>
            <a:endParaRPr lang="mr-IN" sz="2400" dirty="0">
              <a:solidFill>
                <a:srgbClr val="AAAAAA"/>
              </a:solidFill>
              <a:latin typeface="inherit" charset="0"/>
            </a:endParaRPr>
          </a:p>
          <a:p>
            <a:pPr fontAlgn="base"/>
            <a:r>
              <a:rPr lang="mr-IN" sz="2400" dirty="0">
                <a:solidFill>
                  <a:srgbClr val="777777"/>
                </a:solidFill>
                <a:latin typeface="inherit" charset="0"/>
              </a:rPr>
              <a:t>}</a:t>
            </a:r>
            <a:endParaRPr lang="mr-IN" sz="2400" b="0" i="0" u="none" strike="noStrike" dirty="0">
              <a:solidFill>
                <a:srgbClr val="AAAAAA"/>
              </a:solidFill>
              <a:effectLst/>
              <a:latin typeface="inherit" charset="0"/>
            </a:endParaRPr>
          </a:p>
        </p:txBody>
      </p:sp>
      <p:sp>
        <p:nvSpPr>
          <p:cNvPr id="5" name="TextBox 4"/>
          <p:cNvSpPr txBox="1"/>
          <p:nvPr/>
        </p:nvSpPr>
        <p:spPr>
          <a:xfrm>
            <a:off x="1223889" y="5154009"/>
            <a:ext cx="6712094" cy="369332"/>
          </a:xfrm>
          <a:prstGeom prst="rect">
            <a:avLst/>
          </a:prstGeom>
          <a:noFill/>
        </p:spPr>
        <p:txBody>
          <a:bodyPr wrap="none" rtlCol="0">
            <a:spAutoFit/>
          </a:bodyPr>
          <a:lstStyle/>
          <a:p>
            <a:r>
              <a:rPr lang="en-GB" dirty="0"/>
              <a:t>p2 is not a pointer: warning, but an error in practice </a:t>
            </a:r>
            <a:r>
              <a:rPr lang="en-GB"/>
              <a:t>(how to fix?)</a:t>
            </a:r>
            <a:endParaRPr lang="en-GB" dirty="0"/>
          </a:p>
        </p:txBody>
      </p:sp>
      <p:sp>
        <p:nvSpPr>
          <p:cNvPr id="6" name="Rectangle 5"/>
          <p:cNvSpPr/>
          <p:nvPr/>
        </p:nvSpPr>
        <p:spPr>
          <a:xfrm>
            <a:off x="6064835" y="5909156"/>
            <a:ext cx="1782860" cy="461665"/>
          </a:xfrm>
          <a:prstGeom prst="rect">
            <a:avLst/>
          </a:prstGeom>
        </p:spPr>
        <p:txBody>
          <a:bodyPr wrap="none">
            <a:spAutoFit/>
          </a:bodyPr>
          <a:lstStyle/>
          <a:p>
            <a:pPr fontAlgn="base"/>
            <a:r>
              <a:rPr lang="mr-IN" sz="2400" b="1" dirty="0" err="1">
                <a:solidFill>
                  <a:srgbClr val="286491"/>
                </a:solidFill>
                <a:latin typeface="inherit" charset="0"/>
              </a:rPr>
              <a:t>int</a:t>
            </a:r>
            <a:r>
              <a:rPr lang="mr-IN" sz="2400" dirty="0">
                <a:solidFill>
                  <a:srgbClr val="000000"/>
                </a:solidFill>
                <a:latin typeface="inherit" charset="0"/>
              </a:rPr>
              <a:t> *p1, *p2;</a:t>
            </a:r>
            <a:endParaRPr lang="mr-IN" sz="2400" b="0" i="0" u="none" strike="noStrike" dirty="0">
              <a:solidFill>
                <a:srgbClr val="444444"/>
              </a:solidFill>
              <a:effectLst/>
              <a:latin typeface="inherit" charset="0"/>
            </a:endParaRPr>
          </a:p>
        </p:txBody>
      </p:sp>
    </p:spTree>
    <p:extLst>
      <p:ext uri="{BB962C8B-B14F-4D97-AF65-F5344CB8AC3E}">
        <p14:creationId xmlns:p14="http://schemas.microsoft.com/office/powerpoint/2010/main" val="1108005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error</a:t>
            </a:r>
          </a:p>
        </p:txBody>
      </p:sp>
      <p:sp>
        <p:nvSpPr>
          <p:cNvPr id="4" name="Rectangle 3"/>
          <p:cNvSpPr/>
          <p:nvPr/>
        </p:nvSpPr>
        <p:spPr>
          <a:xfrm>
            <a:off x="2928116" y="1885452"/>
            <a:ext cx="3303639" cy="2308324"/>
          </a:xfrm>
          <a:prstGeom prst="rect">
            <a:avLst/>
          </a:prstGeom>
        </p:spPr>
        <p:txBody>
          <a:bodyPr wrap="square">
            <a:spAutoFit/>
          </a:bodyPr>
          <a:lstStyle/>
          <a:p>
            <a:pPr fontAlgn="base"/>
            <a:r>
              <a:rPr lang="en-US" sz="2400" dirty="0" err="1">
                <a:solidFill>
                  <a:srgbClr val="000000"/>
                </a:solidFill>
                <a:latin typeface="inherit" charset="0"/>
              </a:rPr>
              <a:t>int</a:t>
            </a:r>
            <a:r>
              <a:rPr lang="en-US" sz="2400" dirty="0">
                <a:solidFill>
                  <a:srgbClr val="000000"/>
                </a:solidFill>
                <a:latin typeface="inherit" charset="0"/>
              </a:rPr>
              <a:t> </a:t>
            </a:r>
            <a:r>
              <a:rPr lang="en-US" sz="2400" b="1" dirty="0">
                <a:solidFill>
                  <a:srgbClr val="286491"/>
                </a:solidFill>
                <a:latin typeface="inherit" charset="0"/>
              </a:rPr>
              <a:t>main</a:t>
            </a:r>
            <a:r>
              <a:rPr lang="en-US" sz="2400" dirty="0">
                <a:solidFill>
                  <a:srgbClr val="777777"/>
                </a:solidFill>
                <a:latin typeface="inherit" charset="0"/>
              </a:rPr>
              <a:t>()</a:t>
            </a:r>
            <a:r>
              <a:rPr lang="en-US" sz="2400" dirty="0">
                <a:solidFill>
                  <a:srgbClr val="AAAAAA"/>
                </a:solidFill>
                <a:latin typeface="inherit" charset="0"/>
              </a:rPr>
              <a:t> </a:t>
            </a:r>
            <a:r>
              <a:rPr lang="en-US" sz="2400" dirty="0">
                <a:solidFill>
                  <a:srgbClr val="777777"/>
                </a:solidFill>
                <a:latin typeface="inherit" charset="0"/>
              </a:rPr>
              <a:t>{</a:t>
            </a:r>
            <a:endParaRPr lang="en-US" sz="2400" dirty="0">
              <a:solidFill>
                <a:srgbClr val="AAAAAA"/>
              </a:solidFill>
              <a:latin typeface="inherit" charset="0"/>
            </a:endParaRPr>
          </a:p>
          <a:p>
            <a:pPr fontAlgn="base"/>
            <a:r>
              <a:rPr lang="en-US" sz="2400" dirty="0">
                <a:solidFill>
                  <a:srgbClr val="000000"/>
                </a:solidFill>
                <a:latin typeface="inherit" charset="0"/>
              </a:rPr>
              <a:t>    </a:t>
            </a:r>
            <a:r>
              <a:rPr lang="en-US" sz="2400" dirty="0" err="1">
                <a:solidFill>
                  <a:srgbClr val="000000"/>
                </a:solidFill>
                <a:latin typeface="inherit" charset="0"/>
              </a:rPr>
              <a:t>int</a:t>
            </a:r>
            <a:r>
              <a:rPr lang="en-US" sz="2400" dirty="0">
                <a:solidFill>
                  <a:srgbClr val="000000"/>
                </a:solidFill>
                <a:latin typeface="inherit" charset="0"/>
              </a:rPr>
              <a:t>* p1;</a:t>
            </a:r>
          </a:p>
          <a:p>
            <a:pPr fontAlgn="base"/>
            <a:r>
              <a:rPr lang="en-US" sz="2400" dirty="0">
                <a:solidFill>
                  <a:srgbClr val="000000"/>
                </a:solidFill>
                <a:latin typeface="inherit" charset="0"/>
              </a:rPr>
              <a:t>    </a:t>
            </a:r>
            <a:r>
              <a:rPr lang="en-US" sz="2400" dirty="0" err="1">
                <a:solidFill>
                  <a:srgbClr val="000000"/>
                </a:solidFill>
                <a:latin typeface="inherit" charset="0"/>
              </a:rPr>
              <a:t>int</a:t>
            </a:r>
            <a:r>
              <a:rPr lang="en-US" sz="2400" dirty="0">
                <a:solidFill>
                  <a:srgbClr val="000000"/>
                </a:solidFill>
                <a:latin typeface="inherit" charset="0"/>
              </a:rPr>
              <a:t> n = *p1;</a:t>
            </a:r>
            <a:endParaRPr lang="en-US" sz="2400" dirty="0">
              <a:solidFill>
                <a:srgbClr val="AAAAAA"/>
              </a:solidFill>
              <a:latin typeface="inherit" charset="0"/>
            </a:endParaRPr>
          </a:p>
          <a:p>
            <a:pPr fontAlgn="base"/>
            <a:r>
              <a:rPr lang="en-US" sz="2400" b="1" dirty="0">
                <a:solidFill>
                  <a:srgbClr val="286491"/>
                </a:solidFill>
                <a:latin typeface="inherit" charset="0"/>
              </a:rPr>
              <a:t>    </a:t>
            </a:r>
            <a:r>
              <a:rPr lang="en-US" sz="2400" b="1" dirty="0" err="1">
                <a:solidFill>
                  <a:srgbClr val="286491"/>
                </a:solidFill>
                <a:latin typeface="inherit" charset="0"/>
              </a:rPr>
              <a:t>printf</a:t>
            </a:r>
            <a:r>
              <a:rPr lang="en-US" sz="2400" dirty="0">
                <a:solidFill>
                  <a:srgbClr val="777777"/>
                </a:solidFill>
                <a:latin typeface="inherit" charset="0"/>
              </a:rPr>
              <a:t>(</a:t>
            </a:r>
            <a:r>
              <a:rPr lang="en-US" sz="2400" dirty="0">
                <a:solidFill>
                  <a:srgbClr val="DD1144"/>
                </a:solidFill>
                <a:latin typeface="inherit" charset="0"/>
              </a:rPr>
              <a:t>"%d"</a:t>
            </a:r>
            <a:r>
              <a:rPr lang="en-US" sz="2400" dirty="0">
                <a:solidFill>
                  <a:srgbClr val="000000"/>
                </a:solidFill>
                <a:latin typeface="inherit" charset="0"/>
              </a:rPr>
              <a:t>, n</a:t>
            </a:r>
            <a:r>
              <a:rPr lang="en-US" sz="2400" dirty="0">
                <a:solidFill>
                  <a:srgbClr val="777777"/>
                </a:solidFill>
                <a:latin typeface="inherit" charset="0"/>
              </a:rPr>
              <a:t>)</a:t>
            </a:r>
            <a:r>
              <a:rPr lang="en-US" sz="2400" dirty="0">
                <a:solidFill>
                  <a:srgbClr val="000000"/>
                </a:solidFill>
                <a:latin typeface="inherit" charset="0"/>
              </a:rPr>
              <a:t>;</a:t>
            </a:r>
            <a:r>
              <a:rPr lang="en-US" sz="2400" dirty="0">
                <a:solidFill>
                  <a:srgbClr val="9999AA"/>
                </a:solidFill>
                <a:latin typeface="inherit" charset="0"/>
              </a:rPr>
              <a:t> </a:t>
            </a:r>
          </a:p>
          <a:p>
            <a:pPr fontAlgn="base"/>
            <a:r>
              <a:rPr lang="en-US" sz="2400" dirty="0">
                <a:solidFill>
                  <a:srgbClr val="9999AA"/>
                </a:solidFill>
                <a:latin typeface="inherit" charset="0"/>
              </a:rPr>
              <a:t>    </a:t>
            </a:r>
            <a:r>
              <a:rPr lang="en-US" sz="2400" dirty="0">
                <a:solidFill>
                  <a:srgbClr val="000000"/>
                </a:solidFill>
                <a:latin typeface="inherit" charset="0"/>
              </a:rPr>
              <a:t>return </a:t>
            </a:r>
            <a:r>
              <a:rPr lang="en-US" sz="2400" dirty="0">
                <a:solidFill>
                  <a:srgbClr val="009999"/>
                </a:solidFill>
                <a:latin typeface="inherit" charset="0"/>
              </a:rPr>
              <a:t>0</a:t>
            </a:r>
            <a:r>
              <a:rPr lang="en-US" sz="2400" dirty="0">
                <a:solidFill>
                  <a:srgbClr val="000000"/>
                </a:solidFill>
                <a:latin typeface="inherit" charset="0"/>
              </a:rPr>
              <a:t>;</a:t>
            </a:r>
            <a:endParaRPr lang="en-US" sz="2400" dirty="0">
              <a:solidFill>
                <a:srgbClr val="AAAAAA"/>
              </a:solidFill>
              <a:latin typeface="inherit" charset="0"/>
            </a:endParaRPr>
          </a:p>
          <a:p>
            <a:pPr fontAlgn="base"/>
            <a:r>
              <a:rPr lang="en-US" sz="2400" dirty="0">
                <a:solidFill>
                  <a:srgbClr val="777777"/>
                </a:solidFill>
                <a:latin typeface="inherit" charset="0"/>
              </a:rPr>
              <a:t>}</a:t>
            </a:r>
            <a:endParaRPr lang="en-US" sz="2400" b="0" i="0" u="none" strike="noStrike" dirty="0">
              <a:solidFill>
                <a:srgbClr val="AAAAAA"/>
              </a:solidFill>
              <a:effectLst/>
              <a:latin typeface="inherit" charset="0"/>
            </a:endParaRPr>
          </a:p>
        </p:txBody>
      </p:sp>
      <p:sp>
        <p:nvSpPr>
          <p:cNvPr id="5" name="TextBox 4"/>
          <p:cNvSpPr txBox="1"/>
          <p:nvPr/>
        </p:nvSpPr>
        <p:spPr>
          <a:xfrm>
            <a:off x="2576822" y="4953643"/>
            <a:ext cx="3980577" cy="369332"/>
          </a:xfrm>
          <a:prstGeom prst="rect">
            <a:avLst/>
          </a:prstGeom>
          <a:noFill/>
        </p:spPr>
        <p:txBody>
          <a:bodyPr wrap="none" rtlCol="0">
            <a:spAutoFit/>
          </a:bodyPr>
          <a:lstStyle/>
          <a:p>
            <a:r>
              <a:rPr lang="en-GB" dirty="0"/>
              <a:t>p1 is not assigned, it can be anything</a:t>
            </a:r>
          </a:p>
        </p:txBody>
      </p:sp>
    </p:spTree>
    <p:extLst>
      <p:ext uri="{BB962C8B-B14F-4D97-AF65-F5344CB8AC3E}">
        <p14:creationId xmlns:p14="http://schemas.microsoft.com/office/powerpoint/2010/main" val="4101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error</a:t>
            </a:r>
          </a:p>
        </p:txBody>
      </p:sp>
      <p:sp>
        <p:nvSpPr>
          <p:cNvPr id="4" name="Rectangle 3"/>
          <p:cNvSpPr/>
          <p:nvPr/>
        </p:nvSpPr>
        <p:spPr>
          <a:xfrm>
            <a:off x="3031355" y="1897820"/>
            <a:ext cx="3097161" cy="3046988"/>
          </a:xfrm>
          <a:prstGeom prst="rect">
            <a:avLst/>
          </a:prstGeom>
        </p:spPr>
        <p:txBody>
          <a:bodyPr wrap="square">
            <a:spAutoFit/>
          </a:bodyPr>
          <a:lstStyle/>
          <a:p>
            <a:pPr fontAlgn="base"/>
            <a:r>
              <a:rPr lang="en-US" sz="2400" dirty="0" err="1">
                <a:solidFill>
                  <a:srgbClr val="000000"/>
                </a:solidFill>
                <a:latin typeface="inherit" charset="0"/>
              </a:rPr>
              <a:t>int</a:t>
            </a:r>
            <a:r>
              <a:rPr lang="en-US" sz="2400" dirty="0">
                <a:solidFill>
                  <a:srgbClr val="000000"/>
                </a:solidFill>
                <a:latin typeface="inherit" charset="0"/>
              </a:rPr>
              <a:t> </a:t>
            </a:r>
            <a:r>
              <a:rPr lang="en-US" sz="2400" b="1" dirty="0">
                <a:solidFill>
                  <a:srgbClr val="286491"/>
                </a:solidFill>
                <a:latin typeface="inherit" charset="0"/>
              </a:rPr>
              <a:t>main</a:t>
            </a:r>
            <a:r>
              <a:rPr lang="en-US" sz="2400" dirty="0">
                <a:solidFill>
                  <a:srgbClr val="777777"/>
                </a:solidFill>
                <a:latin typeface="inherit" charset="0"/>
              </a:rPr>
              <a:t>()</a:t>
            </a:r>
            <a:r>
              <a:rPr lang="en-US" sz="2400" dirty="0">
                <a:solidFill>
                  <a:srgbClr val="AAAAAA"/>
                </a:solidFill>
                <a:latin typeface="inherit" charset="0"/>
              </a:rPr>
              <a:t> </a:t>
            </a:r>
            <a:r>
              <a:rPr lang="en-US" sz="2400" dirty="0">
                <a:solidFill>
                  <a:srgbClr val="777777"/>
                </a:solidFill>
                <a:latin typeface="inherit" charset="0"/>
              </a:rPr>
              <a:t>{</a:t>
            </a:r>
            <a:endParaRPr lang="en-US" sz="2400" dirty="0">
              <a:solidFill>
                <a:srgbClr val="AAAAAA"/>
              </a:solidFill>
              <a:latin typeface="inherit" charset="0"/>
            </a:endParaRPr>
          </a:p>
          <a:p>
            <a:pPr fontAlgn="base"/>
            <a:r>
              <a:rPr lang="en-US" sz="2400" dirty="0">
                <a:solidFill>
                  <a:srgbClr val="000000"/>
                </a:solidFill>
                <a:latin typeface="inherit" charset="0"/>
              </a:rPr>
              <a:t>    </a:t>
            </a:r>
            <a:r>
              <a:rPr lang="en-US" sz="2400" dirty="0" err="1">
                <a:solidFill>
                  <a:srgbClr val="000000"/>
                </a:solidFill>
                <a:latin typeface="inherit" charset="0"/>
              </a:rPr>
              <a:t>int</a:t>
            </a:r>
            <a:r>
              <a:rPr lang="en-US" sz="2400" dirty="0">
                <a:solidFill>
                  <a:srgbClr val="000000"/>
                </a:solidFill>
                <a:latin typeface="inherit" charset="0"/>
              </a:rPr>
              <a:t>* p1;</a:t>
            </a:r>
            <a:r>
              <a:rPr lang="en-US" sz="2400" dirty="0">
                <a:solidFill>
                  <a:srgbClr val="9999AA"/>
                </a:solidFill>
                <a:latin typeface="inherit" charset="0"/>
              </a:rPr>
              <a:t> </a:t>
            </a:r>
          </a:p>
          <a:p>
            <a:pPr fontAlgn="base"/>
            <a:r>
              <a:rPr lang="en-US" sz="2400" dirty="0">
                <a:solidFill>
                  <a:srgbClr val="000000"/>
                </a:solidFill>
                <a:latin typeface="inherit" charset="0"/>
              </a:rPr>
              <a:t>    </a:t>
            </a:r>
            <a:r>
              <a:rPr lang="en-US" sz="2400" dirty="0" err="1">
                <a:solidFill>
                  <a:srgbClr val="000000"/>
                </a:solidFill>
                <a:latin typeface="inherit" charset="0"/>
              </a:rPr>
              <a:t>int</a:t>
            </a:r>
            <a:r>
              <a:rPr lang="en-US" sz="2400" dirty="0">
                <a:solidFill>
                  <a:srgbClr val="000000"/>
                </a:solidFill>
                <a:latin typeface="inherit" charset="0"/>
              </a:rPr>
              <a:t> m;</a:t>
            </a:r>
            <a:endParaRPr lang="en-US" sz="2400" dirty="0">
              <a:solidFill>
                <a:srgbClr val="AAAAAA"/>
              </a:solidFill>
              <a:latin typeface="inherit" charset="0"/>
            </a:endParaRPr>
          </a:p>
          <a:p>
            <a:pPr fontAlgn="base"/>
            <a:r>
              <a:rPr lang="en-US" sz="2400" dirty="0">
                <a:solidFill>
                  <a:srgbClr val="000000"/>
                </a:solidFill>
                <a:latin typeface="inherit" charset="0"/>
              </a:rPr>
              <a:t>    p1 = &amp;m;</a:t>
            </a:r>
            <a:r>
              <a:rPr lang="en-US" sz="2400" dirty="0">
                <a:solidFill>
                  <a:srgbClr val="9999AA"/>
                </a:solidFill>
                <a:latin typeface="inherit" charset="0"/>
              </a:rPr>
              <a:t> </a:t>
            </a:r>
          </a:p>
          <a:p>
            <a:pPr fontAlgn="base"/>
            <a:r>
              <a:rPr lang="en-US" sz="2400" dirty="0">
                <a:solidFill>
                  <a:srgbClr val="000000"/>
                </a:solidFill>
                <a:latin typeface="inherit" charset="0"/>
              </a:rPr>
              <a:t>    </a:t>
            </a:r>
            <a:r>
              <a:rPr lang="en-US" sz="2400" dirty="0" err="1">
                <a:solidFill>
                  <a:srgbClr val="000000"/>
                </a:solidFill>
                <a:latin typeface="inherit" charset="0"/>
              </a:rPr>
              <a:t>int</a:t>
            </a:r>
            <a:r>
              <a:rPr lang="en-US" sz="2400" dirty="0">
                <a:solidFill>
                  <a:srgbClr val="000000"/>
                </a:solidFill>
                <a:latin typeface="inherit" charset="0"/>
              </a:rPr>
              <a:t> n = *p1;</a:t>
            </a:r>
            <a:endParaRPr lang="en-US" sz="2400" dirty="0">
              <a:solidFill>
                <a:srgbClr val="AAAAAA"/>
              </a:solidFill>
              <a:latin typeface="inherit" charset="0"/>
            </a:endParaRPr>
          </a:p>
          <a:p>
            <a:pPr fontAlgn="base"/>
            <a:r>
              <a:rPr lang="en-US" sz="2400" b="1" dirty="0">
                <a:solidFill>
                  <a:srgbClr val="286491"/>
                </a:solidFill>
                <a:latin typeface="inherit" charset="0"/>
              </a:rPr>
              <a:t>    </a:t>
            </a:r>
            <a:r>
              <a:rPr lang="en-US" sz="2400" b="1" dirty="0" err="1">
                <a:solidFill>
                  <a:srgbClr val="286491"/>
                </a:solidFill>
                <a:latin typeface="inherit" charset="0"/>
              </a:rPr>
              <a:t>printf</a:t>
            </a:r>
            <a:r>
              <a:rPr lang="en-US" sz="2400" dirty="0">
                <a:solidFill>
                  <a:srgbClr val="777777"/>
                </a:solidFill>
                <a:latin typeface="inherit" charset="0"/>
              </a:rPr>
              <a:t>(</a:t>
            </a:r>
            <a:r>
              <a:rPr lang="en-US" sz="2400" dirty="0">
                <a:solidFill>
                  <a:srgbClr val="DD1144"/>
                </a:solidFill>
                <a:latin typeface="inherit" charset="0"/>
              </a:rPr>
              <a:t>"%d"</a:t>
            </a:r>
            <a:r>
              <a:rPr lang="en-US" sz="2400" dirty="0">
                <a:solidFill>
                  <a:srgbClr val="000000"/>
                </a:solidFill>
                <a:latin typeface="inherit" charset="0"/>
              </a:rPr>
              <a:t>, n</a:t>
            </a:r>
            <a:r>
              <a:rPr lang="en-US" sz="2400" dirty="0">
                <a:solidFill>
                  <a:srgbClr val="777777"/>
                </a:solidFill>
                <a:latin typeface="inherit" charset="0"/>
              </a:rPr>
              <a:t>)</a:t>
            </a:r>
            <a:r>
              <a:rPr lang="en-US" sz="2400" dirty="0">
                <a:solidFill>
                  <a:srgbClr val="000000"/>
                </a:solidFill>
                <a:latin typeface="inherit" charset="0"/>
              </a:rPr>
              <a:t>;</a:t>
            </a:r>
            <a:endParaRPr lang="en-US" sz="2400" dirty="0">
              <a:solidFill>
                <a:srgbClr val="AAAAAA"/>
              </a:solidFill>
              <a:latin typeface="inherit" charset="0"/>
            </a:endParaRPr>
          </a:p>
          <a:p>
            <a:pPr fontAlgn="base"/>
            <a:r>
              <a:rPr lang="en-US" sz="2400" dirty="0">
                <a:solidFill>
                  <a:srgbClr val="000000"/>
                </a:solidFill>
                <a:latin typeface="inherit" charset="0"/>
              </a:rPr>
              <a:t>   return </a:t>
            </a:r>
            <a:r>
              <a:rPr lang="en-US" sz="2400" dirty="0">
                <a:solidFill>
                  <a:srgbClr val="009999"/>
                </a:solidFill>
                <a:latin typeface="inherit" charset="0"/>
              </a:rPr>
              <a:t>0</a:t>
            </a:r>
            <a:r>
              <a:rPr lang="en-US" sz="2400" dirty="0">
                <a:solidFill>
                  <a:srgbClr val="000000"/>
                </a:solidFill>
                <a:latin typeface="inherit" charset="0"/>
              </a:rPr>
              <a:t>;</a:t>
            </a:r>
            <a:endParaRPr lang="en-US" sz="2400" dirty="0">
              <a:solidFill>
                <a:srgbClr val="AAAAAA"/>
              </a:solidFill>
              <a:latin typeface="inherit" charset="0"/>
            </a:endParaRPr>
          </a:p>
          <a:p>
            <a:pPr fontAlgn="base"/>
            <a:r>
              <a:rPr lang="en-US" sz="2400" dirty="0">
                <a:solidFill>
                  <a:srgbClr val="777777"/>
                </a:solidFill>
                <a:latin typeface="inherit" charset="0"/>
              </a:rPr>
              <a:t>}</a:t>
            </a:r>
            <a:endParaRPr lang="en-US" sz="2400" b="0" i="0" u="none" strike="noStrike" dirty="0">
              <a:solidFill>
                <a:srgbClr val="AAAAAA"/>
              </a:solidFill>
              <a:effectLst/>
              <a:latin typeface="inherit" charset="0"/>
            </a:endParaRPr>
          </a:p>
        </p:txBody>
      </p:sp>
      <p:sp>
        <p:nvSpPr>
          <p:cNvPr id="5" name="TextBox 4"/>
          <p:cNvSpPr txBox="1"/>
          <p:nvPr/>
        </p:nvSpPr>
        <p:spPr>
          <a:xfrm>
            <a:off x="2121569" y="5383161"/>
            <a:ext cx="5044971" cy="369332"/>
          </a:xfrm>
          <a:prstGeom prst="rect">
            <a:avLst/>
          </a:prstGeom>
          <a:noFill/>
        </p:spPr>
        <p:txBody>
          <a:bodyPr wrap="none" rtlCol="0">
            <a:spAutoFit/>
          </a:bodyPr>
          <a:lstStyle/>
          <a:p>
            <a:r>
              <a:rPr lang="en-GB"/>
              <a:t>*p1 </a:t>
            </a:r>
            <a:r>
              <a:rPr lang="en-GB" dirty="0"/>
              <a:t>can be anything because m is </a:t>
            </a:r>
            <a:r>
              <a:rPr lang="en-GB"/>
              <a:t>not initialized</a:t>
            </a:r>
          </a:p>
        </p:txBody>
      </p:sp>
    </p:spTree>
    <p:extLst>
      <p:ext uri="{BB962C8B-B14F-4D97-AF65-F5344CB8AC3E}">
        <p14:creationId xmlns:p14="http://schemas.microsoft.com/office/powerpoint/2010/main" val="170842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error</a:t>
            </a:r>
          </a:p>
        </p:txBody>
      </p:sp>
      <p:sp>
        <p:nvSpPr>
          <p:cNvPr id="4" name="Rectangle 3"/>
          <p:cNvSpPr/>
          <p:nvPr/>
        </p:nvSpPr>
        <p:spPr>
          <a:xfrm>
            <a:off x="3510117" y="1870989"/>
            <a:ext cx="2698955" cy="2677656"/>
          </a:xfrm>
          <a:prstGeom prst="rect">
            <a:avLst/>
          </a:prstGeom>
        </p:spPr>
        <p:txBody>
          <a:bodyPr wrap="square">
            <a:spAutoFit/>
          </a:bodyPr>
          <a:lstStyle/>
          <a:p>
            <a:pPr fontAlgn="base"/>
            <a:r>
              <a:rPr lang="en-US" sz="2400" dirty="0" err="1">
                <a:solidFill>
                  <a:srgbClr val="000000"/>
                </a:solidFill>
                <a:latin typeface="inherit" charset="0"/>
              </a:rPr>
              <a:t>int</a:t>
            </a:r>
            <a:r>
              <a:rPr lang="en-US" sz="2400" dirty="0">
                <a:solidFill>
                  <a:srgbClr val="000000"/>
                </a:solidFill>
                <a:latin typeface="inherit" charset="0"/>
              </a:rPr>
              <a:t> </a:t>
            </a:r>
            <a:r>
              <a:rPr lang="en-US" sz="2400" b="1" dirty="0">
                <a:solidFill>
                  <a:srgbClr val="286491"/>
                </a:solidFill>
                <a:latin typeface="inherit" charset="0"/>
              </a:rPr>
              <a:t>main</a:t>
            </a:r>
            <a:r>
              <a:rPr lang="en-US" sz="2400" dirty="0">
                <a:solidFill>
                  <a:srgbClr val="777777"/>
                </a:solidFill>
                <a:latin typeface="inherit" charset="0"/>
              </a:rPr>
              <a:t>()</a:t>
            </a:r>
            <a:r>
              <a:rPr lang="en-US" sz="2400" dirty="0">
                <a:solidFill>
                  <a:srgbClr val="AAAAAA"/>
                </a:solidFill>
                <a:latin typeface="inherit" charset="0"/>
              </a:rPr>
              <a:t> </a:t>
            </a:r>
            <a:r>
              <a:rPr lang="en-US" sz="2400" dirty="0">
                <a:solidFill>
                  <a:srgbClr val="777777"/>
                </a:solidFill>
                <a:latin typeface="inherit" charset="0"/>
              </a:rPr>
              <a:t>{ </a:t>
            </a:r>
            <a:endParaRPr lang="en-US" sz="2400" dirty="0">
              <a:solidFill>
                <a:srgbClr val="AAAAAA"/>
              </a:solidFill>
              <a:latin typeface="inherit" charset="0"/>
            </a:endParaRPr>
          </a:p>
          <a:p>
            <a:pPr fontAlgn="base"/>
            <a:r>
              <a:rPr lang="en-US" sz="2400" dirty="0">
                <a:solidFill>
                  <a:srgbClr val="000000"/>
                </a:solidFill>
                <a:latin typeface="inherit" charset="0"/>
              </a:rPr>
              <a:t>    </a:t>
            </a:r>
            <a:r>
              <a:rPr lang="en-US" sz="2400" dirty="0" err="1">
                <a:solidFill>
                  <a:srgbClr val="000000"/>
                </a:solidFill>
                <a:latin typeface="inherit" charset="0"/>
              </a:rPr>
              <a:t>int</a:t>
            </a:r>
            <a:r>
              <a:rPr lang="en-US" sz="2400" dirty="0">
                <a:solidFill>
                  <a:srgbClr val="000000"/>
                </a:solidFill>
                <a:latin typeface="inherit" charset="0"/>
              </a:rPr>
              <a:t>* p1;</a:t>
            </a:r>
            <a:r>
              <a:rPr lang="en-US" sz="2400" dirty="0">
                <a:solidFill>
                  <a:srgbClr val="9999AA"/>
                </a:solidFill>
                <a:latin typeface="inherit" charset="0"/>
              </a:rPr>
              <a:t> </a:t>
            </a:r>
          </a:p>
          <a:p>
            <a:pPr fontAlgn="base"/>
            <a:r>
              <a:rPr lang="en-US" sz="2400" dirty="0">
                <a:solidFill>
                  <a:srgbClr val="9999AA"/>
                </a:solidFill>
                <a:latin typeface="inherit" charset="0"/>
              </a:rPr>
              <a:t>    </a:t>
            </a:r>
            <a:r>
              <a:rPr lang="en-US" sz="2400" dirty="0" err="1">
                <a:solidFill>
                  <a:srgbClr val="000000"/>
                </a:solidFill>
                <a:latin typeface="inherit" charset="0"/>
              </a:rPr>
              <a:t>int</a:t>
            </a:r>
            <a:r>
              <a:rPr lang="en-US" sz="2400" dirty="0">
                <a:solidFill>
                  <a:srgbClr val="000000"/>
                </a:solidFill>
                <a:latin typeface="inherit" charset="0"/>
              </a:rPr>
              <a:t> m = </a:t>
            </a:r>
            <a:r>
              <a:rPr lang="en-US" sz="2400" dirty="0">
                <a:solidFill>
                  <a:srgbClr val="009999"/>
                </a:solidFill>
                <a:latin typeface="inherit" charset="0"/>
              </a:rPr>
              <a:t>100</a:t>
            </a:r>
            <a:r>
              <a:rPr lang="en-US" sz="2400" dirty="0">
                <a:solidFill>
                  <a:srgbClr val="000000"/>
                </a:solidFill>
                <a:latin typeface="inherit" charset="0"/>
              </a:rPr>
              <a:t>;</a:t>
            </a:r>
            <a:endParaRPr lang="en-US" sz="2400" dirty="0">
              <a:solidFill>
                <a:srgbClr val="AAAAAA"/>
              </a:solidFill>
              <a:latin typeface="inherit" charset="0"/>
            </a:endParaRPr>
          </a:p>
          <a:p>
            <a:pPr fontAlgn="base"/>
            <a:r>
              <a:rPr lang="en-US" sz="2400" dirty="0">
                <a:solidFill>
                  <a:srgbClr val="000000"/>
                </a:solidFill>
                <a:latin typeface="inherit" charset="0"/>
              </a:rPr>
              <a:t>    p1 = &amp;m;</a:t>
            </a:r>
            <a:endParaRPr lang="en-US" sz="2400" dirty="0">
              <a:solidFill>
                <a:srgbClr val="AAAAAA"/>
              </a:solidFill>
              <a:latin typeface="inherit" charset="0"/>
            </a:endParaRPr>
          </a:p>
          <a:p>
            <a:pPr fontAlgn="base"/>
            <a:r>
              <a:rPr lang="en-US" sz="2400" b="1" dirty="0">
                <a:solidFill>
                  <a:srgbClr val="286491"/>
                </a:solidFill>
                <a:latin typeface="inherit" charset="0"/>
              </a:rPr>
              <a:t>    free</a:t>
            </a:r>
            <a:r>
              <a:rPr lang="en-US" sz="2400" dirty="0">
                <a:solidFill>
                  <a:srgbClr val="777777"/>
                </a:solidFill>
                <a:latin typeface="inherit" charset="0"/>
              </a:rPr>
              <a:t>(</a:t>
            </a:r>
            <a:r>
              <a:rPr lang="en-US" sz="2400" dirty="0">
                <a:solidFill>
                  <a:srgbClr val="000000"/>
                </a:solidFill>
                <a:latin typeface="inherit" charset="0"/>
              </a:rPr>
              <a:t>p1</a:t>
            </a:r>
            <a:r>
              <a:rPr lang="en-US" sz="2400" dirty="0">
                <a:solidFill>
                  <a:srgbClr val="777777"/>
                </a:solidFill>
                <a:latin typeface="inherit" charset="0"/>
              </a:rPr>
              <a:t>)</a:t>
            </a:r>
            <a:r>
              <a:rPr lang="en-US" sz="2400" dirty="0">
                <a:solidFill>
                  <a:srgbClr val="9999AA"/>
                </a:solidFill>
                <a:latin typeface="inherit" charset="0"/>
              </a:rPr>
              <a:t>;</a:t>
            </a:r>
          </a:p>
          <a:p>
            <a:pPr fontAlgn="base"/>
            <a:r>
              <a:rPr lang="en-US" sz="2400" dirty="0">
                <a:solidFill>
                  <a:srgbClr val="9999AA"/>
                </a:solidFill>
                <a:latin typeface="inherit" charset="0"/>
              </a:rPr>
              <a:t>    </a:t>
            </a:r>
            <a:r>
              <a:rPr lang="en-US" sz="2400" dirty="0">
                <a:solidFill>
                  <a:srgbClr val="000000"/>
                </a:solidFill>
                <a:latin typeface="inherit" charset="0"/>
              </a:rPr>
              <a:t>return </a:t>
            </a:r>
            <a:r>
              <a:rPr lang="en-US" sz="2400" dirty="0">
                <a:solidFill>
                  <a:srgbClr val="009999"/>
                </a:solidFill>
                <a:latin typeface="inherit" charset="0"/>
              </a:rPr>
              <a:t>0</a:t>
            </a:r>
            <a:r>
              <a:rPr lang="en-US" sz="2400" dirty="0">
                <a:solidFill>
                  <a:srgbClr val="000000"/>
                </a:solidFill>
                <a:latin typeface="inherit" charset="0"/>
              </a:rPr>
              <a:t>;</a:t>
            </a:r>
            <a:endParaRPr lang="en-US" sz="2400" dirty="0">
              <a:solidFill>
                <a:srgbClr val="AAAAAA"/>
              </a:solidFill>
              <a:latin typeface="inherit" charset="0"/>
            </a:endParaRPr>
          </a:p>
          <a:p>
            <a:pPr fontAlgn="base"/>
            <a:r>
              <a:rPr lang="en-US" sz="2400" dirty="0">
                <a:solidFill>
                  <a:srgbClr val="777777"/>
                </a:solidFill>
                <a:latin typeface="inherit" charset="0"/>
              </a:rPr>
              <a:t>}</a:t>
            </a:r>
            <a:endParaRPr lang="en-US" sz="2400" b="0" i="0" u="none" strike="noStrike" dirty="0">
              <a:solidFill>
                <a:srgbClr val="AAAAAA"/>
              </a:solidFill>
              <a:effectLst/>
              <a:latin typeface="inherit" charset="0"/>
            </a:endParaRPr>
          </a:p>
        </p:txBody>
      </p:sp>
      <p:sp>
        <p:nvSpPr>
          <p:cNvPr id="5" name="TextBox 4"/>
          <p:cNvSpPr txBox="1"/>
          <p:nvPr/>
        </p:nvSpPr>
        <p:spPr>
          <a:xfrm>
            <a:off x="1312606" y="5663381"/>
            <a:ext cx="5981125" cy="369332"/>
          </a:xfrm>
          <a:prstGeom prst="rect">
            <a:avLst/>
          </a:prstGeom>
          <a:noFill/>
        </p:spPr>
        <p:txBody>
          <a:bodyPr wrap="none" rtlCol="0">
            <a:spAutoFit/>
          </a:bodyPr>
          <a:lstStyle/>
          <a:p>
            <a:r>
              <a:rPr lang="en-GB" dirty="0"/>
              <a:t>Free can be called only on memory allocated in the heap</a:t>
            </a:r>
          </a:p>
        </p:txBody>
      </p:sp>
    </p:spTree>
    <p:extLst>
      <p:ext uri="{BB962C8B-B14F-4D97-AF65-F5344CB8AC3E}">
        <p14:creationId xmlns:p14="http://schemas.microsoft.com/office/powerpoint/2010/main" val="130238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error</a:t>
            </a:r>
          </a:p>
        </p:txBody>
      </p:sp>
      <p:sp>
        <p:nvSpPr>
          <p:cNvPr id="4" name="Rectangle 3"/>
          <p:cNvSpPr/>
          <p:nvPr/>
        </p:nvSpPr>
        <p:spPr>
          <a:xfrm>
            <a:off x="1577017" y="1460340"/>
            <a:ext cx="6416674" cy="3785652"/>
          </a:xfrm>
          <a:prstGeom prst="rect">
            <a:avLst/>
          </a:prstGeom>
        </p:spPr>
        <p:txBody>
          <a:bodyPr wrap="square">
            <a:spAutoFit/>
          </a:bodyPr>
          <a:lstStyle/>
          <a:p>
            <a:pPr fontAlgn="base"/>
            <a:r>
              <a:rPr lang="mr-IN" sz="2400" dirty="0" err="1">
                <a:solidFill>
                  <a:srgbClr val="000000"/>
                </a:solidFill>
                <a:latin typeface="inherit" charset="0"/>
              </a:rPr>
              <a:t>int</a:t>
            </a:r>
            <a:r>
              <a:rPr lang="mr-IN" sz="2400" dirty="0">
                <a:solidFill>
                  <a:srgbClr val="000000"/>
                </a:solidFill>
                <a:latin typeface="inherit" charset="0"/>
              </a:rPr>
              <a:t> </a:t>
            </a:r>
            <a:r>
              <a:rPr lang="mr-IN" sz="2400" b="1" dirty="0" err="1">
                <a:solidFill>
                  <a:srgbClr val="286491"/>
                </a:solidFill>
                <a:latin typeface="inherit" charset="0"/>
              </a:rPr>
              <a:t>main</a:t>
            </a:r>
            <a:r>
              <a:rPr lang="mr-IN" sz="2400" dirty="0">
                <a:solidFill>
                  <a:srgbClr val="777777"/>
                </a:solidFill>
                <a:latin typeface="inherit" charset="0"/>
              </a:rPr>
              <a:t>()</a:t>
            </a:r>
            <a:r>
              <a:rPr lang="en-US" sz="2400" dirty="0">
                <a:solidFill>
                  <a:srgbClr val="AAAAAA"/>
                </a:solidFill>
                <a:latin typeface="inherit" charset="0"/>
              </a:rPr>
              <a:t> </a:t>
            </a:r>
            <a:r>
              <a:rPr lang="mr-IN" sz="2400" dirty="0">
                <a:solidFill>
                  <a:srgbClr val="777777"/>
                </a:solidFill>
                <a:latin typeface="inherit" charset="0"/>
              </a:rPr>
              <a:t>{</a:t>
            </a:r>
            <a:endParaRPr lang="mr-IN" sz="2400" dirty="0">
              <a:solidFill>
                <a:srgbClr val="AAAAAA"/>
              </a:solidFill>
              <a:latin typeface="inherit" charset="0"/>
            </a:endParaRPr>
          </a:p>
          <a:p>
            <a:pPr fontAlgn="base"/>
            <a:r>
              <a:rPr lang="en-US" sz="2400" dirty="0">
                <a:solidFill>
                  <a:srgbClr val="000000"/>
                </a:solidFill>
                <a:latin typeface="inherit" charset="0"/>
              </a:rPr>
              <a:t>    </a:t>
            </a:r>
            <a:r>
              <a:rPr lang="mr-IN" sz="2400" dirty="0" err="1">
                <a:solidFill>
                  <a:srgbClr val="000000"/>
                </a:solidFill>
                <a:latin typeface="inherit" charset="0"/>
              </a:rPr>
              <a:t>int</a:t>
            </a:r>
            <a:r>
              <a:rPr lang="mr-IN" sz="2400" dirty="0">
                <a:solidFill>
                  <a:srgbClr val="000000"/>
                </a:solidFill>
                <a:latin typeface="inherit" charset="0"/>
              </a:rPr>
              <a:t>* p1;</a:t>
            </a:r>
            <a:endParaRPr lang="mr-IN" sz="2400" dirty="0">
              <a:solidFill>
                <a:srgbClr val="AAAAAA"/>
              </a:solidFill>
              <a:latin typeface="inherit" charset="0"/>
            </a:endParaRPr>
          </a:p>
          <a:p>
            <a:pPr fontAlgn="base"/>
            <a:r>
              <a:rPr lang="en-US" sz="2400" b="1" dirty="0">
                <a:solidFill>
                  <a:srgbClr val="286491"/>
                </a:solidFill>
                <a:latin typeface="inherit" charset="0"/>
              </a:rPr>
              <a:t>    </a:t>
            </a:r>
            <a:r>
              <a:rPr lang="mr-IN" sz="2400" b="1" dirty="0" err="1">
                <a:solidFill>
                  <a:srgbClr val="286491"/>
                </a:solidFill>
                <a:latin typeface="inherit" charset="0"/>
              </a:rPr>
              <a:t>if</a:t>
            </a:r>
            <a:r>
              <a:rPr lang="mr-IN" sz="2400" dirty="0">
                <a:solidFill>
                  <a:srgbClr val="000000"/>
                </a:solidFill>
                <a:latin typeface="inherit" charset="0"/>
              </a:rPr>
              <a:t> </a:t>
            </a:r>
            <a:r>
              <a:rPr lang="mr-IN" sz="2400" dirty="0">
                <a:solidFill>
                  <a:srgbClr val="777777"/>
                </a:solidFill>
                <a:latin typeface="inherit" charset="0"/>
              </a:rPr>
              <a:t>((</a:t>
            </a:r>
            <a:r>
              <a:rPr lang="mr-IN" sz="2400" dirty="0">
                <a:solidFill>
                  <a:srgbClr val="000000"/>
                </a:solidFill>
                <a:latin typeface="inherit" charset="0"/>
              </a:rPr>
              <a:t>p1 = </a:t>
            </a:r>
            <a:r>
              <a:rPr lang="mr-IN" sz="2400" dirty="0">
                <a:solidFill>
                  <a:srgbClr val="777777"/>
                </a:solidFill>
                <a:latin typeface="inherit" charset="0"/>
              </a:rPr>
              <a:t>(</a:t>
            </a:r>
            <a:r>
              <a:rPr lang="mr-IN" sz="2400" dirty="0" err="1">
                <a:solidFill>
                  <a:srgbClr val="000000"/>
                </a:solidFill>
                <a:latin typeface="inherit" charset="0"/>
              </a:rPr>
              <a:t>int</a:t>
            </a:r>
            <a:r>
              <a:rPr lang="mr-IN" sz="2400" dirty="0">
                <a:solidFill>
                  <a:srgbClr val="000000"/>
                </a:solidFill>
                <a:latin typeface="inherit" charset="0"/>
              </a:rPr>
              <a:t>*</a:t>
            </a:r>
            <a:r>
              <a:rPr lang="mr-IN" sz="2400" dirty="0">
                <a:solidFill>
                  <a:srgbClr val="777777"/>
                </a:solidFill>
                <a:latin typeface="inherit" charset="0"/>
              </a:rPr>
              <a:t>)</a:t>
            </a:r>
            <a:r>
              <a:rPr lang="en-US" sz="2400" dirty="0">
                <a:solidFill>
                  <a:srgbClr val="777777"/>
                </a:solidFill>
                <a:latin typeface="inherit" charset="0"/>
              </a:rPr>
              <a:t> </a:t>
            </a:r>
            <a:r>
              <a:rPr lang="mr-IN" sz="2400" b="1" dirty="0" err="1">
                <a:solidFill>
                  <a:srgbClr val="286491"/>
                </a:solidFill>
                <a:latin typeface="inherit" charset="0"/>
              </a:rPr>
              <a:t>malloc</a:t>
            </a:r>
            <a:r>
              <a:rPr lang="mr-IN" sz="2400" dirty="0">
                <a:solidFill>
                  <a:srgbClr val="777777"/>
                </a:solidFill>
                <a:latin typeface="inherit" charset="0"/>
              </a:rPr>
              <a:t>(</a:t>
            </a:r>
            <a:r>
              <a:rPr lang="mr-IN" sz="2400" b="1" dirty="0" err="1">
                <a:solidFill>
                  <a:srgbClr val="286491"/>
                </a:solidFill>
                <a:latin typeface="inherit" charset="0"/>
              </a:rPr>
              <a:t>sizeof</a:t>
            </a:r>
            <a:r>
              <a:rPr lang="mr-IN" sz="2400" dirty="0">
                <a:solidFill>
                  <a:srgbClr val="777777"/>
                </a:solidFill>
                <a:latin typeface="inherit" charset="0"/>
              </a:rPr>
              <a:t>(</a:t>
            </a:r>
            <a:r>
              <a:rPr lang="mr-IN" sz="2400" dirty="0" err="1">
                <a:solidFill>
                  <a:srgbClr val="000000"/>
                </a:solidFill>
                <a:latin typeface="inherit" charset="0"/>
              </a:rPr>
              <a:t>int</a:t>
            </a:r>
            <a:r>
              <a:rPr lang="mr-IN" sz="2400" dirty="0">
                <a:solidFill>
                  <a:srgbClr val="777777"/>
                </a:solidFill>
                <a:latin typeface="inherit" charset="0"/>
              </a:rPr>
              <a:t>)))</a:t>
            </a:r>
            <a:r>
              <a:rPr lang="mr-IN" sz="2400" dirty="0">
                <a:solidFill>
                  <a:srgbClr val="000000"/>
                </a:solidFill>
                <a:latin typeface="inherit" charset="0"/>
              </a:rPr>
              <a:t> == NULL</a:t>
            </a:r>
            <a:r>
              <a:rPr lang="mr-IN" sz="2400" dirty="0">
                <a:solidFill>
                  <a:srgbClr val="777777"/>
                </a:solidFill>
                <a:latin typeface="inherit" charset="0"/>
              </a:rPr>
              <a:t>)</a:t>
            </a:r>
            <a:endParaRPr lang="mr-IN" sz="2400" dirty="0">
              <a:solidFill>
                <a:srgbClr val="AAAAAA"/>
              </a:solidFill>
              <a:latin typeface="inherit" charset="0"/>
            </a:endParaRPr>
          </a:p>
          <a:p>
            <a:pPr fontAlgn="base"/>
            <a:r>
              <a:rPr lang="en-US" sz="2400" dirty="0">
                <a:solidFill>
                  <a:srgbClr val="AAAAAA"/>
                </a:solidFill>
                <a:latin typeface="inherit" charset="0"/>
              </a:rPr>
              <a:t>        </a:t>
            </a:r>
            <a:r>
              <a:rPr lang="mr-IN" sz="2400" dirty="0" err="1">
                <a:solidFill>
                  <a:srgbClr val="000000"/>
                </a:solidFill>
                <a:latin typeface="inherit" charset="0"/>
              </a:rPr>
              <a:t>return</a:t>
            </a:r>
            <a:r>
              <a:rPr lang="mr-IN" sz="2400" dirty="0">
                <a:solidFill>
                  <a:srgbClr val="000000"/>
                </a:solidFill>
                <a:latin typeface="inherit" charset="0"/>
              </a:rPr>
              <a:t> </a:t>
            </a:r>
            <a:r>
              <a:rPr lang="mr-IN" sz="2400" dirty="0">
                <a:solidFill>
                  <a:srgbClr val="009999"/>
                </a:solidFill>
                <a:latin typeface="inherit" charset="0"/>
              </a:rPr>
              <a:t>1</a:t>
            </a:r>
            <a:r>
              <a:rPr lang="mr-IN" sz="2400" dirty="0">
                <a:solidFill>
                  <a:srgbClr val="000000"/>
                </a:solidFill>
                <a:latin typeface="inherit" charset="0"/>
              </a:rPr>
              <a:t>;</a:t>
            </a:r>
            <a:endParaRPr lang="mr-IN" sz="2400" dirty="0">
              <a:solidFill>
                <a:srgbClr val="AAAAAA"/>
              </a:solidFill>
              <a:latin typeface="inherit" charset="0"/>
            </a:endParaRPr>
          </a:p>
          <a:p>
            <a:pPr fontAlgn="base"/>
            <a:endParaRPr lang="en-US" sz="2400" dirty="0">
              <a:solidFill>
                <a:srgbClr val="000000"/>
              </a:solidFill>
              <a:latin typeface="inherit" charset="0"/>
            </a:endParaRPr>
          </a:p>
          <a:p>
            <a:pPr fontAlgn="base"/>
            <a:r>
              <a:rPr lang="en-US" sz="2400" dirty="0">
                <a:solidFill>
                  <a:srgbClr val="000000"/>
                </a:solidFill>
                <a:latin typeface="inherit" charset="0"/>
              </a:rPr>
              <a:t>    </a:t>
            </a:r>
            <a:r>
              <a:rPr lang="mr-IN" sz="2400" dirty="0">
                <a:solidFill>
                  <a:srgbClr val="000000"/>
                </a:solidFill>
                <a:latin typeface="inherit" charset="0"/>
              </a:rPr>
              <a:t>*p1 = </a:t>
            </a:r>
            <a:r>
              <a:rPr lang="mr-IN" sz="2400" dirty="0">
                <a:solidFill>
                  <a:srgbClr val="009999"/>
                </a:solidFill>
                <a:latin typeface="inherit" charset="0"/>
              </a:rPr>
              <a:t>99</a:t>
            </a:r>
            <a:r>
              <a:rPr lang="mr-IN" sz="2400" dirty="0">
                <a:solidFill>
                  <a:srgbClr val="000000"/>
                </a:solidFill>
                <a:latin typeface="inherit" charset="0"/>
              </a:rPr>
              <a:t>;</a:t>
            </a:r>
            <a:endParaRPr lang="mr-IN" sz="2400" dirty="0">
              <a:solidFill>
                <a:srgbClr val="AAAAAA"/>
              </a:solidFill>
              <a:latin typeface="inherit" charset="0"/>
            </a:endParaRPr>
          </a:p>
          <a:p>
            <a:pPr fontAlgn="base"/>
            <a:r>
              <a:rPr lang="en-US" sz="2400" b="1" dirty="0">
                <a:solidFill>
                  <a:srgbClr val="286491"/>
                </a:solidFill>
                <a:latin typeface="inherit" charset="0"/>
              </a:rPr>
              <a:t>    </a:t>
            </a:r>
            <a:r>
              <a:rPr lang="mr-IN" sz="2400" b="1" dirty="0" err="1">
                <a:solidFill>
                  <a:srgbClr val="286491"/>
                </a:solidFill>
                <a:latin typeface="inherit" charset="0"/>
              </a:rPr>
              <a:t>free</a:t>
            </a:r>
            <a:r>
              <a:rPr lang="mr-IN" sz="2400" dirty="0">
                <a:solidFill>
                  <a:srgbClr val="777777"/>
                </a:solidFill>
                <a:latin typeface="inherit" charset="0"/>
              </a:rPr>
              <a:t>(</a:t>
            </a:r>
            <a:r>
              <a:rPr lang="mr-IN" sz="2400" dirty="0">
                <a:solidFill>
                  <a:srgbClr val="000000"/>
                </a:solidFill>
                <a:latin typeface="inherit" charset="0"/>
              </a:rPr>
              <a:t>p1</a:t>
            </a:r>
            <a:r>
              <a:rPr lang="mr-IN" sz="2400" dirty="0">
                <a:solidFill>
                  <a:srgbClr val="777777"/>
                </a:solidFill>
                <a:latin typeface="inherit" charset="0"/>
              </a:rPr>
              <a:t>)</a:t>
            </a:r>
            <a:r>
              <a:rPr lang="mr-IN" sz="2400" dirty="0">
                <a:solidFill>
                  <a:srgbClr val="000000"/>
                </a:solidFill>
                <a:latin typeface="inherit" charset="0"/>
              </a:rPr>
              <a:t>;</a:t>
            </a:r>
            <a:endParaRPr lang="mr-IN" sz="2400" dirty="0">
              <a:solidFill>
                <a:srgbClr val="AAAAAA"/>
              </a:solidFill>
              <a:latin typeface="inherit" charset="0"/>
            </a:endParaRPr>
          </a:p>
          <a:p>
            <a:pPr fontAlgn="base"/>
            <a:r>
              <a:rPr lang="en-US" sz="2400" dirty="0">
                <a:solidFill>
                  <a:srgbClr val="000000"/>
                </a:solidFill>
                <a:latin typeface="inherit" charset="0"/>
              </a:rPr>
              <a:t>    </a:t>
            </a:r>
            <a:r>
              <a:rPr lang="mr-IN" sz="2400" dirty="0">
                <a:solidFill>
                  <a:srgbClr val="000000"/>
                </a:solidFill>
                <a:latin typeface="inherit" charset="0"/>
              </a:rPr>
              <a:t>*p1 = </a:t>
            </a:r>
            <a:r>
              <a:rPr lang="mr-IN" sz="2400" dirty="0">
                <a:solidFill>
                  <a:srgbClr val="009999"/>
                </a:solidFill>
                <a:latin typeface="inherit" charset="0"/>
              </a:rPr>
              <a:t>100</a:t>
            </a:r>
            <a:r>
              <a:rPr lang="mr-IN" sz="2400" dirty="0">
                <a:solidFill>
                  <a:srgbClr val="000000"/>
                </a:solidFill>
                <a:latin typeface="inherit" charset="0"/>
              </a:rPr>
              <a:t>;</a:t>
            </a:r>
            <a:r>
              <a:rPr lang="mr-IN" sz="2400" dirty="0">
                <a:solidFill>
                  <a:srgbClr val="9999AA"/>
                </a:solidFill>
                <a:latin typeface="inherit" charset="0"/>
              </a:rPr>
              <a:t> </a:t>
            </a:r>
            <a:endParaRPr lang="en-US" sz="2400" dirty="0">
              <a:solidFill>
                <a:srgbClr val="9999AA"/>
              </a:solidFill>
              <a:latin typeface="inherit" charset="0"/>
            </a:endParaRPr>
          </a:p>
          <a:p>
            <a:pPr fontAlgn="base"/>
            <a:r>
              <a:rPr lang="en-US" sz="2400" dirty="0">
                <a:solidFill>
                  <a:srgbClr val="000000"/>
                </a:solidFill>
                <a:latin typeface="inherit" charset="0"/>
              </a:rPr>
              <a:t>    </a:t>
            </a:r>
            <a:r>
              <a:rPr lang="mr-IN" sz="2400" dirty="0" err="1">
                <a:solidFill>
                  <a:srgbClr val="000000"/>
                </a:solidFill>
                <a:latin typeface="inherit" charset="0"/>
              </a:rPr>
              <a:t>return</a:t>
            </a:r>
            <a:r>
              <a:rPr lang="mr-IN" sz="2400" dirty="0">
                <a:solidFill>
                  <a:srgbClr val="000000"/>
                </a:solidFill>
                <a:latin typeface="inherit" charset="0"/>
              </a:rPr>
              <a:t> </a:t>
            </a:r>
            <a:r>
              <a:rPr lang="mr-IN" sz="2400" dirty="0">
                <a:solidFill>
                  <a:srgbClr val="009999"/>
                </a:solidFill>
                <a:latin typeface="inherit" charset="0"/>
              </a:rPr>
              <a:t>0</a:t>
            </a:r>
            <a:r>
              <a:rPr lang="mr-IN" sz="2400" dirty="0">
                <a:solidFill>
                  <a:srgbClr val="000000"/>
                </a:solidFill>
                <a:latin typeface="inherit" charset="0"/>
              </a:rPr>
              <a:t>;</a:t>
            </a:r>
            <a:endParaRPr lang="mr-IN" sz="2400" dirty="0">
              <a:solidFill>
                <a:srgbClr val="AAAAAA"/>
              </a:solidFill>
              <a:latin typeface="inherit" charset="0"/>
            </a:endParaRPr>
          </a:p>
          <a:p>
            <a:pPr fontAlgn="base"/>
            <a:r>
              <a:rPr lang="mr-IN" sz="2400" dirty="0">
                <a:solidFill>
                  <a:srgbClr val="777777"/>
                </a:solidFill>
                <a:latin typeface="inherit" charset="0"/>
              </a:rPr>
              <a:t>}</a:t>
            </a:r>
            <a:endParaRPr lang="mr-IN" sz="2400" b="0" i="0" u="none" strike="noStrike" dirty="0">
              <a:solidFill>
                <a:srgbClr val="AAAAAA"/>
              </a:solidFill>
              <a:effectLst/>
              <a:latin typeface="inherit" charset="0"/>
            </a:endParaRPr>
          </a:p>
        </p:txBody>
      </p:sp>
      <p:sp>
        <p:nvSpPr>
          <p:cNvPr id="5" name="TextBox 4"/>
          <p:cNvSpPr txBox="1"/>
          <p:nvPr/>
        </p:nvSpPr>
        <p:spPr>
          <a:xfrm>
            <a:off x="1166181" y="5950079"/>
            <a:ext cx="6827510" cy="369332"/>
          </a:xfrm>
          <a:prstGeom prst="rect">
            <a:avLst/>
          </a:prstGeom>
          <a:noFill/>
        </p:spPr>
        <p:txBody>
          <a:bodyPr wrap="none" rtlCol="0">
            <a:spAutoFit/>
          </a:bodyPr>
          <a:lstStyle/>
          <a:p>
            <a:r>
              <a:rPr lang="en-GB" dirty="0"/>
              <a:t>After a free, the pointer cannot be used to </a:t>
            </a:r>
            <a:r>
              <a:rPr lang="en-GB"/>
              <a:t>access to that memory</a:t>
            </a:r>
            <a:endParaRPr lang="en-GB" dirty="0"/>
          </a:p>
        </p:txBody>
      </p:sp>
    </p:spTree>
    <p:extLst>
      <p:ext uri="{BB962C8B-B14F-4D97-AF65-F5344CB8AC3E}">
        <p14:creationId xmlns:p14="http://schemas.microsoft.com/office/powerpoint/2010/main" val="1698394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error</a:t>
            </a:r>
          </a:p>
        </p:txBody>
      </p:sp>
      <p:sp>
        <p:nvSpPr>
          <p:cNvPr id="4" name="Rectangle 3"/>
          <p:cNvSpPr/>
          <p:nvPr/>
        </p:nvSpPr>
        <p:spPr>
          <a:xfrm>
            <a:off x="811161" y="1328398"/>
            <a:ext cx="7683909" cy="2677656"/>
          </a:xfrm>
          <a:prstGeom prst="rect">
            <a:avLst/>
          </a:prstGeom>
        </p:spPr>
        <p:txBody>
          <a:bodyPr wrap="square">
            <a:spAutoFit/>
          </a:bodyPr>
          <a:lstStyle/>
          <a:p>
            <a:pPr fontAlgn="base"/>
            <a:r>
              <a:rPr lang="en-US" sz="2400" dirty="0" err="1">
                <a:solidFill>
                  <a:srgbClr val="000000"/>
                </a:solidFill>
                <a:latin typeface="inherit" charset="0"/>
              </a:rPr>
              <a:t>int</a:t>
            </a:r>
            <a:r>
              <a:rPr lang="en-US" sz="2400" dirty="0">
                <a:solidFill>
                  <a:srgbClr val="000000"/>
                </a:solidFill>
                <a:latin typeface="inherit" charset="0"/>
              </a:rPr>
              <a:t> </a:t>
            </a:r>
            <a:r>
              <a:rPr lang="en-US" sz="2400" b="1" dirty="0">
                <a:solidFill>
                  <a:srgbClr val="286491"/>
                </a:solidFill>
                <a:latin typeface="inherit" charset="0"/>
              </a:rPr>
              <a:t>main</a:t>
            </a:r>
            <a:r>
              <a:rPr lang="en-US" sz="2400" dirty="0">
                <a:solidFill>
                  <a:srgbClr val="777777"/>
                </a:solidFill>
                <a:latin typeface="inherit" charset="0"/>
              </a:rPr>
              <a:t>()</a:t>
            </a:r>
            <a:r>
              <a:rPr lang="en-US" sz="2400" dirty="0">
                <a:solidFill>
                  <a:srgbClr val="AAAAAA"/>
                </a:solidFill>
                <a:latin typeface="inherit" charset="0"/>
              </a:rPr>
              <a:t> </a:t>
            </a:r>
            <a:r>
              <a:rPr lang="en-US" sz="2400" dirty="0">
                <a:solidFill>
                  <a:srgbClr val="777777"/>
                </a:solidFill>
                <a:latin typeface="inherit" charset="0"/>
              </a:rPr>
              <a:t>{</a:t>
            </a:r>
            <a:endParaRPr lang="en-US" sz="2400" dirty="0">
              <a:solidFill>
                <a:srgbClr val="AAAAAA"/>
              </a:solidFill>
              <a:latin typeface="inherit" charset="0"/>
            </a:endParaRPr>
          </a:p>
          <a:p>
            <a:pPr fontAlgn="base"/>
            <a:r>
              <a:rPr lang="en-US" sz="2400" dirty="0">
                <a:solidFill>
                  <a:srgbClr val="000000"/>
                </a:solidFill>
                <a:latin typeface="inherit" charset="0"/>
              </a:rPr>
              <a:t>    char* str1 = </a:t>
            </a:r>
            <a:r>
              <a:rPr lang="en-US" sz="2400" dirty="0">
                <a:solidFill>
                  <a:srgbClr val="777777"/>
                </a:solidFill>
                <a:latin typeface="inherit" charset="0"/>
              </a:rPr>
              <a:t>(</a:t>
            </a:r>
            <a:r>
              <a:rPr lang="en-US" sz="2400" dirty="0">
                <a:solidFill>
                  <a:srgbClr val="000000"/>
                </a:solidFill>
                <a:latin typeface="inherit" charset="0"/>
              </a:rPr>
              <a:t>char*</a:t>
            </a:r>
            <a:r>
              <a:rPr lang="en-US" sz="2400" dirty="0">
                <a:solidFill>
                  <a:srgbClr val="777777"/>
                </a:solidFill>
                <a:latin typeface="inherit" charset="0"/>
              </a:rPr>
              <a:t>)</a:t>
            </a:r>
            <a:r>
              <a:rPr lang="en-US" sz="2400" b="1" dirty="0" err="1">
                <a:solidFill>
                  <a:srgbClr val="286491"/>
                </a:solidFill>
                <a:latin typeface="inherit" charset="0"/>
              </a:rPr>
              <a:t>malloc</a:t>
            </a:r>
            <a:r>
              <a:rPr lang="en-US" sz="2400" dirty="0">
                <a:solidFill>
                  <a:srgbClr val="777777"/>
                </a:solidFill>
                <a:latin typeface="inherit" charset="0"/>
              </a:rPr>
              <a:t>(</a:t>
            </a:r>
            <a:r>
              <a:rPr lang="en-US" sz="2400" b="1" dirty="0" err="1">
                <a:solidFill>
                  <a:srgbClr val="286491"/>
                </a:solidFill>
                <a:latin typeface="inherit" charset="0"/>
              </a:rPr>
              <a:t>strlen</a:t>
            </a:r>
            <a:r>
              <a:rPr lang="en-US" sz="2400" dirty="0">
                <a:solidFill>
                  <a:srgbClr val="777777"/>
                </a:solidFill>
                <a:latin typeface="inherit" charset="0"/>
              </a:rPr>
              <a:t>(</a:t>
            </a:r>
            <a:r>
              <a:rPr lang="en-US" sz="2400" dirty="0">
                <a:solidFill>
                  <a:srgbClr val="DD1144"/>
                </a:solidFill>
                <a:latin typeface="inherit" charset="0"/>
              </a:rPr>
              <a:t>"Thunderbird"</a:t>
            </a:r>
            <a:r>
              <a:rPr lang="en-US" sz="2400" dirty="0">
                <a:solidFill>
                  <a:srgbClr val="777777"/>
                </a:solidFill>
                <a:latin typeface="inherit" charset="0"/>
              </a:rPr>
              <a:t>)</a:t>
            </a:r>
            <a:r>
              <a:rPr lang="en-US" sz="2400" dirty="0">
                <a:solidFill>
                  <a:srgbClr val="000000"/>
                </a:solidFill>
                <a:latin typeface="inherit" charset="0"/>
              </a:rPr>
              <a:t> + </a:t>
            </a:r>
            <a:r>
              <a:rPr lang="en-US" sz="2400" dirty="0">
                <a:solidFill>
                  <a:srgbClr val="009999"/>
                </a:solidFill>
                <a:latin typeface="inherit" charset="0"/>
              </a:rPr>
              <a:t>1</a:t>
            </a:r>
            <a:r>
              <a:rPr lang="en-US" sz="2400" dirty="0">
                <a:solidFill>
                  <a:srgbClr val="777777"/>
                </a:solidFill>
                <a:latin typeface="inherit" charset="0"/>
              </a:rPr>
              <a:t>)</a:t>
            </a:r>
            <a:r>
              <a:rPr lang="en-US" sz="2400" dirty="0">
                <a:solidFill>
                  <a:srgbClr val="000000"/>
                </a:solidFill>
                <a:latin typeface="inherit" charset="0"/>
              </a:rPr>
              <a:t>;</a:t>
            </a:r>
            <a:endParaRPr lang="en-US" sz="2400" dirty="0">
              <a:solidFill>
                <a:srgbClr val="AAAAAA"/>
              </a:solidFill>
              <a:latin typeface="inherit" charset="0"/>
            </a:endParaRPr>
          </a:p>
          <a:p>
            <a:pPr fontAlgn="base"/>
            <a:r>
              <a:rPr lang="en-US" sz="2400" b="1" dirty="0">
                <a:solidFill>
                  <a:srgbClr val="286491"/>
                </a:solidFill>
                <a:latin typeface="inherit" charset="0"/>
              </a:rPr>
              <a:t>    </a:t>
            </a:r>
            <a:r>
              <a:rPr lang="en-US" sz="2400" b="1" dirty="0" err="1">
                <a:solidFill>
                  <a:srgbClr val="286491"/>
                </a:solidFill>
                <a:latin typeface="inherit" charset="0"/>
              </a:rPr>
              <a:t>strcpy</a:t>
            </a:r>
            <a:r>
              <a:rPr lang="en-US" sz="2400" dirty="0">
                <a:solidFill>
                  <a:srgbClr val="777777"/>
                </a:solidFill>
                <a:latin typeface="inherit" charset="0"/>
              </a:rPr>
              <a:t>(</a:t>
            </a:r>
            <a:r>
              <a:rPr lang="en-US" sz="2400" dirty="0">
                <a:solidFill>
                  <a:srgbClr val="000000"/>
                </a:solidFill>
                <a:latin typeface="inherit" charset="0"/>
              </a:rPr>
              <a:t>str1, </a:t>
            </a:r>
            <a:r>
              <a:rPr lang="en-US" sz="2400" dirty="0">
                <a:solidFill>
                  <a:srgbClr val="DD1144"/>
                </a:solidFill>
                <a:latin typeface="inherit" charset="0"/>
              </a:rPr>
              <a:t>"Thunderbird"</a:t>
            </a:r>
            <a:r>
              <a:rPr lang="en-US" sz="2400" dirty="0">
                <a:solidFill>
                  <a:srgbClr val="777777"/>
                </a:solidFill>
                <a:latin typeface="inherit" charset="0"/>
              </a:rPr>
              <a:t>)</a:t>
            </a:r>
            <a:r>
              <a:rPr lang="en-US" sz="2400" dirty="0">
                <a:solidFill>
                  <a:srgbClr val="000000"/>
                </a:solidFill>
                <a:latin typeface="inherit" charset="0"/>
              </a:rPr>
              <a:t>;</a:t>
            </a:r>
            <a:endParaRPr lang="en-US" sz="2400" dirty="0">
              <a:solidFill>
                <a:srgbClr val="AAAAAA"/>
              </a:solidFill>
              <a:latin typeface="inherit" charset="0"/>
            </a:endParaRPr>
          </a:p>
          <a:p>
            <a:pPr fontAlgn="base"/>
            <a:r>
              <a:rPr lang="en-US" sz="2400" dirty="0">
                <a:solidFill>
                  <a:srgbClr val="9999AA"/>
                </a:solidFill>
                <a:latin typeface="inherit" charset="0"/>
              </a:rPr>
              <a:t>    //...</a:t>
            </a:r>
            <a:endParaRPr lang="en-US" sz="2400" dirty="0">
              <a:solidFill>
                <a:srgbClr val="AAAAAA"/>
              </a:solidFill>
              <a:latin typeface="inherit" charset="0"/>
            </a:endParaRPr>
          </a:p>
          <a:p>
            <a:pPr fontAlgn="base"/>
            <a:r>
              <a:rPr lang="en-US" sz="2400" b="1" dirty="0">
                <a:solidFill>
                  <a:srgbClr val="286491"/>
                </a:solidFill>
                <a:latin typeface="inherit" charset="0"/>
              </a:rPr>
              <a:t>    free</a:t>
            </a:r>
            <a:r>
              <a:rPr lang="en-US" sz="2400" dirty="0">
                <a:solidFill>
                  <a:srgbClr val="777777"/>
                </a:solidFill>
                <a:latin typeface="inherit" charset="0"/>
              </a:rPr>
              <a:t>(</a:t>
            </a:r>
            <a:r>
              <a:rPr lang="en-US" sz="2400" dirty="0">
                <a:solidFill>
                  <a:srgbClr val="000000"/>
                </a:solidFill>
                <a:latin typeface="inherit" charset="0"/>
              </a:rPr>
              <a:t>str1</a:t>
            </a:r>
            <a:r>
              <a:rPr lang="en-US" sz="2400">
                <a:solidFill>
                  <a:srgbClr val="777777"/>
                </a:solidFill>
                <a:latin typeface="inherit" charset="0"/>
              </a:rPr>
              <a:t>)</a:t>
            </a:r>
            <a:r>
              <a:rPr lang="en-US" sz="2400">
                <a:solidFill>
                  <a:srgbClr val="000000"/>
                </a:solidFill>
                <a:latin typeface="inherit" charset="0"/>
              </a:rPr>
              <a:t>; </a:t>
            </a:r>
            <a:endParaRPr lang="en-US" sz="2400" dirty="0">
              <a:solidFill>
                <a:srgbClr val="AAAAAA"/>
              </a:solidFill>
              <a:latin typeface="inherit" charset="0"/>
            </a:endParaRPr>
          </a:p>
          <a:p>
            <a:pPr fontAlgn="base"/>
            <a:r>
              <a:rPr lang="en-US" sz="2400" b="1" dirty="0">
                <a:solidFill>
                  <a:srgbClr val="286491"/>
                </a:solidFill>
                <a:latin typeface="inherit" charset="0"/>
              </a:rPr>
              <a:t>    free</a:t>
            </a:r>
            <a:r>
              <a:rPr lang="en-US" sz="2400" dirty="0">
                <a:solidFill>
                  <a:srgbClr val="777777"/>
                </a:solidFill>
                <a:latin typeface="inherit" charset="0"/>
              </a:rPr>
              <a:t>(</a:t>
            </a:r>
            <a:r>
              <a:rPr lang="en-US" sz="2400" dirty="0">
                <a:solidFill>
                  <a:srgbClr val="000000"/>
                </a:solidFill>
                <a:latin typeface="inherit" charset="0"/>
              </a:rPr>
              <a:t>str1</a:t>
            </a:r>
            <a:r>
              <a:rPr lang="en-US" sz="2400" dirty="0">
                <a:solidFill>
                  <a:srgbClr val="777777"/>
                </a:solidFill>
                <a:latin typeface="inherit" charset="0"/>
              </a:rPr>
              <a:t>)</a:t>
            </a:r>
            <a:r>
              <a:rPr lang="en-US" sz="2400" dirty="0">
                <a:solidFill>
                  <a:srgbClr val="000000"/>
                </a:solidFill>
                <a:latin typeface="inherit" charset="0"/>
              </a:rPr>
              <a:t>;</a:t>
            </a:r>
            <a:r>
              <a:rPr lang="en-US" sz="2400" dirty="0">
                <a:solidFill>
                  <a:srgbClr val="9999AA"/>
                </a:solidFill>
                <a:latin typeface="inherit" charset="0"/>
              </a:rPr>
              <a:t> </a:t>
            </a:r>
            <a:endParaRPr lang="en-US" sz="2400" dirty="0">
              <a:solidFill>
                <a:srgbClr val="AAAAAA"/>
              </a:solidFill>
              <a:latin typeface="inherit" charset="0"/>
            </a:endParaRPr>
          </a:p>
          <a:p>
            <a:pPr fontAlgn="base"/>
            <a:r>
              <a:rPr lang="en-US" sz="2400" dirty="0">
                <a:solidFill>
                  <a:srgbClr val="777777"/>
                </a:solidFill>
                <a:latin typeface="inherit" charset="0"/>
              </a:rPr>
              <a:t>}</a:t>
            </a:r>
            <a:endParaRPr lang="en-US" sz="2400" b="0" i="0" u="none" strike="noStrike" dirty="0">
              <a:solidFill>
                <a:srgbClr val="AAAAAA"/>
              </a:solidFill>
              <a:effectLst/>
              <a:latin typeface="inherit" charset="0"/>
            </a:endParaRPr>
          </a:p>
        </p:txBody>
      </p:sp>
      <p:sp>
        <p:nvSpPr>
          <p:cNvPr id="5" name="TextBox 4"/>
          <p:cNvSpPr txBox="1"/>
          <p:nvPr/>
        </p:nvSpPr>
        <p:spPr>
          <a:xfrm>
            <a:off x="2521974" y="5353664"/>
            <a:ext cx="3172792" cy="369332"/>
          </a:xfrm>
          <a:prstGeom prst="rect">
            <a:avLst/>
          </a:prstGeom>
          <a:noFill/>
        </p:spPr>
        <p:txBody>
          <a:bodyPr wrap="none" rtlCol="0">
            <a:spAutoFit/>
          </a:bodyPr>
          <a:lstStyle/>
          <a:p>
            <a:r>
              <a:rPr lang="en-GB" dirty="0"/>
              <a:t>Two free on </a:t>
            </a:r>
            <a:r>
              <a:rPr lang="en-GB"/>
              <a:t>the same pointer</a:t>
            </a:r>
          </a:p>
        </p:txBody>
      </p:sp>
    </p:spTree>
    <p:extLst>
      <p:ext uri="{BB962C8B-B14F-4D97-AF65-F5344CB8AC3E}">
        <p14:creationId xmlns:p14="http://schemas.microsoft.com/office/powerpoint/2010/main" val="47214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dynamic memory</a:t>
            </a:r>
          </a:p>
        </p:txBody>
      </p:sp>
      <p:sp>
        <p:nvSpPr>
          <p:cNvPr id="3" name="Content Placeholder 2"/>
          <p:cNvSpPr>
            <a:spLocks noGrp="1"/>
          </p:cNvSpPr>
          <p:nvPr>
            <p:ph idx="1"/>
          </p:nvPr>
        </p:nvSpPr>
        <p:spPr/>
        <p:txBody>
          <a:bodyPr/>
          <a:lstStyle/>
          <a:p>
            <a:r>
              <a:rPr lang="en-US" dirty="0"/>
              <a:t>Dynamic memory is a part of memory with different properties</a:t>
            </a:r>
          </a:p>
          <a:p>
            <a:pPr lvl="1"/>
            <a:r>
              <a:rPr lang="en-US" dirty="0"/>
              <a:t>It’s the programmer who decides when to create an object and when to destroy it (i.e., remove it from memory)</a:t>
            </a:r>
          </a:p>
          <a:p>
            <a:endParaRPr lang="en-US" dirty="0"/>
          </a:p>
        </p:txBody>
      </p:sp>
    </p:spTree>
    <p:extLst>
      <p:ext uri="{BB962C8B-B14F-4D97-AF65-F5344CB8AC3E}">
        <p14:creationId xmlns:p14="http://schemas.microsoft.com/office/powerpoint/2010/main" val="8351399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error</a:t>
            </a:r>
          </a:p>
        </p:txBody>
      </p:sp>
      <p:sp>
        <p:nvSpPr>
          <p:cNvPr id="4" name="Rectangle 3"/>
          <p:cNvSpPr/>
          <p:nvPr/>
        </p:nvSpPr>
        <p:spPr>
          <a:xfrm>
            <a:off x="2928116" y="1520127"/>
            <a:ext cx="3303639" cy="3416320"/>
          </a:xfrm>
          <a:prstGeom prst="rect">
            <a:avLst/>
          </a:prstGeom>
        </p:spPr>
        <p:txBody>
          <a:bodyPr wrap="square">
            <a:spAutoFit/>
          </a:bodyPr>
          <a:lstStyle/>
          <a:p>
            <a:pPr fontAlgn="base"/>
            <a:r>
              <a:rPr lang="en-US" sz="2400" dirty="0" err="1">
                <a:solidFill>
                  <a:srgbClr val="000000"/>
                </a:solidFill>
                <a:latin typeface="inherit" charset="0"/>
              </a:rPr>
              <a:t>int</a:t>
            </a:r>
            <a:r>
              <a:rPr lang="en-US" sz="2400" dirty="0">
                <a:solidFill>
                  <a:srgbClr val="000000"/>
                </a:solidFill>
                <a:latin typeface="inherit" charset="0"/>
              </a:rPr>
              <a:t> </a:t>
            </a:r>
            <a:r>
              <a:rPr lang="en-US" sz="2400" b="1" dirty="0">
                <a:solidFill>
                  <a:srgbClr val="286491"/>
                </a:solidFill>
                <a:latin typeface="inherit" charset="0"/>
              </a:rPr>
              <a:t>main</a:t>
            </a:r>
            <a:r>
              <a:rPr lang="en-US" sz="2400" dirty="0">
                <a:solidFill>
                  <a:srgbClr val="777777"/>
                </a:solidFill>
                <a:latin typeface="inherit" charset="0"/>
              </a:rPr>
              <a:t>()</a:t>
            </a:r>
            <a:r>
              <a:rPr lang="en-US" sz="2400" dirty="0">
                <a:solidFill>
                  <a:srgbClr val="AAAAAA"/>
                </a:solidFill>
                <a:latin typeface="inherit" charset="0"/>
              </a:rPr>
              <a:t> </a:t>
            </a:r>
            <a:r>
              <a:rPr lang="en-US" sz="2400" dirty="0">
                <a:solidFill>
                  <a:srgbClr val="777777"/>
                </a:solidFill>
                <a:latin typeface="inherit" charset="0"/>
              </a:rPr>
              <a:t>{</a:t>
            </a:r>
            <a:endParaRPr lang="en-US" sz="2400" dirty="0">
              <a:solidFill>
                <a:srgbClr val="AAAAAA"/>
              </a:solidFill>
              <a:latin typeface="inherit" charset="0"/>
            </a:endParaRPr>
          </a:p>
          <a:p>
            <a:pPr fontAlgn="base"/>
            <a:r>
              <a:rPr lang="en-US" sz="2400" dirty="0">
                <a:solidFill>
                  <a:srgbClr val="000000"/>
                </a:solidFill>
                <a:latin typeface="inherit" charset="0"/>
              </a:rPr>
              <a:t>    </a:t>
            </a:r>
            <a:r>
              <a:rPr lang="en-US" sz="2400" dirty="0" err="1">
                <a:solidFill>
                  <a:srgbClr val="000000"/>
                </a:solidFill>
                <a:latin typeface="inherit" charset="0"/>
              </a:rPr>
              <a:t>int</a:t>
            </a:r>
            <a:r>
              <a:rPr lang="en-US" sz="2400" dirty="0">
                <a:solidFill>
                  <a:srgbClr val="000000"/>
                </a:solidFill>
                <a:latin typeface="inherit" charset="0"/>
              </a:rPr>
              <a:t>* p1;</a:t>
            </a:r>
            <a:r>
              <a:rPr lang="en-US" sz="2400" dirty="0">
                <a:solidFill>
                  <a:srgbClr val="9999AA"/>
                </a:solidFill>
                <a:latin typeface="inherit" charset="0"/>
              </a:rPr>
              <a:t> </a:t>
            </a:r>
          </a:p>
          <a:p>
            <a:pPr fontAlgn="base"/>
            <a:r>
              <a:rPr lang="en-US" sz="2400" dirty="0">
                <a:solidFill>
                  <a:srgbClr val="9999AA"/>
                </a:solidFill>
                <a:latin typeface="inherit" charset="0"/>
              </a:rPr>
              <a:t>    </a:t>
            </a:r>
            <a:r>
              <a:rPr lang="en-US" sz="2400" dirty="0" err="1">
                <a:solidFill>
                  <a:srgbClr val="000000"/>
                </a:solidFill>
                <a:latin typeface="inherit" charset="0"/>
              </a:rPr>
              <a:t>int</a:t>
            </a:r>
            <a:r>
              <a:rPr lang="en-US" sz="2400" dirty="0">
                <a:solidFill>
                  <a:srgbClr val="000000"/>
                </a:solidFill>
                <a:latin typeface="inherit" charset="0"/>
              </a:rPr>
              <a:t> m = </a:t>
            </a:r>
            <a:r>
              <a:rPr lang="en-US" sz="2400" dirty="0">
                <a:solidFill>
                  <a:srgbClr val="009999"/>
                </a:solidFill>
                <a:latin typeface="inherit" charset="0"/>
              </a:rPr>
              <a:t>100</a:t>
            </a:r>
            <a:r>
              <a:rPr lang="en-US" sz="2400" dirty="0">
                <a:solidFill>
                  <a:srgbClr val="000000"/>
                </a:solidFill>
                <a:latin typeface="inherit" charset="0"/>
              </a:rPr>
              <a:t>;</a:t>
            </a:r>
            <a:endParaRPr lang="en-US" sz="2400" dirty="0">
              <a:solidFill>
                <a:srgbClr val="AAAAAA"/>
              </a:solidFill>
              <a:latin typeface="inherit" charset="0"/>
            </a:endParaRPr>
          </a:p>
          <a:p>
            <a:pPr fontAlgn="base"/>
            <a:r>
              <a:rPr lang="en-US" sz="2400" dirty="0">
                <a:solidFill>
                  <a:srgbClr val="000000"/>
                </a:solidFill>
                <a:latin typeface="inherit" charset="0"/>
              </a:rPr>
              <a:t>    p1 = &amp;m;</a:t>
            </a:r>
            <a:r>
              <a:rPr lang="en-US" sz="2400" dirty="0">
                <a:solidFill>
                  <a:srgbClr val="9999AA"/>
                </a:solidFill>
                <a:latin typeface="inherit" charset="0"/>
              </a:rPr>
              <a:t> </a:t>
            </a:r>
          </a:p>
          <a:p>
            <a:pPr fontAlgn="base"/>
            <a:r>
              <a:rPr lang="en-US" sz="2400">
                <a:solidFill>
                  <a:srgbClr val="9999AA"/>
                </a:solidFill>
                <a:latin typeface="inherit" charset="0"/>
              </a:rPr>
              <a:t>    </a:t>
            </a:r>
            <a:r>
              <a:rPr lang="en-US" sz="2400">
                <a:solidFill>
                  <a:srgbClr val="000000"/>
                </a:solidFill>
                <a:latin typeface="inherit" charset="0"/>
              </a:rPr>
              <a:t>*(p1++);</a:t>
            </a:r>
            <a:r>
              <a:rPr lang="en-US" sz="2400">
                <a:solidFill>
                  <a:srgbClr val="9999AA"/>
                </a:solidFill>
                <a:latin typeface="inherit" charset="0"/>
              </a:rPr>
              <a:t> </a:t>
            </a:r>
            <a:endParaRPr lang="en-US" sz="2400" dirty="0">
              <a:solidFill>
                <a:srgbClr val="9999AA"/>
              </a:solidFill>
              <a:latin typeface="inherit" charset="0"/>
            </a:endParaRPr>
          </a:p>
          <a:p>
            <a:pPr fontAlgn="base"/>
            <a:r>
              <a:rPr lang="en-US" sz="2400" b="1" dirty="0">
                <a:solidFill>
                  <a:srgbClr val="9999AA"/>
                </a:solidFill>
                <a:latin typeface="inherit" charset="0"/>
              </a:rPr>
              <a:t>    </a:t>
            </a:r>
            <a:r>
              <a:rPr lang="en-US" sz="2400" b="1" dirty="0" err="1">
                <a:solidFill>
                  <a:srgbClr val="286491"/>
                </a:solidFill>
                <a:latin typeface="inherit" charset="0"/>
              </a:rPr>
              <a:t>printf</a:t>
            </a:r>
            <a:r>
              <a:rPr lang="en-US" sz="2400" dirty="0">
                <a:solidFill>
                  <a:srgbClr val="777777"/>
                </a:solidFill>
                <a:latin typeface="inherit" charset="0"/>
              </a:rPr>
              <a:t>(</a:t>
            </a:r>
            <a:r>
              <a:rPr lang="en-US" sz="2400" dirty="0">
                <a:solidFill>
                  <a:srgbClr val="DD1144"/>
                </a:solidFill>
                <a:latin typeface="inherit" charset="0"/>
              </a:rPr>
              <a:t>"%d\n"</a:t>
            </a:r>
            <a:r>
              <a:rPr lang="en-US" sz="2400" dirty="0">
                <a:solidFill>
                  <a:srgbClr val="000000"/>
                </a:solidFill>
                <a:latin typeface="inherit" charset="0"/>
              </a:rPr>
              <a:t>, *p1</a:t>
            </a:r>
            <a:r>
              <a:rPr lang="en-US" sz="2400" dirty="0">
                <a:solidFill>
                  <a:srgbClr val="777777"/>
                </a:solidFill>
                <a:latin typeface="inherit" charset="0"/>
              </a:rPr>
              <a:t>)</a:t>
            </a:r>
            <a:r>
              <a:rPr lang="en-US" sz="2400" dirty="0">
                <a:solidFill>
                  <a:srgbClr val="000000"/>
                </a:solidFill>
                <a:latin typeface="inherit" charset="0"/>
              </a:rPr>
              <a:t>;</a:t>
            </a:r>
            <a:endParaRPr lang="en-US" sz="2400" dirty="0">
              <a:solidFill>
                <a:srgbClr val="AAAAAA"/>
              </a:solidFill>
              <a:latin typeface="inherit" charset="0"/>
            </a:endParaRPr>
          </a:p>
          <a:p>
            <a:pPr fontAlgn="base"/>
            <a:r>
              <a:rPr lang="en-US" sz="2400" b="1" dirty="0">
                <a:solidFill>
                  <a:srgbClr val="286491"/>
                </a:solidFill>
                <a:latin typeface="inherit" charset="0"/>
              </a:rPr>
              <a:t>    </a:t>
            </a:r>
            <a:r>
              <a:rPr lang="en-US" sz="2400" b="1" dirty="0" err="1">
                <a:solidFill>
                  <a:srgbClr val="286491"/>
                </a:solidFill>
                <a:latin typeface="inherit" charset="0"/>
              </a:rPr>
              <a:t>printf</a:t>
            </a:r>
            <a:r>
              <a:rPr lang="en-US" sz="2400" dirty="0">
                <a:solidFill>
                  <a:srgbClr val="777777"/>
                </a:solidFill>
                <a:latin typeface="inherit" charset="0"/>
              </a:rPr>
              <a:t>(</a:t>
            </a:r>
            <a:r>
              <a:rPr lang="en-US" sz="2400" dirty="0">
                <a:solidFill>
                  <a:srgbClr val="DD1144"/>
                </a:solidFill>
                <a:latin typeface="inherit" charset="0"/>
              </a:rPr>
              <a:t>"%d\n"</a:t>
            </a:r>
            <a:r>
              <a:rPr lang="en-US" sz="2400" dirty="0">
                <a:solidFill>
                  <a:srgbClr val="000000"/>
                </a:solidFill>
                <a:latin typeface="inherit" charset="0"/>
              </a:rPr>
              <a:t>, m</a:t>
            </a:r>
            <a:r>
              <a:rPr lang="en-US" sz="2400" dirty="0">
                <a:solidFill>
                  <a:srgbClr val="777777"/>
                </a:solidFill>
                <a:latin typeface="inherit" charset="0"/>
              </a:rPr>
              <a:t>)</a:t>
            </a:r>
            <a:r>
              <a:rPr lang="en-US" sz="2400" dirty="0">
                <a:solidFill>
                  <a:srgbClr val="000000"/>
                </a:solidFill>
                <a:latin typeface="inherit" charset="0"/>
              </a:rPr>
              <a:t>;</a:t>
            </a:r>
            <a:endParaRPr lang="en-US" sz="2400" dirty="0">
              <a:solidFill>
                <a:srgbClr val="AAAAAA"/>
              </a:solidFill>
              <a:latin typeface="inherit" charset="0"/>
            </a:endParaRPr>
          </a:p>
          <a:p>
            <a:pPr fontAlgn="base"/>
            <a:r>
              <a:rPr lang="en-US" sz="2400" dirty="0">
                <a:solidFill>
                  <a:srgbClr val="000000"/>
                </a:solidFill>
                <a:latin typeface="inherit" charset="0"/>
              </a:rPr>
              <a:t>    return </a:t>
            </a:r>
            <a:r>
              <a:rPr lang="en-US" sz="2400" dirty="0">
                <a:solidFill>
                  <a:srgbClr val="009999"/>
                </a:solidFill>
                <a:latin typeface="inherit" charset="0"/>
              </a:rPr>
              <a:t>0</a:t>
            </a:r>
            <a:r>
              <a:rPr lang="en-US" sz="2400" dirty="0">
                <a:solidFill>
                  <a:srgbClr val="000000"/>
                </a:solidFill>
                <a:latin typeface="inherit" charset="0"/>
              </a:rPr>
              <a:t>;</a:t>
            </a:r>
            <a:endParaRPr lang="en-US" sz="2400" dirty="0">
              <a:solidFill>
                <a:srgbClr val="AAAAAA"/>
              </a:solidFill>
              <a:latin typeface="inherit" charset="0"/>
            </a:endParaRPr>
          </a:p>
          <a:p>
            <a:pPr fontAlgn="base"/>
            <a:r>
              <a:rPr lang="en-US" sz="2400" dirty="0">
                <a:solidFill>
                  <a:srgbClr val="777777"/>
                </a:solidFill>
                <a:latin typeface="inherit" charset="0"/>
              </a:rPr>
              <a:t>}</a:t>
            </a:r>
            <a:endParaRPr lang="en-US" sz="2400" b="0" i="0" u="none" strike="noStrike" dirty="0">
              <a:solidFill>
                <a:srgbClr val="AAAAAA"/>
              </a:solidFill>
              <a:effectLst/>
              <a:latin typeface="inherit" charset="0"/>
            </a:endParaRPr>
          </a:p>
        </p:txBody>
      </p:sp>
      <p:sp>
        <p:nvSpPr>
          <p:cNvPr id="5" name="TextBox 4"/>
          <p:cNvSpPr txBox="1"/>
          <p:nvPr/>
        </p:nvSpPr>
        <p:spPr>
          <a:xfrm>
            <a:off x="2241755" y="5515655"/>
            <a:ext cx="4288353" cy="369332"/>
          </a:xfrm>
          <a:prstGeom prst="rect">
            <a:avLst/>
          </a:prstGeom>
          <a:noFill/>
        </p:spPr>
        <p:txBody>
          <a:bodyPr wrap="none" rtlCol="0">
            <a:spAutoFit/>
          </a:bodyPr>
          <a:lstStyle/>
          <a:p>
            <a:r>
              <a:rPr lang="en-GB"/>
              <a:t>Postfix ++ has higher precedence than *</a:t>
            </a:r>
            <a:endParaRPr lang="en-GB" dirty="0"/>
          </a:p>
        </p:txBody>
      </p:sp>
    </p:spTree>
    <p:extLst>
      <p:ext uri="{BB962C8B-B14F-4D97-AF65-F5344CB8AC3E}">
        <p14:creationId xmlns:p14="http://schemas.microsoft.com/office/powerpoint/2010/main" val="15279032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a:t>
            </a:r>
          </a:p>
        </p:txBody>
      </p:sp>
      <p:sp>
        <p:nvSpPr>
          <p:cNvPr id="3" name="Content Placeholder 2"/>
          <p:cNvSpPr>
            <a:spLocks noGrp="1"/>
          </p:cNvSpPr>
          <p:nvPr>
            <p:ph idx="1"/>
          </p:nvPr>
        </p:nvSpPr>
        <p:spPr/>
        <p:txBody>
          <a:bodyPr/>
          <a:lstStyle/>
          <a:p>
            <a:r>
              <a:rPr lang="en-US" dirty="0"/>
              <a:t>C assumes that </a:t>
            </a:r>
            <a:r>
              <a:rPr lang="en-US" b="1" dirty="0"/>
              <a:t>you</a:t>
            </a:r>
            <a:r>
              <a:rPr lang="en-US" dirty="0"/>
              <a:t> are a genius. </a:t>
            </a:r>
            <a:r>
              <a:rPr lang="en-US"/>
              <a:t> </a:t>
            </a:r>
          </a:p>
          <a:p>
            <a:r>
              <a:rPr lang="en-US"/>
              <a:t>It </a:t>
            </a:r>
            <a:r>
              <a:rPr lang="en-US" dirty="0"/>
              <a:t>will do pretty much anything you tell it to. </a:t>
            </a:r>
          </a:p>
          <a:p>
            <a:r>
              <a:rPr lang="en-US" dirty="0"/>
              <a:t>It doesn't make assumptions.  </a:t>
            </a:r>
          </a:p>
          <a:p>
            <a:r>
              <a:rPr lang="en-US" dirty="0"/>
              <a:t>It doesn't guess.  </a:t>
            </a:r>
          </a:p>
          <a:p>
            <a:r>
              <a:rPr lang="en-US" dirty="0"/>
              <a:t>It does exactly what you say.</a:t>
            </a:r>
            <a:endParaRPr lang="en-GB" dirty="0"/>
          </a:p>
        </p:txBody>
      </p:sp>
    </p:spTree>
    <p:extLst>
      <p:ext uri="{BB962C8B-B14F-4D97-AF65-F5344CB8AC3E}">
        <p14:creationId xmlns:p14="http://schemas.microsoft.com/office/powerpoint/2010/main" val="3744165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sp>
        <p:nvSpPr>
          <p:cNvPr id="5" name="Rectangle 4"/>
          <p:cNvSpPr/>
          <p:nvPr/>
        </p:nvSpPr>
        <p:spPr>
          <a:xfrm>
            <a:off x="1379535" y="1416363"/>
            <a:ext cx="6400801" cy="4801314"/>
          </a:xfrm>
          <a:prstGeom prst="rect">
            <a:avLst/>
          </a:prstGeom>
        </p:spPr>
        <p:txBody>
          <a:bodyPr wrap="square">
            <a:spAutoFit/>
          </a:bodyPr>
          <a:lstStyle/>
          <a:p>
            <a:r>
              <a:rPr lang="en-US" dirty="0">
                <a:solidFill>
                  <a:srgbClr val="643820"/>
                </a:solidFill>
                <a:latin typeface="Menlo-Regular" charset="0"/>
              </a:rPr>
              <a:t>#include </a:t>
            </a:r>
            <a:r>
              <a:rPr lang="en-US" dirty="0">
                <a:solidFill>
                  <a:srgbClr val="C41A16"/>
                </a:solidFill>
                <a:latin typeface="Menlo-Regular" charset="0"/>
              </a:rPr>
              <a:t>&lt;</a:t>
            </a:r>
            <a:r>
              <a:rPr lang="en-US" dirty="0" err="1">
                <a:solidFill>
                  <a:srgbClr val="C41A16"/>
                </a:solidFill>
                <a:latin typeface="Menlo-Regular" charset="0"/>
              </a:rPr>
              <a:t>stdio.h</a:t>
            </a:r>
            <a:r>
              <a:rPr lang="en-US" dirty="0">
                <a:solidFill>
                  <a:srgbClr val="C41A16"/>
                </a:solidFill>
                <a:latin typeface="Menlo-Regular" charset="0"/>
              </a:rPr>
              <a:t>&gt;</a:t>
            </a:r>
            <a:endParaRPr lang="en-US" dirty="0">
              <a:solidFill>
                <a:srgbClr val="643820"/>
              </a:solidFill>
              <a:latin typeface="Menlo-Regular" charset="0"/>
            </a:endParaRPr>
          </a:p>
          <a:p>
            <a:r>
              <a:rPr lang="en-US" dirty="0">
                <a:solidFill>
                  <a:srgbClr val="643820"/>
                </a:solidFill>
                <a:latin typeface="Menlo-Regular" charset="0"/>
              </a:rPr>
              <a:t>#include </a:t>
            </a:r>
            <a:r>
              <a:rPr lang="en-US" dirty="0">
                <a:solidFill>
                  <a:srgbClr val="C41A16"/>
                </a:solidFill>
                <a:latin typeface="Menlo-Regular" charset="0"/>
              </a:rPr>
              <a:t>&lt;</a:t>
            </a:r>
            <a:r>
              <a:rPr lang="en-US" dirty="0" err="1">
                <a:solidFill>
                  <a:srgbClr val="C41A16"/>
                </a:solidFill>
                <a:latin typeface="Menlo-Regular" charset="0"/>
              </a:rPr>
              <a:t>stdlib.h</a:t>
            </a:r>
            <a:r>
              <a:rPr lang="en-US" dirty="0">
                <a:solidFill>
                  <a:srgbClr val="C41A16"/>
                </a:solidFill>
                <a:latin typeface="Menlo-Regular" charset="0"/>
              </a:rPr>
              <a:t>&gt;</a:t>
            </a:r>
            <a:endParaRPr lang="en-US" dirty="0">
              <a:solidFill>
                <a:srgbClr val="643820"/>
              </a:solidFill>
              <a:latin typeface="Menlo-Regular" charset="0"/>
            </a:endParaRPr>
          </a:p>
          <a:p>
            <a:endParaRPr lang="en-US" dirty="0">
              <a:solidFill>
                <a:srgbClr val="000000"/>
              </a:solidFill>
              <a:latin typeface="Menlo-Regular" charset="0"/>
            </a:endParaRPr>
          </a:p>
          <a:p>
            <a:r>
              <a:rPr lang="en-US" dirty="0" err="1">
                <a:solidFill>
                  <a:srgbClr val="AA0D91"/>
                </a:solidFill>
                <a:latin typeface="Menlo-Regular" charset="0"/>
              </a:rPr>
              <a:t>int</a:t>
            </a:r>
            <a:r>
              <a:rPr lang="en-US" dirty="0">
                <a:solidFill>
                  <a:srgbClr val="000000"/>
                </a:solidFill>
                <a:latin typeface="Menlo-Regular" charset="0"/>
              </a:rPr>
              <a:t> main()</a:t>
            </a:r>
          </a:p>
          <a:p>
            <a:r>
              <a:rPr lang="en-US" dirty="0">
                <a:solidFill>
                  <a:srgbClr val="000000"/>
                </a:solidFill>
                <a:latin typeface="Menlo-Regular" charset="0"/>
              </a:rPr>
              <a:t>{</a:t>
            </a:r>
          </a:p>
          <a:p>
            <a:r>
              <a:rPr lang="mr-IN" dirty="0">
                <a:solidFill>
                  <a:srgbClr val="000000"/>
                </a:solidFill>
                <a:latin typeface="Menlo-Regular" charset="0"/>
              </a:rPr>
              <a:t>    </a:t>
            </a:r>
            <a:r>
              <a:rPr lang="mr-IN" dirty="0" err="1">
                <a:solidFill>
                  <a:srgbClr val="AA0D91"/>
                </a:solidFill>
                <a:latin typeface="Menlo-Regular" charset="0"/>
              </a:rPr>
              <a:t>int</a:t>
            </a:r>
            <a:r>
              <a:rPr lang="mr-IN" dirty="0">
                <a:solidFill>
                  <a:srgbClr val="000000"/>
                </a:solidFill>
                <a:latin typeface="Menlo-Regular" charset="0"/>
              </a:rPr>
              <a:t> </a:t>
            </a:r>
            <a:r>
              <a:rPr lang="mr-IN" dirty="0" err="1">
                <a:solidFill>
                  <a:srgbClr val="000000"/>
                </a:solidFill>
                <a:latin typeface="Menlo-Regular" charset="0"/>
              </a:rPr>
              <a:t>i</a:t>
            </a:r>
            <a:r>
              <a:rPr lang="mr-IN" dirty="0">
                <a:solidFill>
                  <a:srgbClr val="000000"/>
                </a:solidFill>
                <a:latin typeface="Menlo-Regular" charset="0"/>
              </a:rPr>
              <a:t>= </a:t>
            </a:r>
            <a:r>
              <a:rPr lang="mr-IN" dirty="0">
                <a:solidFill>
                  <a:srgbClr val="1C00CF"/>
                </a:solidFill>
                <a:latin typeface="Menlo-Regular" charset="0"/>
              </a:rPr>
              <a:t>0</a:t>
            </a:r>
            <a:r>
              <a:rPr lang="mr-IN" dirty="0">
                <a:solidFill>
                  <a:srgbClr val="000000"/>
                </a:solidFill>
                <a:latin typeface="Menlo-Regular" charset="0"/>
              </a:rPr>
              <a:t>;</a:t>
            </a:r>
          </a:p>
          <a:p>
            <a:r>
              <a:rPr lang="en-US" dirty="0">
                <a:solidFill>
                  <a:srgbClr val="000000"/>
                </a:solidFill>
                <a:latin typeface="Menlo-Regular" charset="0"/>
              </a:rPr>
              <a:t>    </a:t>
            </a:r>
            <a:r>
              <a:rPr lang="en-US" dirty="0">
                <a:solidFill>
                  <a:srgbClr val="AA0D91"/>
                </a:solidFill>
                <a:latin typeface="Menlo-Regular" charset="0"/>
              </a:rPr>
              <a:t>while</a:t>
            </a:r>
            <a:r>
              <a:rPr lang="en-US" dirty="0">
                <a:solidFill>
                  <a:srgbClr val="000000"/>
                </a:solidFill>
                <a:latin typeface="Menlo-Regular" charset="0"/>
              </a:rPr>
              <a:t> (</a:t>
            </a:r>
            <a:r>
              <a:rPr lang="en-US" dirty="0">
                <a:solidFill>
                  <a:srgbClr val="1C00CF"/>
                </a:solidFill>
                <a:latin typeface="Menlo-Regular" charset="0"/>
              </a:rPr>
              <a:t>1</a:t>
            </a:r>
            <a:r>
              <a:rPr lang="en-US" dirty="0">
                <a:solidFill>
                  <a:srgbClr val="000000"/>
                </a:solidFill>
                <a:latin typeface="Menlo-Regular" charset="0"/>
              </a:rPr>
              <a:t>) {</a:t>
            </a:r>
          </a:p>
          <a:p>
            <a:r>
              <a:rPr lang="mr-IN" dirty="0">
                <a:solidFill>
                  <a:srgbClr val="000000"/>
                </a:solidFill>
                <a:latin typeface="Menlo-Regular" charset="0"/>
              </a:rPr>
              <a:t>        </a:t>
            </a:r>
          </a:p>
          <a:p>
            <a:r>
              <a:rPr lang="mr-IN" dirty="0">
                <a:solidFill>
                  <a:srgbClr val="000000"/>
                </a:solidFill>
                <a:latin typeface="Menlo-Regular" charset="0"/>
              </a:rPr>
              <a:t>        </a:t>
            </a:r>
            <a:r>
              <a:rPr lang="mr-IN" dirty="0" err="1">
                <a:solidFill>
                  <a:srgbClr val="AA0D91"/>
                </a:solidFill>
                <a:latin typeface="Menlo-Regular" charset="0"/>
              </a:rPr>
              <a:t>int</a:t>
            </a:r>
            <a:r>
              <a:rPr lang="mr-IN" dirty="0">
                <a:solidFill>
                  <a:srgbClr val="000000"/>
                </a:solidFill>
                <a:latin typeface="Menlo-Regular" charset="0"/>
              </a:rPr>
              <a:t>* </a:t>
            </a:r>
            <a:r>
              <a:rPr lang="mr-IN" dirty="0" err="1">
                <a:solidFill>
                  <a:srgbClr val="000000"/>
                </a:solidFill>
                <a:latin typeface="Menlo-Regular" charset="0"/>
              </a:rPr>
              <a:t>p</a:t>
            </a:r>
            <a:r>
              <a:rPr lang="mr-IN" dirty="0">
                <a:solidFill>
                  <a:srgbClr val="000000"/>
                </a:solidFill>
                <a:latin typeface="Menlo-Regular" charset="0"/>
              </a:rPr>
              <a:t>= (</a:t>
            </a:r>
            <a:r>
              <a:rPr lang="mr-IN" dirty="0" err="1">
                <a:solidFill>
                  <a:srgbClr val="AA0D91"/>
                </a:solidFill>
                <a:latin typeface="Menlo-Regular" charset="0"/>
              </a:rPr>
              <a:t>int</a:t>
            </a:r>
            <a:r>
              <a:rPr lang="mr-IN" dirty="0">
                <a:solidFill>
                  <a:srgbClr val="000000"/>
                </a:solidFill>
                <a:latin typeface="Menlo-Regular" charset="0"/>
              </a:rPr>
              <a:t>*) </a:t>
            </a:r>
            <a:r>
              <a:rPr lang="mr-IN" dirty="0" err="1">
                <a:solidFill>
                  <a:srgbClr val="000000"/>
                </a:solidFill>
                <a:latin typeface="Menlo-Regular" charset="0"/>
              </a:rPr>
              <a:t>malloc</a:t>
            </a:r>
            <a:r>
              <a:rPr lang="mr-IN" dirty="0">
                <a:solidFill>
                  <a:srgbClr val="000000"/>
                </a:solidFill>
                <a:latin typeface="Menlo-Regular" charset="0"/>
              </a:rPr>
              <a:t>(</a:t>
            </a:r>
            <a:r>
              <a:rPr lang="mr-IN" dirty="0">
                <a:solidFill>
                  <a:srgbClr val="1C00CF"/>
                </a:solidFill>
                <a:latin typeface="Menlo-Regular" charset="0"/>
              </a:rPr>
              <a:t>10000000000000</a:t>
            </a:r>
            <a:r>
              <a:rPr lang="mr-IN" dirty="0">
                <a:solidFill>
                  <a:srgbClr val="000000"/>
                </a:solidFill>
                <a:latin typeface="Menlo-Regular" charset="0"/>
              </a:rPr>
              <a:t>);</a:t>
            </a:r>
          </a:p>
          <a:p>
            <a:r>
              <a:rPr lang="mr-IN" dirty="0">
                <a:solidFill>
                  <a:srgbClr val="000000"/>
                </a:solidFill>
                <a:latin typeface="Menlo-Regular" charset="0"/>
              </a:rPr>
              <a:t>        </a:t>
            </a:r>
            <a:r>
              <a:rPr lang="mr-IN" dirty="0" err="1">
                <a:solidFill>
                  <a:srgbClr val="000000"/>
                </a:solidFill>
                <a:latin typeface="Menlo-Regular" charset="0"/>
              </a:rPr>
              <a:t>i</a:t>
            </a:r>
            <a:r>
              <a:rPr lang="mr-IN" dirty="0">
                <a:solidFill>
                  <a:srgbClr val="000000"/>
                </a:solidFill>
                <a:latin typeface="Menlo-Regular" charset="0"/>
              </a:rPr>
              <a:t>++;</a:t>
            </a:r>
          </a:p>
          <a:p>
            <a:r>
              <a:rPr lang="en-US" dirty="0">
                <a:solidFill>
                  <a:srgbClr val="000000"/>
                </a:solidFill>
                <a:latin typeface="Menlo-Regular" charset="0"/>
              </a:rPr>
              <a:t>       </a:t>
            </a:r>
            <a:r>
              <a:rPr lang="en-US" dirty="0" err="1">
                <a:solidFill>
                  <a:srgbClr val="000000"/>
                </a:solidFill>
                <a:latin typeface="Menlo-Regular" charset="0"/>
              </a:rPr>
              <a:t>printf</a:t>
            </a:r>
            <a:r>
              <a:rPr lang="en-US" dirty="0">
                <a:solidFill>
                  <a:srgbClr val="000000"/>
                </a:solidFill>
                <a:latin typeface="Menlo-Regular" charset="0"/>
              </a:rPr>
              <a:t>(</a:t>
            </a:r>
            <a:r>
              <a:rPr lang="en-US" dirty="0">
                <a:solidFill>
                  <a:srgbClr val="C41A16"/>
                </a:solidFill>
                <a:latin typeface="Menlo-Regular" charset="0"/>
              </a:rPr>
              <a:t>"Number of times: %d\n"</a:t>
            </a:r>
            <a:r>
              <a:rPr lang="en-US" dirty="0">
                <a:solidFill>
                  <a:srgbClr val="000000"/>
                </a:solidFill>
                <a:latin typeface="Menlo-Regular" charset="0"/>
              </a:rPr>
              <a:t>, </a:t>
            </a:r>
            <a:r>
              <a:rPr lang="en-US" dirty="0" err="1">
                <a:solidFill>
                  <a:srgbClr val="000000"/>
                </a:solidFill>
                <a:latin typeface="Menlo-Regular" charset="0"/>
              </a:rPr>
              <a:t>i</a:t>
            </a:r>
            <a:r>
              <a:rPr lang="en-US" dirty="0">
                <a:solidFill>
                  <a:srgbClr val="000000"/>
                </a:solidFill>
                <a:latin typeface="Menlo-Regular" charset="0"/>
              </a:rPr>
              <a:t>);</a:t>
            </a:r>
          </a:p>
          <a:p>
            <a:r>
              <a:rPr lang="mr-IN" dirty="0">
                <a:solidFill>
                  <a:srgbClr val="000000"/>
                </a:solidFill>
                <a:latin typeface="Menlo-Regular" charset="0"/>
              </a:rPr>
              <a:t>        </a:t>
            </a:r>
          </a:p>
          <a:p>
            <a:r>
              <a:rPr lang="mr-IN" dirty="0">
                <a:solidFill>
                  <a:srgbClr val="000000"/>
                </a:solidFill>
                <a:latin typeface="Menlo-Regular" charset="0"/>
              </a:rPr>
              <a:t>        </a:t>
            </a:r>
            <a:r>
              <a:rPr lang="mr-IN" dirty="0" err="1">
                <a:solidFill>
                  <a:srgbClr val="AA0D91"/>
                </a:solidFill>
                <a:latin typeface="Menlo-Regular" charset="0"/>
              </a:rPr>
              <a:t>if</a:t>
            </a:r>
            <a:r>
              <a:rPr lang="mr-IN" dirty="0">
                <a:solidFill>
                  <a:srgbClr val="000000"/>
                </a:solidFill>
                <a:latin typeface="Menlo-Regular" charset="0"/>
              </a:rPr>
              <a:t> (</a:t>
            </a:r>
            <a:r>
              <a:rPr lang="mr-IN" dirty="0" err="1">
                <a:solidFill>
                  <a:srgbClr val="000000"/>
                </a:solidFill>
                <a:latin typeface="Menlo-Regular" charset="0"/>
              </a:rPr>
              <a:t>p</a:t>
            </a:r>
            <a:r>
              <a:rPr lang="mr-IN" dirty="0">
                <a:solidFill>
                  <a:srgbClr val="000000"/>
                </a:solidFill>
                <a:latin typeface="Menlo-Regular" charset="0"/>
              </a:rPr>
              <a:t> == </a:t>
            </a:r>
            <a:r>
              <a:rPr lang="mr-IN" dirty="0">
                <a:solidFill>
                  <a:srgbClr val="AA0D91"/>
                </a:solidFill>
                <a:latin typeface="Menlo-Regular" charset="0"/>
              </a:rPr>
              <a:t>NULL</a:t>
            </a:r>
            <a:r>
              <a:rPr lang="mr-IN" dirty="0">
                <a:solidFill>
                  <a:srgbClr val="000000"/>
                </a:solidFill>
                <a:latin typeface="Menlo-Regular" charset="0"/>
              </a:rPr>
              <a:t>)</a:t>
            </a:r>
          </a:p>
          <a:p>
            <a:r>
              <a:rPr lang="mr-IN" dirty="0">
                <a:solidFill>
                  <a:srgbClr val="000000"/>
                </a:solidFill>
                <a:latin typeface="Menlo-Regular" charset="0"/>
              </a:rPr>
              <a:t>            </a:t>
            </a:r>
            <a:r>
              <a:rPr lang="mr-IN" dirty="0" err="1">
                <a:solidFill>
                  <a:srgbClr val="AA0D91"/>
                </a:solidFill>
                <a:latin typeface="Menlo-Regular" charset="0"/>
              </a:rPr>
              <a:t>break</a:t>
            </a:r>
            <a:r>
              <a:rPr lang="mr-IN" dirty="0">
                <a:solidFill>
                  <a:srgbClr val="000000"/>
                </a:solidFill>
                <a:latin typeface="Menlo-Regular" charset="0"/>
              </a:rPr>
              <a:t>;</a:t>
            </a:r>
          </a:p>
          <a:p>
            <a:r>
              <a:rPr lang="mr-IN" dirty="0">
                <a:solidFill>
                  <a:srgbClr val="000000"/>
                </a:solidFill>
                <a:latin typeface="Menlo-Regular" charset="0"/>
              </a:rPr>
              <a:t>    }</a:t>
            </a:r>
          </a:p>
          <a:p>
            <a:r>
              <a:rPr lang="mr-IN" dirty="0">
                <a:solidFill>
                  <a:srgbClr val="000000"/>
                </a:solidFill>
                <a:latin typeface="Menlo-Regular" charset="0"/>
              </a:rPr>
              <a:t> </a:t>
            </a:r>
          </a:p>
          <a:p>
            <a:r>
              <a:rPr lang="mr-IN" dirty="0">
                <a:solidFill>
                  <a:srgbClr val="000000"/>
                </a:solidFill>
                <a:latin typeface="Menlo-Regular" charset="0"/>
              </a:rPr>
              <a:t>}</a:t>
            </a:r>
            <a:endParaRPr lang="en-US" dirty="0"/>
          </a:p>
        </p:txBody>
      </p:sp>
    </p:spTree>
    <p:extLst>
      <p:ext uri="{BB962C8B-B14F-4D97-AF65-F5344CB8AC3E}">
        <p14:creationId xmlns:p14="http://schemas.microsoft.com/office/powerpoint/2010/main" val="1904033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output</a:t>
            </a:r>
          </a:p>
        </p:txBody>
      </p:sp>
      <p:sp>
        <p:nvSpPr>
          <p:cNvPr id="5" name="Rectangle 4"/>
          <p:cNvSpPr/>
          <p:nvPr/>
        </p:nvSpPr>
        <p:spPr>
          <a:xfrm>
            <a:off x="457198" y="959392"/>
            <a:ext cx="8245475" cy="5632311"/>
          </a:xfrm>
          <a:prstGeom prst="rect">
            <a:avLst/>
          </a:prstGeom>
        </p:spPr>
        <p:txBody>
          <a:bodyPr wrap="square">
            <a:spAutoFit/>
          </a:bodyPr>
          <a:lstStyle/>
          <a:p>
            <a:r>
              <a:rPr lang="en-US" dirty="0" err="1">
                <a:latin typeface="AndaleMono" charset="0"/>
              </a:rPr>
              <a:t>MacBook-Francesco:ProgrammI</a:t>
            </a:r>
            <a:r>
              <a:rPr lang="en-US" dirty="0">
                <a:latin typeface="AndaleMono" charset="0"/>
              </a:rPr>
              <a:t> </a:t>
            </a:r>
            <a:r>
              <a:rPr lang="en-US" dirty="0" err="1">
                <a:latin typeface="AndaleMono" charset="0"/>
              </a:rPr>
              <a:t>francescosantini</a:t>
            </a:r>
            <a:r>
              <a:rPr lang="en-US" dirty="0">
                <a:latin typeface="AndaleMono" charset="0"/>
              </a:rPr>
              <a:t>$ ./</a:t>
            </a:r>
            <a:r>
              <a:rPr lang="en-US" dirty="0" err="1">
                <a:latin typeface="AndaleMono" charset="0"/>
              </a:rPr>
              <a:t>a.out</a:t>
            </a:r>
            <a:r>
              <a:rPr lang="en-US" dirty="0">
                <a:latin typeface="AndaleMono" charset="0"/>
              </a:rPr>
              <a:t> </a:t>
            </a:r>
          </a:p>
          <a:p>
            <a:r>
              <a:rPr lang="en-US" dirty="0">
                <a:latin typeface="AndaleMono" charset="0"/>
              </a:rPr>
              <a:t>Number of times: 1</a:t>
            </a:r>
          </a:p>
          <a:p>
            <a:r>
              <a:rPr lang="en-US" dirty="0">
                <a:latin typeface="AndaleMono" charset="0"/>
              </a:rPr>
              <a:t>Number of times: 2</a:t>
            </a:r>
          </a:p>
          <a:p>
            <a:r>
              <a:rPr lang="en-US" dirty="0">
                <a:latin typeface="AndaleMono" charset="0"/>
              </a:rPr>
              <a:t>Number of times: 3</a:t>
            </a:r>
          </a:p>
          <a:p>
            <a:r>
              <a:rPr lang="en-US" dirty="0">
                <a:latin typeface="AndaleMono" charset="0"/>
              </a:rPr>
              <a:t>Number of times: 4</a:t>
            </a:r>
          </a:p>
          <a:p>
            <a:r>
              <a:rPr lang="en-US" dirty="0">
                <a:latin typeface="AndaleMono" charset="0"/>
              </a:rPr>
              <a:t>Number of times: 5</a:t>
            </a:r>
          </a:p>
          <a:p>
            <a:r>
              <a:rPr lang="en-US" dirty="0">
                <a:latin typeface="AndaleMono" charset="0"/>
              </a:rPr>
              <a:t>Number of times: 6</a:t>
            </a:r>
          </a:p>
          <a:p>
            <a:r>
              <a:rPr lang="en-US" dirty="0">
                <a:latin typeface="AndaleMono" charset="0"/>
              </a:rPr>
              <a:t>Number of times: 7</a:t>
            </a:r>
          </a:p>
          <a:p>
            <a:r>
              <a:rPr lang="en-US" dirty="0">
                <a:latin typeface="AndaleMono" charset="0"/>
              </a:rPr>
              <a:t>Number of times: 8</a:t>
            </a:r>
          </a:p>
          <a:p>
            <a:r>
              <a:rPr lang="en-US" dirty="0">
                <a:latin typeface="AndaleMono" charset="0"/>
              </a:rPr>
              <a:t>Number of times: 9</a:t>
            </a:r>
          </a:p>
          <a:p>
            <a:r>
              <a:rPr lang="en-US" dirty="0">
                <a:latin typeface="AndaleMono" charset="0"/>
              </a:rPr>
              <a:t>Number of times: 10</a:t>
            </a:r>
          </a:p>
          <a:p>
            <a:r>
              <a:rPr lang="en-US" dirty="0">
                <a:latin typeface="AndaleMono" charset="0"/>
              </a:rPr>
              <a:t>Number of times: 11</a:t>
            </a:r>
          </a:p>
          <a:p>
            <a:r>
              <a:rPr lang="en-US" dirty="0">
                <a:latin typeface="AndaleMono" charset="0"/>
              </a:rPr>
              <a:t>Number of times: 12</a:t>
            </a:r>
          </a:p>
          <a:p>
            <a:r>
              <a:rPr lang="en-US" dirty="0">
                <a:latin typeface="AndaleMono" charset="0"/>
              </a:rPr>
              <a:t>Number of times: 13</a:t>
            </a:r>
          </a:p>
          <a:p>
            <a:r>
              <a:rPr lang="en-US" dirty="0">
                <a:latin typeface="AndaleMono" charset="0"/>
              </a:rPr>
              <a:t>Number of times: 14</a:t>
            </a:r>
          </a:p>
          <a:p>
            <a:r>
              <a:rPr lang="en-US" dirty="0" err="1">
                <a:latin typeface="AndaleMono" charset="0"/>
              </a:rPr>
              <a:t>a.out</a:t>
            </a:r>
            <a:r>
              <a:rPr lang="en-US" dirty="0">
                <a:latin typeface="AndaleMono" charset="0"/>
              </a:rPr>
              <a:t>(19788,0x7fff9fd113c0) </a:t>
            </a:r>
            <a:r>
              <a:rPr lang="en-US" dirty="0" err="1">
                <a:latin typeface="AndaleMono" charset="0"/>
              </a:rPr>
              <a:t>malloc</a:t>
            </a:r>
            <a:r>
              <a:rPr lang="en-US" dirty="0">
                <a:latin typeface="AndaleMono" charset="0"/>
              </a:rPr>
              <a:t>: *** </a:t>
            </a:r>
            <a:r>
              <a:rPr lang="en-US" dirty="0" err="1">
                <a:latin typeface="AndaleMono" charset="0"/>
              </a:rPr>
              <a:t>mach_vm_map</a:t>
            </a:r>
            <a:r>
              <a:rPr lang="en-US" dirty="0">
                <a:latin typeface="AndaleMono" charset="0"/>
              </a:rPr>
              <a:t>(size=10000000000000) failed (error code=3)</a:t>
            </a:r>
          </a:p>
          <a:p>
            <a:r>
              <a:rPr lang="en-US" dirty="0">
                <a:latin typeface="AndaleMono" charset="0"/>
              </a:rPr>
              <a:t>*** error: can't allocate region</a:t>
            </a:r>
          </a:p>
          <a:p>
            <a:r>
              <a:rPr lang="en-US" dirty="0">
                <a:latin typeface="AndaleMono" charset="0"/>
              </a:rPr>
              <a:t>*** set a breakpoint in </a:t>
            </a:r>
            <a:r>
              <a:rPr lang="en-US" dirty="0" err="1">
                <a:latin typeface="AndaleMono" charset="0"/>
              </a:rPr>
              <a:t>malloc_error_break</a:t>
            </a:r>
            <a:r>
              <a:rPr lang="en-US" dirty="0">
                <a:latin typeface="AndaleMono" charset="0"/>
              </a:rPr>
              <a:t> to debug</a:t>
            </a:r>
          </a:p>
          <a:p>
            <a:r>
              <a:rPr lang="en-US" dirty="0">
                <a:latin typeface="AndaleMono" charset="0"/>
              </a:rPr>
              <a:t>Number of times: 15</a:t>
            </a:r>
            <a:endParaRPr lang="en-US" dirty="0"/>
          </a:p>
        </p:txBody>
      </p:sp>
    </p:spTree>
    <p:extLst>
      <p:ext uri="{BB962C8B-B14F-4D97-AF65-F5344CB8AC3E}">
        <p14:creationId xmlns:p14="http://schemas.microsoft.com/office/powerpoint/2010/main" val="20163580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AA6F8-4253-8045-8F2E-F845C35070BE}"/>
              </a:ext>
            </a:extLst>
          </p:cNvPr>
          <p:cNvSpPr>
            <a:spLocks noGrp="1"/>
          </p:cNvSpPr>
          <p:nvPr>
            <p:ph type="title"/>
          </p:nvPr>
        </p:nvSpPr>
        <p:spPr/>
        <p:txBody>
          <a:bodyPr>
            <a:normAutofit fontScale="90000"/>
          </a:bodyPr>
          <a:lstStyle/>
          <a:p>
            <a:r>
              <a:rPr lang="en-US" dirty="0"/>
              <a:t>Su </a:t>
            </a:r>
            <a:r>
              <a:rPr lang="en-US" dirty="0" err="1"/>
              <a:t>libro</a:t>
            </a:r>
            <a:endParaRPr lang="en-US" dirty="0"/>
          </a:p>
        </p:txBody>
      </p:sp>
      <p:sp>
        <p:nvSpPr>
          <p:cNvPr id="3" name="Content Placeholder 2">
            <a:extLst>
              <a:ext uri="{FF2B5EF4-FFF2-40B4-BE49-F238E27FC236}">
                <a16:creationId xmlns:a16="http://schemas.microsoft.com/office/drawing/2014/main" id="{04BDD78D-C3C1-B74D-BED4-58132C4AE27A}"/>
              </a:ext>
            </a:extLst>
          </p:cNvPr>
          <p:cNvSpPr>
            <a:spLocks noGrp="1"/>
          </p:cNvSpPr>
          <p:nvPr>
            <p:ph idx="1"/>
          </p:nvPr>
        </p:nvSpPr>
        <p:spPr/>
        <p:txBody>
          <a:bodyPr/>
          <a:lstStyle/>
          <a:p>
            <a:r>
              <a:rPr lang="en-US" dirty="0" err="1"/>
              <a:t>Sezione</a:t>
            </a:r>
            <a:r>
              <a:rPr lang="en-US"/>
              <a:t> 12.3</a:t>
            </a:r>
          </a:p>
        </p:txBody>
      </p:sp>
    </p:spTree>
    <p:extLst>
      <p:ext uri="{BB962C8B-B14F-4D97-AF65-F5344CB8AC3E}">
        <p14:creationId xmlns:p14="http://schemas.microsoft.com/office/powerpoint/2010/main" val="2972519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functions</a:t>
            </a:r>
          </a:p>
        </p:txBody>
      </p:sp>
      <p:sp>
        <p:nvSpPr>
          <p:cNvPr id="3" name="Content Placeholder 2"/>
          <p:cNvSpPr>
            <a:spLocks noGrp="1"/>
          </p:cNvSpPr>
          <p:nvPr>
            <p:ph idx="1"/>
          </p:nvPr>
        </p:nvSpPr>
        <p:spPr/>
        <p:txBody>
          <a:bodyPr>
            <a:normAutofit fontScale="85000" lnSpcReduction="10000"/>
          </a:bodyPr>
          <a:lstStyle/>
          <a:p>
            <a:r>
              <a:rPr lang="en-US" dirty="0"/>
              <a:t>The standard library provides the following four functions for dynamic memory management: </a:t>
            </a:r>
          </a:p>
          <a:p>
            <a:r>
              <a:rPr lang="en-US" dirty="0"/>
              <a:t>Allocate a new block of memory.</a:t>
            </a:r>
          </a:p>
          <a:p>
            <a:pPr lvl="1"/>
            <a:r>
              <a:rPr lang="en-US" b="1" dirty="0" err="1"/>
              <a:t>malloc</a:t>
            </a:r>
            <a:r>
              <a:rPr lang="en-US" b="1" dirty="0"/>
              <a:t>( )</a:t>
            </a:r>
            <a:r>
              <a:rPr lang="en-US" i="1" dirty="0"/>
              <a:t>, </a:t>
            </a:r>
            <a:r>
              <a:rPr lang="en-US" b="1" dirty="0" err="1"/>
              <a:t>calloc</a:t>
            </a:r>
            <a:r>
              <a:rPr lang="en-US" b="1" dirty="0"/>
              <a:t>( )</a:t>
            </a:r>
          </a:p>
          <a:p>
            <a:r>
              <a:rPr lang="en-US" dirty="0"/>
              <a:t>Resize an allocated memory block. </a:t>
            </a:r>
          </a:p>
          <a:p>
            <a:pPr lvl="1"/>
            <a:r>
              <a:rPr lang="en-US" b="1" dirty="0" err="1"/>
              <a:t>realloc</a:t>
            </a:r>
            <a:r>
              <a:rPr lang="en-US" b="1" dirty="0"/>
              <a:t>( ) </a:t>
            </a:r>
          </a:p>
          <a:p>
            <a:r>
              <a:rPr lang="en-US" dirty="0"/>
              <a:t>Release allocated memory. </a:t>
            </a:r>
          </a:p>
          <a:p>
            <a:pPr lvl="1"/>
            <a:r>
              <a:rPr lang="en-US" b="1" dirty="0"/>
              <a:t>free( ) </a:t>
            </a:r>
          </a:p>
          <a:p>
            <a:r>
              <a:rPr lang="en-US" dirty="0"/>
              <a:t>All of these functions are declared in the header file </a:t>
            </a:r>
            <a:r>
              <a:rPr lang="en-US" i="1" dirty="0" err="1"/>
              <a:t>stdlib.h</a:t>
            </a:r>
            <a:r>
              <a:rPr lang="en-US" dirty="0"/>
              <a:t>. </a:t>
            </a:r>
          </a:p>
          <a:p>
            <a:r>
              <a:rPr lang="en-US" dirty="0"/>
              <a:t>The size of an object in memory is specified as a number of bytes. </a:t>
            </a:r>
          </a:p>
          <a:p>
            <a:r>
              <a:rPr lang="en-US" dirty="0"/>
              <a:t>Various header files, including </a:t>
            </a:r>
            <a:r>
              <a:rPr lang="en-US" i="1" dirty="0" err="1"/>
              <a:t>stdlib.h</a:t>
            </a:r>
            <a:r>
              <a:rPr lang="en-US" dirty="0"/>
              <a:t>, define the type </a:t>
            </a:r>
            <a:r>
              <a:rPr lang="en-US" dirty="0" err="1"/>
              <a:t>size_t</a:t>
            </a:r>
            <a:r>
              <a:rPr lang="en-US" dirty="0"/>
              <a:t> specifically to hold information of this kind. </a:t>
            </a:r>
          </a:p>
          <a:p>
            <a:r>
              <a:rPr lang="en-US" dirty="0"/>
              <a:t>The </a:t>
            </a:r>
            <a:r>
              <a:rPr lang="en-US" dirty="0" err="1"/>
              <a:t>sizeof</a:t>
            </a:r>
            <a:r>
              <a:rPr lang="en-US" dirty="0"/>
              <a:t> operator, for example, yields a number of bytes with the type </a:t>
            </a:r>
            <a:r>
              <a:rPr lang="en-US" dirty="0" err="1"/>
              <a:t>size_t</a:t>
            </a:r>
            <a:r>
              <a:rPr lang="en-US" dirty="0"/>
              <a:t>. </a:t>
            </a:r>
          </a:p>
          <a:p>
            <a:pPr lvl="1"/>
            <a:endParaRPr lang="en-US" dirty="0"/>
          </a:p>
          <a:p>
            <a:endParaRPr lang="en-US" dirty="0"/>
          </a:p>
        </p:txBody>
      </p:sp>
    </p:spTree>
    <p:extLst>
      <p:ext uri="{BB962C8B-B14F-4D97-AF65-F5344CB8AC3E}">
        <p14:creationId xmlns:p14="http://schemas.microsoft.com/office/powerpoint/2010/main" val="2694519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7949" y="2932143"/>
            <a:ext cx="7243083" cy="1200329"/>
          </a:xfrm>
          <a:prstGeom prst="rect">
            <a:avLst/>
          </a:prstGeom>
          <a:noFill/>
        </p:spPr>
        <p:txBody>
          <a:bodyPr wrap="square" rtlCol="0">
            <a:spAutoFit/>
          </a:bodyPr>
          <a:lstStyle/>
          <a:p>
            <a:pPr algn="ctr"/>
            <a:r>
              <a:rPr lang="en-US" sz="3600" dirty="0">
                <a:solidFill>
                  <a:srgbClr val="FF0000"/>
                </a:solidFill>
              </a:rPr>
              <a:t>ALLOCATING MEMORY DYNAMICALLY</a:t>
            </a:r>
          </a:p>
        </p:txBody>
      </p:sp>
    </p:spTree>
    <p:extLst>
      <p:ext uri="{BB962C8B-B14F-4D97-AF65-F5344CB8AC3E}">
        <p14:creationId xmlns:p14="http://schemas.microsoft.com/office/powerpoint/2010/main" val="3150894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Malloc</a:t>
            </a:r>
            <a:r>
              <a:rPr lang="en-US" dirty="0"/>
              <a:t>()</a:t>
            </a:r>
          </a:p>
        </p:txBody>
      </p:sp>
      <p:sp>
        <p:nvSpPr>
          <p:cNvPr id="3" name="Content Placeholder 2"/>
          <p:cNvSpPr>
            <a:spLocks noGrp="1"/>
          </p:cNvSpPr>
          <p:nvPr>
            <p:ph idx="1"/>
          </p:nvPr>
        </p:nvSpPr>
        <p:spPr/>
        <p:txBody>
          <a:bodyPr/>
          <a:lstStyle/>
          <a:p>
            <a:r>
              <a:rPr lang="en-US" dirty="0"/>
              <a:t>The </a:t>
            </a:r>
            <a:r>
              <a:rPr lang="en-US" b="1" dirty="0" err="1"/>
              <a:t>malloc</a:t>
            </a:r>
            <a:r>
              <a:rPr lang="en-US" b="1" dirty="0"/>
              <a:t>()</a:t>
            </a:r>
            <a:r>
              <a:rPr lang="en-US" dirty="0"/>
              <a:t> function reserves a contiguous memory block whose size in bytes is at least </a:t>
            </a:r>
            <a:r>
              <a:rPr lang="en-US" i="1" dirty="0"/>
              <a:t>size</a:t>
            </a:r>
            <a:r>
              <a:rPr lang="en-US" dirty="0"/>
              <a:t>. When a program obtains a memory block through </a:t>
            </a:r>
            <a:r>
              <a:rPr lang="en-US" b="1" dirty="0" err="1"/>
              <a:t>malloc</a:t>
            </a:r>
            <a:r>
              <a:rPr lang="en-US" b="1" dirty="0"/>
              <a:t>( )</a:t>
            </a:r>
            <a:r>
              <a:rPr lang="en-US" dirty="0"/>
              <a:t>, its contents are undetermined. </a:t>
            </a:r>
          </a:p>
          <a:p>
            <a:pPr lvl="1"/>
            <a:r>
              <a:rPr lang="en-US" dirty="0"/>
              <a:t>void *</a:t>
            </a:r>
            <a:r>
              <a:rPr lang="en-US" dirty="0" err="1"/>
              <a:t>malloc</a:t>
            </a:r>
            <a:r>
              <a:rPr lang="en-US" dirty="0"/>
              <a:t>( </a:t>
            </a:r>
            <a:r>
              <a:rPr lang="en-US" dirty="0" err="1"/>
              <a:t>size_t</a:t>
            </a:r>
            <a:r>
              <a:rPr lang="en-US" dirty="0"/>
              <a:t> </a:t>
            </a:r>
            <a:r>
              <a:rPr lang="en-US" i="1" dirty="0"/>
              <a:t>size </a:t>
            </a:r>
            <a:r>
              <a:rPr lang="en-US" dirty="0"/>
              <a:t>);</a:t>
            </a:r>
            <a:br>
              <a:rPr lang="en-US" dirty="0"/>
            </a:br>
            <a:endParaRPr lang="en-US" dirty="0"/>
          </a:p>
          <a:p>
            <a:endParaRPr lang="en-US" dirty="0"/>
          </a:p>
        </p:txBody>
      </p:sp>
    </p:spTree>
    <p:extLst>
      <p:ext uri="{BB962C8B-B14F-4D97-AF65-F5344CB8AC3E}">
        <p14:creationId xmlns:p14="http://schemas.microsoft.com/office/powerpoint/2010/main" val="3266765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Calloc</a:t>
            </a:r>
            <a:r>
              <a:rPr lang="en-US" dirty="0"/>
              <a:t>()</a:t>
            </a:r>
          </a:p>
        </p:txBody>
      </p:sp>
      <p:sp>
        <p:nvSpPr>
          <p:cNvPr id="3" name="Content Placeholder 2"/>
          <p:cNvSpPr>
            <a:spLocks noGrp="1"/>
          </p:cNvSpPr>
          <p:nvPr>
            <p:ph idx="1"/>
          </p:nvPr>
        </p:nvSpPr>
        <p:spPr/>
        <p:txBody>
          <a:bodyPr/>
          <a:lstStyle/>
          <a:p>
            <a:r>
              <a:rPr lang="en-US" dirty="0"/>
              <a:t>The </a:t>
            </a:r>
            <a:r>
              <a:rPr lang="en-US" dirty="0" err="1"/>
              <a:t>calloc</a:t>
            </a:r>
            <a:r>
              <a:rPr lang="en-US" dirty="0"/>
              <a:t>( ) function reserves a block of memory whose size in bytes is at least </a:t>
            </a:r>
            <a:r>
              <a:rPr lang="en-US" b="1" i="1" dirty="0"/>
              <a:t>count </a:t>
            </a:r>
            <a:r>
              <a:rPr lang="en-US" b="1" dirty="0"/>
              <a:t>× </a:t>
            </a:r>
            <a:r>
              <a:rPr lang="en-US" b="1" i="1" dirty="0"/>
              <a:t>size</a:t>
            </a:r>
            <a:r>
              <a:rPr lang="en-US" dirty="0"/>
              <a:t>. In other words, the block is large enough to hold an array of </a:t>
            </a:r>
            <a:r>
              <a:rPr lang="en-US" i="1" dirty="0"/>
              <a:t>count </a:t>
            </a:r>
            <a:r>
              <a:rPr lang="en-US" dirty="0"/>
              <a:t>elements, each of which takes up </a:t>
            </a:r>
            <a:r>
              <a:rPr lang="en-US" i="1" dirty="0"/>
              <a:t>size </a:t>
            </a:r>
            <a:r>
              <a:rPr lang="en-US" dirty="0"/>
              <a:t>bytes. </a:t>
            </a:r>
          </a:p>
          <a:p>
            <a:r>
              <a:rPr lang="en-US" dirty="0"/>
              <a:t>Furthermore</a:t>
            </a:r>
            <a:r>
              <a:rPr lang="en-US" b="1" dirty="0"/>
              <a:t>, </a:t>
            </a:r>
            <a:r>
              <a:rPr lang="en-US" b="1" dirty="0" err="1"/>
              <a:t>calloc</a:t>
            </a:r>
            <a:r>
              <a:rPr lang="en-US" b="1" dirty="0"/>
              <a:t>( ) </a:t>
            </a:r>
            <a:r>
              <a:rPr lang="en-US" dirty="0"/>
              <a:t>initializes every byte of the memory with the value 0. </a:t>
            </a:r>
          </a:p>
          <a:p>
            <a:pPr lvl="1"/>
            <a:r>
              <a:rPr lang="en-US" dirty="0"/>
              <a:t>void *</a:t>
            </a:r>
            <a:r>
              <a:rPr lang="en-US" dirty="0" err="1"/>
              <a:t>calloc</a:t>
            </a:r>
            <a:r>
              <a:rPr lang="en-US" dirty="0"/>
              <a:t>( </a:t>
            </a:r>
            <a:r>
              <a:rPr lang="en-US" dirty="0" err="1"/>
              <a:t>size_t</a:t>
            </a:r>
            <a:r>
              <a:rPr lang="en-US" dirty="0"/>
              <a:t> </a:t>
            </a:r>
            <a:r>
              <a:rPr lang="en-US" i="1" dirty="0"/>
              <a:t>count</a:t>
            </a:r>
            <a:r>
              <a:rPr lang="en-US" dirty="0"/>
              <a:t>, </a:t>
            </a:r>
            <a:r>
              <a:rPr lang="en-US" dirty="0" err="1"/>
              <a:t>size_t</a:t>
            </a:r>
            <a:r>
              <a:rPr lang="en-US" dirty="0"/>
              <a:t> </a:t>
            </a:r>
            <a:r>
              <a:rPr lang="en-US" i="1" dirty="0"/>
              <a:t>size </a:t>
            </a:r>
            <a:r>
              <a:rPr lang="en-US" dirty="0"/>
              <a:t>);</a:t>
            </a:r>
            <a:br>
              <a:rPr lang="en-US" dirty="0"/>
            </a:br>
            <a:endParaRPr lang="en-US" dirty="0"/>
          </a:p>
          <a:p>
            <a:endParaRPr lang="en-US" dirty="0"/>
          </a:p>
        </p:txBody>
      </p:sp>
    </p:spTree>
    <p:extLst>
      <p:ext uri="{BB962C8B-B14F-4D97-AF65-F5344CB8AC3E}">
        <p14:creationId xmlns:p14="http://schemas.microsoft.com/office/powerpoint/2010/main" val="3968687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More on</a:t>
            </a:r>
          </a:p>
        </p:txBody>
      </p:sp>
      <p:sp>
        <p:nvSpPr>
          <p:cNvPr id="3" name="Content Placeholder 2"/>
          <p:cNvSpPr>
            <a:spLocks noGrp="1"/>
          </p:cNvSpPr>
          <p:nvPr>
            <p:ph idx="1"/>
          </p:nvPr>
        </p:nvSpPr>
        <p:spPr/>
        <p:txBody>
          <a:bodyPr>
            <a:normAutofit/>
          </a:bodyPr>
          <a:lstStyle/>
          <a:p>
            <a:r>
              <a:rPr lang="en-US" dirty="0"/>
              <a:t>Both functions return a pointer to void, also called a </a:t>
            </a:r>
            <a:r>
              <a:rPr lang="en-US" i="1" dirty="0" err="1"/>
              <a:t>typeless</a:t>
            </a:r>
            <a:r>
              <a:rPr lang="en-US" i="1" dirty="0"/>
              <a:t> pointer</a:t>
            </a:r>
            <a:r>
              <a:rPr lang="en-US" dirty="0"/>
              <a:t>. </a:t>
            </a:r>
          </a:p>
          <a:p>
            <a:r>
              <a:rPr lang="en-US" dirty="0"/>
              <a:t>The pointer’s value is the address of the first byte in the memory block allocated, or a </a:t>
            </a:r>
            <a:r>
              <a:rPr lang="en-US" b="1" dirty="0"/>
              <a:t>null pointer </a:t>
            </a:r>
            <a:r>
              <a:rPr lang="en-US" dirty="0"/>
              <a:t>if the memory requested is not available. </a:t>
            </a:r>
          </a:p>
          <a:p>
            <a:r>
              <a:rPr lang="en-US" dirty="0"/>
              <a:t>When a program assigns the void pointer to a pointer variable of a different type, the compiler implicitly performs the appropriate type conversion. </a:t>
            </a:r>
          </a:p>
          <a:p>
            <a:r>
              <a:rPr lang="en-US" dirty="0"/>
              <a:t>When you access locations in the allocated memory block, the type of the pointer you use determines how the contents of the location are interpreted. </a:t>
            </a:r>
          </a:p>
        </p:txBody>
      </p:sp>
    </p:spTree>
    <p:extLst>
      <p:ext uri="{BB962C8B-B14F-4D97-AF65-F5344CB8AC3E}">
        <p14:creationId xmlns:p14="http://schemas.microsoft.com/office/powerpoint/2010/main" val="26029057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5469</TotalTime>
  <Words>2696</Words>
  <Application>Microsoft Macintosh PowerPoint</Application>
  <PresentationFormat>On-screen Show (4:3)</PresentationFormat>
  <Paragraphs>337</Paragraphs>
  <Slides>44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44</vt:i4>
      </vt:variant>
    </vt:vector>
  </HeadingPairs>
  <TitlesOfParts>
    <vt:vector size="55" baseType="lpstr">
      <vt:lpstr>AndaleMono</vt:lpstr>
      <vt:lpstr>Arial</vt:lpstr>
      <vt:lpstr>Arial Black</vt:lpstr>
      <vt:lpstr>Consolas</vt:lpstr>
      <vt:lpstr>Courier</vt:lpstr>
      <vt:lpstr>inherit</vt:lpstr>
      <vt:lpstr>Mangal</vt:lpstr>
      <vt:lpstr>Menlo-Regular</vt:lpstr>
      <vt:lpstr>verdana</vt:lpstr>
      <vt:lpstr>Wingdings</vt:lpstr>
      <vt:lpstr>Essential</vt:lpstr>
      <vt:lpstr>Programmazione procedurale</vt:lpstr>
      <vt:lpstr>PowerPoint Presentation</vt:lpstr>
      <vt:lpstr>Why dynamic memory</vt:lpstr>
      <vt:lpstr>Why dynamic memory</vt:lpstr>
      <vt:lpstr>functions</vt:lpstr>
      <vt:lpstr>PowerPoint Presentation</vt:lpstr>
      <vt:lpstr>Malloc()</vt:lpstr>
      <vt:lpstr>Calloc()</vt:lpstr>
      <vt:lpstr>More on</vt:lpstr>
      <vt:lpstr>example</vt:lpstr>
      <vt:lpstr>example</vt:lpstr>
      <vt:lpstr>PowerPoint Presentation</vt:lpstr>
      <vt:lpstr>Characteristics 1</vt:lpstr>
      <vt:lpstr>Characteristics 2</vt:lpstr>
      <vt:lpstr>PowerPoint Presentation</vt:lpstr>
      <vt:lpstr>Free() and realloc()</vt:lpstr>
      <vt:lpstr>Free()</vt:lpstr>
      <vt:lpstr>Realloc()</vt:lpstr>
      <vt:lpstr>Realloc() </vt:lpstr>
      <vt:lpstr>Pointers in free() &amp; realloc()</vt:lpstr>
      <vt:lpstr>realloc</vt:lpstr>
      <vt:lpstr>realloc</vt:lpstr>
      <vt:lpstr>free</vt:lpstr>
      <vt:lpstr>More info</vt:lpstr>
      <vt:lpstr>EXAMPLE</vt:lpstr>
      <vt:lpstr>PowerPoint Presentation</vt:lpstr>
      <vt:lpstr>errors</vt:lpstr>
      <vt:lpstr>Garbage collection</vt:lpstr>
      <vt:lpstr>deallocation</vt:lpstr>
      <vt:lpstr>example</vt:lpstr>
      <vt:lpstr>Frequent errors</vt:lpstr>
      <vt:lpstr>Deferencing a null pointer</vt:lpstr>
      <vt:lpstr>Dangling pointers</vt:lpstr>
      <vt:lpstr>error</vt:lpstr>
      <vt:lpstr>error</vt:lpstr>
      <vt:lpstr>error</vt:lpstr>
      <vt:lpstr>error</vt:lpstr>
      <vt:lpstr>error</vt:lpstr>
      <vt:lpstr>error</vt:lpstr>
      <vt:lpstr>error</vt:lpstr>
      <vt:lpstr>C</vt:lpstr>
      <vt:lpstr>example</vt:lpstr>
      <vt:lpstr>output</vt:lpstr>
      <vt:lpstr>Su libro</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Programmazione I</dc:title>
  <dc:creator>Francesco Santini</dc:creator>
  <cp:lastModifiedBy>Francesco Santini</cp:lastModifiedBy>
  <cp:revision>1251</cp:revision>
  <dcterms:created xsi:type="dcterms:W3CDTF">2015-08-27T19:28:15Z</dcterms:created>
  <dcterms:modified xsi:type="dcterms:W3CDTF">2023-09-16T21:49:54Z</dcterms:modified>
</cp:coreProperties>
</file>