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9"/>
  </p:notesMasterIdLst>
  <p:sldIdLst>
    <p:sldId id="256" r:id="rId2"/>
    <p:sldId id="432" r:id="rId3"/>
    <p:sldId id="433" r:id="rId4"/>
    <p:sldId id="436" r:id="rId5"/>
    <p:sldId id="437" r:id="rId6"/>
    <p:sldId id="417" r:id="rId7"/>
    <p:sldId id="440" r:id="rId8"/>
    <p:sldId id="418" r:id="rId9"/>
    <p:sldId id="420" r:id="rId10"/>
    <p:sldId id="419" r:id="rId11"/>
    <p:sldId id="441" r:id="rId12"/>
    <p:sldId id="442" r:id="rId13"/>
    <p:sldId id="421" r:id="rId14"/>
    <p:sldId id="443" r:id="rId15"/>
    <p:sldId id="444" r:id="rId16"/>
    <p:sldId id="445" r:id="rId17"/>
    <p:sldId id="44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95" autoAdjust="0"/>
    <p:restoredTop sz="93771"/>
  </p:normalViewPr>
  <p:slideViewPr>
    <p:cSldViewPr snapToGrid="0" snapToObjects="1">
      <p:cViewPr varScale="1">
        <p:scale>
          <a:sx n="95" d="100"/>
          <a:sy n="95" d="100"/>
        </p:scale>
        <p:origin x="4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80093-9FD0-F64A-95E0-2D0EE54B48BE}" type="datetimeFigureOut">
              <a:rPr lang="en-US" smtClean="0"/>
              <a:t>9/16/23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DEBEE-203F-7245-B5A4-020FA6C74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0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DEBEE-203F-7245-B5A4-020FA6C745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70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4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451DEABC-D766-4322-8E78-B830FAE35C72}" type="datetime4">
              <a:rPr lang="en-US" smtClean="0"/>
              <a:pPr/>
              <a:t>September 16,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3131F9E-604E-4343-9F29-EF72E8231CAD}" type="datetime4">
              <a:rPr lang="en-US" smtClean="0"/>
              <a:pPr/>
              <a:t>September 16,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34A8E1CE-37F8-4102-8DF9-852A0A51F293}" type="datetime4">
              <a:rPr lang="en-US" smtClean="0"/>
              <a:pPr/>
              <a:t>September 16,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3333F43-3E86-47E4-BFBB-2476D384E1C6}" type="datetime4">
              <a:rPr lang="en-US" smtClean="0"/>
              <a:pPr/>
              <a:t>September 16,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51663BA-01FC-4367-B6F3-ABB2645D55F1}" type="datetime4">
              <a:rPr lang="en-US" smtClean="0"/>
              <a:pPr/>
              <a:t>September 16, 2023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9B19C71-EC74-44AF-B27E-FC7DC3C3A61D}" type="datetime4">
              <a:rPr lang="en-US" smtClean="0"/>
              <a:pPr/>
              <a:t>September 16,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6A5CDA29-3CBE-48EA-92AE-A996835462BA}" type="datetime4">
              <a:rPr lang="en-US" smtClean="0"/>
              <a:pPr/>
              <a:t>September 16,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E29EC054-3869-4501-B163-1BBFDE8DCE04}" type="datetime4">
              <a:rPr lang="en-US" smtClean="0"/>
              <a:pPr/>
              <a:t>September 16,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A63D831-56C1-49CF-8EF7-8B9A98402BCD}" type="datetime4">
              <a:rPr lang="en-US" smtClean="0"/>
              <a:pPr/>
              <a:t>September 16,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6EAD5615-7F4F-4584-84D5-CC95918C321F}" type="datetime4">
              <a:rPr lang="en-US" smtClean="0"/>
              <a:pPr/>
              <a:t>September 16,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6EEA923-9BEE-48CE-9F28-5B525F399BAD}" type="datetime4">
              <a:rPr lang="en-US" smtClean="0"/>
              <a:pPr/>
              <a:t>September 16,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035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2976"/>
            <a:ext cx="8245474" cy="529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Tx/>
        <a:buBlip>
          <a:blip r:embed="rId13"/>
        </a:buBlip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Programmazione</a:t>
            </a:r>
            <a:r>
              <a:rPr lang="en-US" dirty="0"/>
              <a:t> </a:t>
            </a:r>
            <a:r>
              <a:rPr lang="en-US" dirty="0" err="1"/>
              <a:t>procedurale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a.a</a:t>
            </a:r>
            <a:r>
              <a:rPr lang="en-US" dirty="0"/>
              <a:t>. 2023/2024</a:t>
            </a:r>
          </a:p>
        </p:txBody>
      </p:sp>
    </p:spTree>
    <p:extLst>
      <p:ext uri="{BB962C8B-B14F-4D97-AF65-F5344CB8AC3E}">
        <p14:creationId xmlns:p14="http://schemas.microsoft.com/office/powerpoint/2010/main" val="305349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global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457236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= 3, j= 5;</a:t>
            </a:r>
          </a:p>
          <a:p>
            <a:endParaRPr lang="en-US" dirty="0"/>
          </a:p>
          <a:p>
            <a:r>
              <a:rPr lang="en-US" dirty="0"/>
              <a:t>void swap(void)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tmp</a:t>
            </a:r>
            <a:r>
              <a:rPr lang="en-US" dirty="0"/>
              <a:t>= 0; </a:t>
            </a:r>
          </a:p>
          <a:p>
            <a:r>
              <a:rPr lang="en-US" dirty="0"/>
              <a:t>  </a:t>
            </a:r>
            <a:r>
              <a:rPr lang="en-US" dirty="0" err="1"/>
              <a:t>tmp</a:t>
            </a:r>
            <a:r>
              <a:rPr lang="en-US" dirty="0"/>
              <a:t> = i; </a:t>
            </a:r>
          </a:p>
          <a:p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 = j;</a:t>
            </a:r>
          </a:p>
          <a:p>
            <a:r>
              <a:rPr lang="en-US" dirty="0"/>
              <a:t>  j =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 void ) {</a:t>
            </a:r>
          </a:p>
          <a:p>
            <a:r>
              <a:rPr lang="en-US" dirty="0"/>
              <a:t>  swap();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(”%d %d\n”, </a:t>
            </a:r>
            <a:r>
              <a:rPr lang="en-US" dirty="0" err="1"/>
              <a:t>i</a:t>
            </a:r>
            <a:r>
              <a:rPr lang="en-US" dirty="0"/>
              <a:t>, j); </a:t>
            </a:r>
          </a:p>
          <a:p>
            <a:r>
              <a:rPr lang="en-US" dirty="0"/>
              <a:t>  return 0;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1600" y="1717964"/>
            <a:ext cx="29648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forces you to define two variables as global: it is not a good solution, you need two more support variables, they are not the “real” exchanged variables.</a:t>
            </a:r>
          </a:p>
          <a:p>
            <a:r>
              <a:rPr lang="en-US" dirty="0"/>
              <a:t>Moreover, they are global, they can be changed by other functions on the same file.</a:t>
            </a:r>
          </a:p>
        </p:txBody>
      </p:sp>
    </p:spTree>
    <p:extLst>
      <p:ext uri="{BB962C8B-B14F-4D97-AF65-F5344CB8AC3E}">
        <p14:creationId xmlns:p14="http://schemas.microsoft.com/office/powerpoint/2010/main" val="122300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When </a:t>
            </a:r>
            <a:r>
              <a:rPr lang="en-US" dirty="0"/>
              <a:t>not to </a:t>
            </a:r>
            <a:r>
              <a:rPr lang="en-US"/>
              <a:t>use global </a:t>
            </a:r>
            <a:r>
              <a:rPr lang="en-US" dirty="0" err="1"/>
              <a:t>vars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Just because you can create global variables doesn't mean you should. The basic rule of thumb is:</a:t>
            </a:r>
          </a:p>
          <a:p>
            <a:pPr lvl="1"/>
            <a:r>
              <a:rPr lang="en-US" b="1" dirty="0"/>
              <a:t>Use them as less as possible</a:t>
            </a:r>
            <a:endParaRPr lang="en-US" dirty="0"/>
          </a:p>
          <a:p>
            <a:r>
              <a:rPr lang="en-US" dirty="0"/>
              <a:t>Some of the reasons are </a:t>
            </a:r>
          </a:p>
          <a:p>
            <a:pPr lvl="1"/>
            <a:r>
              <a:rPr lang="en-US" dirty="0"/>
              <a:t>Using local variables allows you to focus you attention on smaller more manageable pieces of the program. </a:t>
            </a:r>
            <a:r>
              <a:rPr lang="en-US" dirty="0" err="1"/>
              <a:t>Globals</a:t>
            </a:r>
            <a:r>
              <a:rPr lang="en-US" dirty="0"/>
              <a:t> force you to keep track of how they're being used throughout the entire system</a:t>
            </a:r>
          </a:p>
          <a:p>
            <a:pPr lvl="1"/>
            <a:r>
              <a:rPr lang="en-US" dirty="0"/>
              <a:t>You're working with other people, you must coordinate who's creating which global variables. It is not valid to create two </a:t>
            </a:r>
            <a:r>
              <a:rPr lang="en-US" dirty="0" err="1"/>
              <a:t>globals</a:t>
            </a:r>
            <a:r>
              <a:rPr lang="en-US" dirty="0"/>
              <a:t> of the same name	</a:t>
            </a:r>
          </a:p>
          <a:p>
            <a:pPr lvl="1"/>
            <a:r>
              <a:rPr lang="en-US" dirty="0"/>
              <a:t>Localizing the effects of algorithm steps reduces the cases of unexpected behavior	</a:t>
            </a:r>
          </a:p>
          <a:p>
            <a:pPr lvl="1"/>
            <a:r>
              <a:rPr lang="en-US" dirty="0"/>
              <a:t>Localizing the effects of algorithm steps makes the program easier for others to understand	</a:t>
            </a:r>
          </a:p>
        </p:txBody>
      </p:sp>
    </p:spTree>
    <p:extLst>
      <p:ext uri="{BB962C8B-B14F-4D97-AF65-F5344CB8AC3E}">
        <p14:creationId xmlns:p14="http://schemas.microsoft.com/office/powerpoint/2010/main" val="326711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when is it reasonable to use global variables? </a:t>
            </a:r>
          </a:p>
          <a:p>
            <a:pPr lvl="1"/>
            <a:r>
              <a:rPr lang="en-US" dirty="0"/>
              <a:t>If the entire program is built around some central data and if access to that data is needed in nearly every function and particularly if that is a large data structure, then it makes sense to make such data global</a:t>
            </a:r>
          </a:p>
        </p:txBody>
      </p:sp>
    </p:spTree>
    <p:extLst>
      <p:ext uri="{BB962C8B-B14F-4D97-AF65-F5344CB8AC3E}">
        <p14:creationId xmlns:p14="http://schemas.microsoft.com/office/powerpoint/2010/main" val="187767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Right way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1457236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/>
              <a:t>void swap(</a:t>
            </a:r>
            <a:r>
              <a:rPr lang="en-US" dirty="0" err="1"/>
              <a:t>int</a:t>
            </a:r>
            <a:r>
              <a:rPr lang="en-US" dirty="0"/>
              <a:t> *p, </a:t>
            </a:r>
            <a:r>
              <a:rPr lang="en-US" dirty="0" err="1"/>
              <a:t>int</a:t>
            </a:r>
            <a:r>
              <a:rPr lang="en-US" dirty="0"/>
              <a:t> *q)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tmp</a:t>
            </a:r>
            <a:r>
              <a:rPr lang="en-US" dirty="0"/>
              <a:t>= 0; </a:t>
            </a:r>
          </a:p>
          <a:p>
            <a:r>
              <a:rPr lang="en-US" dirty="0"/>
              <a:t>  </a:t>
            </a:r>
            <a:r>
              <a:rPr lang="en-US" dirty="0" err="1"/>
              <a:t>tmp</a:t>
            </a:r>
            <a:r>
              <a:rPr lang="en-US" dirty="0"/>
              <a:t> = *p; </a:t>
            </a:r>
          </a:p>
          <a:p>
            <a:r>
              <a:rPr lang="en-US" dirty="0"/>
              <a:t>  *p = *q;</a:t>
            </a:r>
          </a:p>
          <a:p>
            <a:r>
              <a:rPr lang="en-US" dirty="0"/>
              <a:t>  *q =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 void 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=3, j =5; </a:t>
            </a:r>
          </a:p>
          <a:p>
            <a:r>
              <a:rPr lang="en-US" dirty="0"/>
              <a:t>  swap(&amp;</a:t>
            </a:r>
            <a:r>
              <a:rPr lang="en-US" dirty="0" err="1"/>
              <a:t>i</a:t>
            </a:r>
            <a:r>
              <a:rPr lang="en-US" dirty="0"/>
              <a:t>, &amp;j);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(”%</a:t>
            </a:r>
            <a:r>
              <a:rPr lang="en-US" dirty="0" err="1"/>
              <a:t>d%d</a:t>
            </a:r>
            <a:r>
              <a:rPr lang="en-US" dirty="0"/>
              <a:t>\n”, </a:t>
            </a:r>
            <a:r>
              <a:rPr lang="en-US" dirty="0" err="1"/>
              <a:t>i</a:t>
            </a:r>
            <a:r>
              <a:rPr lang="en-US" dirty="0"/>
              <a:t>, j); </a:t>
            </a:r>
          </a:p>
          <a:p>
            <a:r>
              <a:rPr lang="en-US" dirty="0"/>
              <a:t>  return 0;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739275" y="4029743"/>
            <a:ext cx="2106007" cy="1714568"/>
            <a:chOff x="5739275" y="4029743"/>
            <a:chExt cx="2106007" cy="1714568"/>
          </a:xfrm>
        </p:grpSpPr>
        <p:grpSp>
          <p:nvGrpSpPr>
            <p:cNvPr id="12" name="Group 11"/>
            <p:cNvGrpSpPr/>
            <p:nvPr/>
          </p:nvGrpSpPr>
          <p:grpSpPr>
            <a:xfrm>
              <a:off x="6449784" y="4029743"/>
              <a:ext cx="1395498" cy="1674810"/>
              <a:chOff x="6297384" y="1149637"/>
              <a:chExt cx="1395498" cy="167481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297384" y="1149637"/>
                <a:ext cx="1395498" cy="83740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297384" y="1987042"/>
                <a:ext cx="1395498" cy="83740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5739275" y="4266983"/>
              <a:ext cx="235962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</a:t>
              </a:r>
            </a:p>
            <a:p>
              <a:endParaRPr lang="en-US" dirty="0"/>
            </a:p>
            <a:p>
              <a:endParaRPr lang="en-US" dirty="0"/>
            </a:p>
            <a:p>
              <a:r>
                <a:rPr lang="en-US" dirty="0"/>
                <a:t>j</a:t>
              </a:r>
            </a:p>
            <a:p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739275" y="454485"/>
            <a:ext cx="2106007" cy="1674810"/>
            <a:chOff x="5739275" y="454485"/>
            <a:chExt cx="2106007" cy="1674810"/>
          </a:xfrm>
        </p:grpSpPr>
        <p:grpSp>
          <p:nvGrpSpPr>
            <p:cNvPr id="17" name="Group 16"/>
            <p:cNvGrpSpPr/>
            <p:nvPr/>
          </p:nvGrpSpPr>
          <p:grpSpPr>
            <a:xfrm>
              <a:off x="6449784" y="454485"/>
              <a:ext cx="1395498" cy="1674810"/>
              <a:chOff x="6297384" y="1149637"/>
              <a:chExt cx="1395498" cy="167481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6297384" y="1149637"/>
                <a:ext cx="1395498" cy="83740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297384" y="1987042"/>
                <a:ext cx="1395498" cy="83740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5739275" y="711124"/>
              <a:ext cx="31290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  <a:p>
              <a:endParaRPr lang="en-US" dirty="0"/>
            </a:p>
            <a:p>
              <a:endParaRPr lang="en-US" dirty="0"/>
            </a:p>
            <a:p>
              <a:r>
                <a:rPr lang="en-US" dirty="0"/>
                <a:t>q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824820" y="72475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1000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29989" y="155632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1004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690543" y="2129295"/>
            <a:ext cx="2154739" cy="837405"/>
            <a:chOff x="5690543" y="2129295"/>
            <a:chExt cx="2154739" cy="837405"/>
          </a:xfrm>
        </p:grpSpPr>
        <p:sp>
          <p:nvSpPr>
            <p:cNvPr id="24" name="Rectangle 23"/>
            <p:cNvSpPr/>
            <p:nvPr/>
          </p:nvSpPr>
          <p:spPr>
            <a:xfrm>
              <a:off x="6449784" y="2129295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90543" y="23124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tmp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987636" y="152718"/>
            <a:ext cx="3540846" cy="6511318"/>
            <a:chOff x="4987636" y="152718"/>
            <a:chExt cx="3366655" cy="6511318"/>
          </a:xfrm>
        </p:grpSpPr>
        <p:sp>
          <p:nvSpPr>
            <p:cNvPr id="27" name="Rectangle 26"/>
            <p:cNvSpPr/>
            <p:nvPr/>
          </p:nvSpPr>
          <p:spPr>
            <a:xfrm>
              <a:off x="4987636" y="152718"/>
              <a:ext cx="3366655" cy="65113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037447" y="6285222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Memory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7023954" y="236478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830855" y="380410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1000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830855" y="468248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08311" y="426045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08311" y="51388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42" name="Freeform 41"/>
          <p:cNvSpPr/>
          <p:nvPr/>
        </p:nvSpPr>
        <p:spPr>
          <a:xfrm>
            <a:off x="323161" y="2355273"/>
            <a:ext cx="411130" cy="2341418"/>
          </a:xfrm>
          <a:custGeom>
            <a:avLst/>
            <a:gdLst>
              <a:gd name="connsiteX0" fmla="*/ 411130 w 411130"/>
              <a:gd name="connsiteY0" fmla="*/ 2341418 h 2341418"/>
              <a:gd name="connsiteX1" fmla="*/ 272584 w 411130"/>
              <a:gd name="connsiteY1" fmla="*/ 2258291 h 2341418"/>
              <a:gd name="connsiteX2" fmla="*/ 244875 w 411130"/>
              <a:gd name="connsiteY2" fmla="*/ 2216727 h 2341418"/>
              <a:gd name="connsiteX3" fmla="*/ 120184 w 411130"/>
              <a:gd name="connsiteY3" fmla="*/ 2050472 h 2341418"/>
              <a:gd name="connsiteX4" fmla="*/ 92475 w 411130"/>
              <a:gd name="connsiteY4" fmla="*/ 1995054 h 2341418"/>
              <a:gd name="connsiteX5" fmla="*/ 78621 w 411130"/>
              <a:gd name="connsiteY5" fmla="*/ 1925782 h 2341418"/>
              <a:gd name="connsiteX6" fmla="*/ 50912 w 411130"/>
              <a:gd name="connsiteY6" fmla="*/ 1842654 h 2341418"/>
              <a:gd name="connsiteX7" fmla="*/ 37057 w 411130"/>
              <a:gd name="connsiteY7" fmla="*/ 1801091 h 2341418"/>
              <a:gd name="connsiteX8" fmla="*/ 23203 w 411130"/>
              <a:gd name="connsiteY8" fmla="*/ 1745672 h 2341418"/>
              <a:gd name="connsiteX9" fmla="*/ 23203 w 411130"/>
              <a:gd name="connsiteY9" fmla="*/ 831272 h 2341418"/>
              <a:gd name="connsiteX10" fmla="*/ 64766 w 411130"/>
              <a:gd name="connsiteY10" fmla="*/ 595745 h 2341418"/>
              <a:gd name="connsiteX11" fmla="*/ 92475 w 411130"/>
              <a:gd name="connsiteY11" fmla="*/ 471054 h 2341418"/>
              <a:gd name="connsiteX12" fmla="*/ 134039 w 411130"/>
              <a:gd name="connsiteY12" fmla="*/ 415636 h 2341418"/>
              <a:gd name="connsiteX13" fmla="*/ 147894 w 411130"/>
              <a:gd name="connsiteY13" fmla="*/ 332509 h 2341418"/>
              <a:gd name="connsiteX14" fmla="*/ 231021 w 411130"/>
              <a:gd name="connsiteY14" fmla="*/ 235527 h 2341418"/>
              <a:gd name="connsiteX15" fmla="*/ 244875 w 411130"/>
              <a:gd name="connsiteY15" fmla="*/ 193963 h 2341418"/>
              <a:gd name="connsiteX16" fmla="*/ 272584 w 411130"/>
              <a:gd name="connsiteY16" fmla="*/ 152400 h 2341418"/>
              <a:gd name="connsiteX17" fmla="*/ 286439 w 411130"/>
              <a:gd name="connsiteY17" fmla="*/ 96982 h 2341418"/>
              <a:gd name="connsiteX18" fmla="*/ 314148 w 411130"/>
              <a:gd name="connsiteY18" fmla="*/ 69272 h 2341418"/>
              <a:gd name="connsiteX19" fmla="*/ 369566 w 411130"/>
              <a:gd name="connsiteY19" fmla="*/ 0 h 234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1130" h="2341418">
                <a:moveTo>
                  <a:pt x="411130" y="2341418"/>
                </a:moveTo>
                <a:cubicBezTo>
                  <a:pt x="364948" y="2313709"/>
                  <a:pt x="315670" y="2290605"/>
                  <a:pt x="272584" y="2258291"/>
                </a:cubicBezTo>
                <a:cubicBezTo>
                  <a:pt x="259263" y="2248300"/>
                  <a:pt x="254866" y="2230048"/>
                  <a:pt x="244875" y="2216727"/>
                </a:cubicBezTo>
                <a:cubicBezTo>
                  <a:pt x="182894" y="2134085"/>
                  <a:pt x="182120" y="2147800"/>
                  <a:pt x="120184" y="2050472"/>
                </a:cubicBezTo>
                <a:cubicBezTo>
                  <a:pt x="109096" y="2033048"/>
                  <a:pt x="101711" y="2013527"/>
                  <a:pt x="92475" y="1995054"/>
                </a:cubicBezTo>
                <a:cubicBezTo>
                  <a:pt x="87857" y="1971963"/>
                  <a:pt x="84817" y="1948500"/>
                  <a:pt x="78621" y="1925782"/>
                </a:cubicBezTo>
                <a:cubicBezTo>
                  <a:pt x="70936" y="1897603"/>
                  <a:pt x="60149" y="1870363"/>
                  <a:pt x="50912" y="1842654"/>
                </a:cubicBezTo>
                <a:cubicBezTo>
                  <a:pt x="46294" y="1828800"/>
                  <a:pt x="40599" y="1815259"/>
                  <a:pt x="37057" y="1801091"/>
                </a:cubicBezTo>
                <a:lnTo>
                  <a:pt x="23203" y="1745672"/>
                </a:lnTo>
                <a:cubicBezTo>
                  <a:pt x="-14934" y="1364318"/>
                  <a:pt x="401" y="1572348"/>
                  <a:pt x="23203" y="831272"/>
                </a:cubicBezTo>
                <a:cubicBezTo>
                  <a:pt x="27341" y="696778"/>
                  <a:pt x="39592" y="721612"/>
                  <a:pt x="64766" y="595745"/>
                </a:cubicBezTo>
                <a:cubicBezTo>
                  <a:pt x="66223" y="588462"/>
                  <a:pt x="85955" y="484094"/>
                  <a:pt x="92475" y="471054"/>
                </a:cubicBezTo>
                <a:cubicBezTo>
                  <a:pt x="102802" y="450401"/>
                  <a:pt x="120184" y="434109"/>
                  <a:pt x="134039" y="415636"/>
                </a:cubicBezTo>
                <a:cubicBezTo>
                  <a:pt x="138657" y="387927"/>
                  <a:pt x="139011" y="359159"/>
                  <a:pt x="147894" y="332509"/>
                </a:cubicBezTo>
                <a:cubicBezTo>
                  <a:pt x="158445" y="300858"/>
                  <a:pt x="213484" y="253064"/>
                  <a:pt x="231021" y="235527"/>
                </a:cubicBezTo>
                <a:cubicBezTo>
                  <a:pt x="235639" y="221672"/>
                  <a:pt x="238344" y="207025"/>
                  <a:pt x="244875" y="193963"/>
                </a:cubicBezTo>
                <a:cubicBezTo>
                  <a:pt x="252321" y="179070"/>
                  <a:pt x="266025" y="167705"/>
                  <a:pt x="272584" y="152400"/>
                </a:cubicBezTo>
                <a:cubicBezTo>
                  <a:pt x="280085" y="134898"/>
                  <a:pt x="277924" y="114013"/>
                  <a:pt x="286439" y="96982"/>
                </a:cubicBezTo>
                <a:cubicBezTo>
                  <a:pt x="292281" y="85299"/>
                  <a:pt x="305988" y="79472"/>
                  <a:pt x="314148" y="69272"/>
                </a:cubicBezTo>
                <a:cubicBezTo>
                  <a:pt x="384052" y="-18109"/>
                  <a:pt x="302666" y="66900"/>
                  <a:pt x="369566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023954" y="236478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23954" y="428405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91080" y="512378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6" name="Freeform 45"/>
          <p:cNvSpPr/>
          <p:nvPr/>
        </p:nvSpPr>
        <p:spPr>
          <a:xfrm>
            <a:off x="900545" y="3463636"/>
            <a:ext cx="2286000" cy="1219242"/>
          </a:xfrm>
          <a:custGeom>
            <a:avLst/>
            <a:gdLst>
              <a:gd name="connsiteX0" fmla="*/ 0 w 2286000"/>
              <a:gd name="connsiteY0" fmla="*/ 0 h 1219242"/>
              <a:gd name="connsiteX1" fmla="*/ 886691 w 2286000"/>
              <a:gd name="connsiteY1" fmla="*/ 55419 h 1219242"/>
              <a:gd name="connsiteX2" fmla="*/ 1468582 w 2286000"/>
              <a:gd name="connsiteY2" fmla="*/ 235528 h 1219242"/>
              <a:gd name="connsiteX3" fmla="*/ 1634837 w 2286000"/>
              <a:gd name="connsiteY3" fmla="*/ 290946 h 1219242"/>
              <a:gd name="connsiteX4" fmla="*/ 1911928 w 2286000"/>
              <a:gd name="connsiteY4" fmla="*/ 374073 h 1219242"/>
              <a:gd name="connsiteX5" fmla="*/ 2175164 w 2286000"/>
              <a:gd name="connsiteY5" fmla="*/ 498764 h 1219242"/>
              <a:gd name="connsiteX6" fmla="*/ 2258291 w 2286000"/>
              <a:gd name="connsiteY6" fmla="*/ 609600 h 1219242"/>
              <a:gd name="connsiteX7" fmla="*/ 2286000 w 2286000"/>
              <a:gd name="connsiteY7" fmla="*/ 775855 h 1219242"/>
              <a:gd name="connsiteX8" fmla="*/ 2272146 w 2286000"/>
              <a:gd name="connsiteY8" fmla="*/ 886691 h 1219242"/>
              <a:gd name="connsiteX9" fmla="*/ 2119746 w 2286000"/>
              <a:gd name="connsiteY9" fmla="*/ 1052946 h 1219242"/>
              <a:gd name="connsiteX10" fmla="*/ 2008910 w 2286000"/>
              <a:gd name="connsiteY10" fmla="*/ 1094509 h 1219242"/>
              <a:gd name="connsiteX11" fmla="*/ 1953491 w 2286000"/>
              <a:gd name="connsiteY11" fmla="*/ 1122219 h 1219242"/>
              <a:gd name="connsiteX12" fmla="*/ 1856510 w 2286000"/>
              <a:gd name="connsiteY12" fmla="*/ 1149928 h 1219242"/>
              <a:gd name="connsiteX13" fmla="*/ 1773382 w 2286000"/>
              <a:gd name="connsiteY13" fmla="*/ 1177637 h 1219242"/>
              <a:gd name="connsiteX14" fmla="*/ 1662546 w 2286000"/>
              <a:gd name="connsiteY14" fmla="*/ 1191491 h 1219242"/>
              <a:gd name="connsiteX15" fmla="*/ 1607128 w 2286000"/>
              <a:gd name="connsiteY15" fmla="*/ 1205346 h 1219242"/>
              <a:gd name="connsiteX16" fmla="*/ 1440873 w 2286000"/>
              <a:gd name="connsiteY16" fmla="*/ 1219200 h 1219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86000" h="1219242">
                <a:moveTo>
                  <a:pt x="0" y="0"/>
                </a:moveTo>
                <a:cubicBezTo>
                  <a:pt x="205182" y="9771"/>
                  <a:pt x="777603" y="34885"/>
                  <a:pt x="886691" y="55419"/>
                </a:cubicBezTo>
                <a:cubicBezTo>
                  <a:pt x="1086229" y="92979"/>
                  <a:pt x="1274910" y="174557"/>
                  <a:pt x="1468582" y="235528"/>
                </a:cubicBezTo>
                <a:cubicBezTo>
                  <a:pt x="1524302" y="253069"/>
                  <a:pt x="1578885" y="274160"/>
                  <a:pt x="1634837" y="290946"/>
                </a:cubicBezTo>
                <a:cubicBezTo>
                  <a:pt x="1727201" y="318655"/>
                  <a:pt x="1824780" y="332792"/>
                  <a:pt x="1911928" y="374073"/>
                </a:cubicBezTo>
                <a:lnTo>
                  <a:pt x="2175164" y="498764"/>
                </a:lnTo>
                <a:cubicBezTo>
                  <a:pt x="2208630" y="532230"/>
                  <a:pt x="2243946" y="560825"/>
                  <a:pt x="2258291" y="609600"/>
                </a:cubicBezTo>
                <a:cubicBezTo>
                  <a:pt x="2274144" y="663500"/>
                  <a:pt x="2286000" y="775855"/>
                  <a:pt x="2286000" y="775855"/>
                </a:cubicBezTo>
                <a:cubicBezTo>
                  <a:pt x="2281382" y="812800"/>
                  <a:pt x="2288000" y="853002"/>
                  <a:pt x="2272146" y="886691"/>
                </a:cubicBezTo>
                <a:cubicBezTo>
                  <a:pt x="2252620" y="928183"/>
                  <a:pt x="2177104" y="1024267"/>
                  <a:pt x="2119746" y="1052946"/>
                </a:cubicBezTo>
                <a:cubicBezTo>
                  <a:pt x="2084454" y="1070592"/>
                  <a:pt x="2045332" y="1079333"/>
                  <a:pt x="2008910" y="1094509"/>
                </a:cubicBezTo>
                <a:cubicBezTo>
                  <a:pt x="1989845" y="1102453"/>
                  <a:pt x="1972901" y="1115161"/>
                  <a:pt x="1953491" y="1122219"/>
                </a:cubicBezTo>
                <a:cubicBezTo>
                  <a:pt x="1921895" y="1133709"/>
                  <a:pt x="1888644" y="1140041"/>
                  <a:pt x="1856510" y="1149928"/>
                </a:cubicBezTo>
                <a:cubicBezTo>
                  <a:pt x="1828593" y="1158518"/>
                  <a:pt x="1801942" y="1171517"/>
                  <a:pt x="1773382" y="1177637"/>
                </a:cubicBezTo>
                <a:cubicBezTo>
                  <a:pt x="1736976" y="1185438"/>
                  <a:pt x="1699491" y="1186873"/>
                  <a:pt x="1662546" y="1191491"/>
                </a:cubicBezTo>
                <a:cubicBezTo>
                  <a:pt x="1644073" y="1196109"/>
                  <a:pt x="1625948" y="1202451"/>
                  <a:pt x="1607128" y="1205346"/>
                </a:cubicBezTo>
                <a:cubicBezTo>
                  <a:pt x="1507132" y="1220730"/>
                  <a:pt x="1511513" y="1219200"/>
                  <a:pt x="1440873" y="121920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183752" y="612325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320464" y="964521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and j are passed by reference!</a:t>
            </a:r>
          </a:p>
        </p:txBody>
      </p:sp>
    </p:spTree>
    <p:extLst>
      <p:ext uri="{BB962C8B-B14F-4D97-AF65-F5344CB8AC3E}">
        <p14:creationId xmlns:p14="http://schemas.microsoft.com/office/powerpoint/2010/main" val="14928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2" grpId="0"/>
      <p:bldP spid="22" grpId="1"/>
      <p:bldP spid="29" grpId="0"/>
      <p:bldP spid="29" grpId="1"/>
      <p:bldP spid="29" grpId="2"/>
      <p:bldP spid="35" grpId="0"/>
      <p:bldP spid="36" grpId="0"/>
      <p:bldP spid="37" grpId="0"/>
      <p:bldP spid="37" grpId="1"/>
      <p:bldP spid="38" grpId="0"/>
      <p:bldP spid="38" grpId="1"/>
      <p:bldP spid="42" grpId="0" animBg="1"/>
      <p:bldP spid="42" grpId="1" animBg="1"/>
      <p:bldP spid="43" grpId="0"/>
      <p:bldP spid="43" grpId="1"/>
      <p:bldP spid="44" grpId="0"/>
      <p:bldP spid="45" grpId="0"/>
      <p:bldP spid="46" grpId="0" animBg="1"/>
      <p:bldP spid="47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7949" y="2932143"/>
            <a:ext cx="7243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POINTERS TO FUNCTION</a:t>
            </a:r>
          </a:p>
        </p:txBody>
      </p:sp>
    </p:spTree>
    <p:extLst>
      <p:ext uri="{BB962C8B-B14F-4D97-AF65-F5344CB8AC3E}">
        <p14:creationId xmlns:p14="http://schemas.microsoft.com/office/powerpoint/2010/main" val="1573853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Functions are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5043254"/>
            <a:ext cx="8245474" cy="1495201"/>
          </a:xfrm>
        </p:spPr>
        <p:txBody>
          <a:bodyPr/>
          <a:lstStyle/>
          <a:p>
            <a:r>
              <a:rPr lang="en-US" dirty="0"/>
              <a:t>The name of a function is a constant pointer to the function</a:t>
            </a:r>
          </a:p>
          <a:p>
            <a:r>
              <a:rPr lang="en-US" dirty="0"/>
              <a:t>Its value is the address of the function in memory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5600" y="756253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/>
              <a:t>void swap(</a:t>
            </a:r>
            <a:r>
              <a:rPr lang="en-US" dirty="0" err="1"/>
              <a:t>int</a:t>
            </a:r>
            <a:r>
              <a:rPr lang="en-US" dirty="0"/>
              <a:t> *p, </a:t>
            </a:r>
            <a:r>
              <a:rPr lang="en-US" dirty="0" err="1"/>
              <a:t>int</a:t>
            </a:r>
            <a:r>
              <a:rPr lang="en-US" dirty="0"/>
              <a:t> *q)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tmp</a:t>
            </a:r>
            <a:r>
              <a:rPr lang="en-US" dirty="0"/>
              <a:t>= 0; </a:t>
            </a:r>
          </a:p>
          <a:p>
            <a:r>
              <a:rPr lang="en-US" dirty="0"/>
              <a:t>  </a:t>
            </a:r>
            <a:r>
              <a:rPr lang="en-US" dirty="0" err="1"/>
              <a:t>tmp</a:t>
            </a:r>
            <a:r>
              <a:rPr lang="en-US" dirty="0"/>
              <a:t> = *p; </a:t>
            </a:r>
          </a:p>
          <a:p>
            <a:r>
              <a:rPr lang="en-US" dirty="0"/>
              <a:t>  *p = *q;</a:t>
            </a:r>
          </a:p>
          <a:p>
            <a:r>
              <a:rPr lang="en-US" dirty="0"/>
              <a:t>  *q =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 void 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=3, j =5; </a:t>
            </a:r>
          </a:p>
          <a:p>
            <a:r>
              <a:rPr lang="en-US" dirty="0"/>
              <a:t>  swap(&amp;</a:t>
            </a:r>
            <a:r>
              <a:rPr lang="en-US" dirty="0" err="1"/>
              <a:t>i</a:t>
            </a:r>
            <a:r>
              <a:rPr lang="en-US" dirty="0"/>
              <a:t>, &amp;j);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(”%</a:t>
            </a:r>
            <a:r>
              <a:rPr lang="en-US" dirty="0" err="1"/>
              <a:t>d%d</a:t>
            </a:r>
            <a:r>
              <a:rPr lang="en-US" dirty="0"/>
              <a:t>\n”, </a:t>
            </a:r>
            <a:r>
              <a:rPr lang="en-US" dirty="0" err="1"/>
              <a:t>i</a:t>
            </a:r>
            <a:r>
              <a:rPr lang="en-US" dirty="0"/>
              <a:t>, j); </a:t>
            </a:r>
          </a:p>
          <a:p>
            <a:r>
              <a:rPr lang="en-US" dirty="0"/>
              <a:t>  return 0;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Freeform 4"/>
          <p:cNvSpPr/>
          <p:nvPr/>
        </p:nvSpPr>
        <p:spPr>
          <a:xfrm>
            <a:off x="2641048" y="1604654"/>
            <a:ext cx="411130" cy="2341418"/>
          </a:xfrm>
          <a:custGeom>
            <a:avLst/>
            <a:gdLst>
              <a:gd name="connsiteX0" fmla="*/ 411130 w 411130"/>
              <a:gd name="connsiteY0" fmla="*/ 2341418 h 2341418"/>
              <a:gd name="connsiteX1" fmla="*/ 272584 w 411130"/>
              <a:gd name="connsiteY1" fmla="*/ 2258291 h 2341418"/>
              <a:gd name="connsiteX2" fmla="*/ 244875 w 411130"/>
              <a:gd name="connsiteY2" fmla="*/ 2216727 h 2341418"/>
              <a:gd name="connsiteX3" fmla="*/ 120184 w 411130"/>
              <a:gd name="connsiteY3" fmla="*/ 2050472 h 2341418"/>
              <a:gd name="connsiteX4" fmla="*/ 92475 w 411130"/>
              <a:gd name="connsiteY4" fmla="*/ 1995054 h 2341418"/>
              <a:gd name="connsiteX5" fmla="*/ 78621 w 411130"/>
              <a:gd name="connsiteY5" fmla="*/ 1925782 h 2341418"/>
              <a:gd name="connsiteX6" fmla="*/ 50912 w 411130"/>
              <a:gd name="connsiteY6" fmla="*/ 1842654 h 2341418"/>
              <a:gd name="connsiteX7" fmla="*/ 37057 w 411130"/>
              <a:gd name="connsiteY7" fmla="*/ 1801091 h 2341418"/>
              <a:gd name="connsiteX8" fmla="*/ 23203 w 411130"/>
              <a:gd name="connsiteY8" fmla="*/ 1745672 h 2341418"/>
              <a:gd name="connsiteX9" fmla="*/ 23203 w 411130"/>
              <a:gd name="connsiteY9" fmla="*/ 831272 h 2341418"/>
              <a:gd name="connsiteX10" fmla="*/ 64766 w 411130"/>
              <a:gd name="connsiteY10" fmla="*/ 595745 h 2341418"/>
              <a:gd name="connsiteX11" fmla="*/ 92475 w 411130"/>
              <a:gd name="connsiteY11" fmla="*/ 471054 h 2341418"/>
              <a:gd name="connsiteX12" fmla="*/ 134039 w 411130"/>
              <a:gd name="connsiteY12" fmla="*/ 415636 h 2341418"/>
              <a:gd name="connsiteX13" fmla="*/ 147894 w 411130"/>
              <a:gd name="connsiteY13" fmla="*/ 332509 h 2341418"/>
              <a:gd name="connsiteX14" fmla="*/ 231021 w 411130"/>
              <a:gd name="connsiteY14" fmla="*/ 235527 h 2341418"/>
              <a:gd name="connsiteX15" fmla="*/ 244875 w 411130"/>
              <a:gd name="connsiteY15" fmla="*/ 193963 h 2341418"/>
              <a:gd name="connsiteX16" fmla="*/ 272584 w 411130"/>
              <a:gd name="connsiteY16" fmla="*/ 152400 h 2341418"/>
              <a:gd name="connsiteX17" fmla="*/ 286439 w 411130"/>
              <a:gd name="connsiteY17" fmla="*/ 96982 h 2341418"/>
              <a:gd name="connsiteX18" fmla="*/ 314148 w 411130"/>
              <a:gd name="connsiteY18" fmla="*/ 69272 h 2341418"/>
              <a:gd name="connsiteX19" fmla="*/ 369566 w 411130"/>
              <a:gd name="connsiteY19" fmla="*/ 0 h 234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1130" h="2341418">
                <a:moveTo>
                  <a:pt x="411130" y="2341418"/>
                </a:moveTo>
                <a:cubicBezTo>
                  <a:pt x="364948" y="2313709"/>
                  <a:pt x="315670" y="2290605"/>
                  <a:pt x="272584" y="2258291"/>
                </a:cubicBezTo>
                <a:cubicBezTo>
                  <a:pt x="259263" y="2248300"/>
                  <a:pt x="254866" y="2230048"/>
                  <a:pt x="244875" y="2216727"/>
                </a:cubicBezTo>
                <a:cubicBezTo>
                  <a:pt x="182894" y="2134085"/>
                  <a:pt x="182120" y="2147800"/>
                  <a:pt x="120184" y="2050472"/>
                </a:cubicBezTo>
                <a:cubicBezTo>
                  <a:pt x="109096" y="2033048"/>
                  <a:pt x="101711" y="2013527"/>
                  <a:pt x="92475" y="1995054"/>
                </a:cubicBezTo>
                <a:cubicBezTo>
                  <a:pt x="87857" y="1971963"/>
                  <a:pt x="84817" y="1948500"/>
                  <a:pt x="78621" y="1925782"/>
                </a:cubicBezTo>
                <a:cubicBezTo>
                  <a:pt x="70936" y="1897603"/>
                  <a:pt x="60149" y="1870363"/>
                  <a:pt x="50912" y="1842654"/>
                </a:cubicBezTo>
                <a:cubicBezTo>
                  <a:pt x="46294" y="1828800"/>
                  <a:pt x="40599" y="1815259"/>
                  <a:pt x="37057" y="1801091"/>
                </a:cubicBezTo>
                <a:lnTo>
                  <a:pt x="23203" y="1745672"/>
                </a:lnTo>
                <a:cubicBezTo>
                  <a:pt x="-14934" y="1364318"/>
                  <a:pt x="401" y="1572348"/>
                  <a:pt x="23203" y="831272"/>
                </a:cubicBezTo>
                <a:cubicBezTo>
                  <a:pt x="27341" y="696778"/>
                  <a:pt x="39592" y="721612"/>
                  <a:pt x="64766" y="595745"/>
                </a:cubicBezTo>
                <a:cubicBezTo>
                  <a:pt x="66223" y="588462"/>
                  <a:pt x="85955" y="484094"/>
                  <a:pt x="92475" y="471054"/>
                </a:cubicBezTo>
                <a:cubicBezTo>
                  <a:pt x="102802" y="450401"/>
                  <a:pt x="120184" y="434109"/>
                  <a:pt x="134039" y="415636"/>
                </a:cubicBezTo>
                <a:cubicBezTo>
                  <a:pt x="138657" y="387927"/>
                  <a:pt x="139011" y="359159"/>
                  <a:pt x="147894" y="332509"/>
                </a:cubicBezTo>
                <a:cubicBezTo>
                  <a:pt x="158445" y="300858"/>
                  <a:pt x="213484" y="253064"/>
                  <a:pt x="231021" y="235527"/>
                </a:cubicBezTo>
                <a:cubicBezTo>
                  <a:pt x="235639" y="221672"/>
                  <a:pt x="238344" y="207025"/>
                  <a:pt x="244875" y="193963"/>
                </a:cubicBezTo>
                <a:cubicBezTo>
                  <a:pt x="252321" y="179070"/>
                  <a:pt x="266025" y="167705"/>
                  <a:pt x="272584" y="152400"/>
                </a:cubicBezTo>
                <a:cubicBezTo>
                  <a:pt x="280085" y="134898"/>
                  <a:pt x="277924" y="114013"/>
                  <a:pt x="286439" y="96982"/>
                </a:cubicBezTo>
                <a:cubicBezTo>
                  <a:pt x="292281" y="85299"/>
                  <a:pt x="305988" y="79472"/>
                  <a:pt x="314148" y="69272"/>
                </a:cubicBezTo>
                <a:cubicBezTo>
                  <a:pt x="384052" y="-18109"/>
                  <a:pt x="302666" y="66900"/>
                  <a:pt x="369566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836736" y="2050830"/>
            <a:ext cx="5486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643820"/>
                </a:solidFill>
                <a:latin typeface="Menlo-Regular" charset="0"/>
              </a:rPr>
              <a:t>#include</a:t>
            </a:r>
            <a:r>
              <a:rPr lang="en-US" dirty="0">
                <a:solidFill>
                  <a:srgbClr val="C41A16"/>
                </a:solidFill>
                <a:latin typeface="Menlo-Regular" charset="0"/>
              </a:rPr>
              <a:t>&lt;</a:t>
            </a:r>
            <a:r>
              <a:rPr lang="en-US" dirty="0" err="1">
                <a:solidFill>
                  <a:srgbClr val="C41A16"/>
                </a:solidFill>
                <a:latin typeface="Menlo-Regular" charset="0"/>
              </a:rPr>
              <a:t>stdio.h</a:t>
            </a:r>
            <a:r>
              <a:rPr lang="en-US" dirty="0">
                <a:solidFill>
                  <a:srgbClr val="C41A16"/>
                </a:solidFill>
                <a:latin typeface="Menlo-Regular" charset="0"/>
              </a:rPr>
              <a:t>&gt;</a:t>
            </a:r>
            <a:endParaRPr lang="en-US" dirty="0">
              <a:solidFill>
                <a:srgbClr val="643820"/>
              </a:solidFill>
              <a:latin typeface="Menlo-Regular" charset="0"/>
            </a:endParaRPr>
          </a:p>
          <a:p>
            <a:endParaRPr lang="en-US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en-US" dirty="0" err="1">
                <a:solidFill>
                  <a:srgbClr val="AA0D91"/>
                </a:solidFill>
                <a:latin typeface="Menlo-Regular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 main( )</a:t>
            </a:r>
          </a:p>
          <a:p>
            <a:r>
              <a:rPr lang="en-US" dirty="0">
                <a:solidFill>
                  <a:srgbClr val="000000"/>
                </a:solidFill>
                <a:latin typeface="Menlo-Regular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Menlo-Regular" charset="0"/>
              </a:rPr>
              <a:t>    </a:t>
            </a:r>
            <a:r>
              <a:rPr lang="en-US" dirty="0" err="1">
                <a:solidFill>
                  <a:srgbClr val="AA0D91"/>
                </a:solidFill>
                <a:latin typeface="Menlo-Regular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 (*</a:t>
            </a:r>
            <a:r>
              <a:rPr lang="en-US" dirty="0" err="1">
                <a:solidFill>
                  <a:srgbClr val="000000"/>
                </a:solidFill>
                <a:latin typeface="Menlo-Regular" charset="0"/>
              </a:rPr>
              <a:t>pfunc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) (</a:t>
            </a:r>
            <a:r>
              <a:rPr lang="en-US" dirty="0" err="1">
                <a:solidFill>
                  <a:srgbClr val="AA0D91"/>
                </a:solidFill>
                <a:latin typeface="Menlo-Regular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n-US" dirty="0">
                <a:solidFill>
                  <a:srgbClr val="AA0D91"/>
                </a:solidFill>
                <a:latin typeface="Menlo-Regular" charset="0"/>
              </a:rPr>
              <a:t>char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*)= puts;</a:t>
            </a:r>
          </a:p>
          <a:p>
            <a:r>
              <a:rPr lang="en-US" dirty="0">
                <a:solidFill>
                  <a:srgbClr val="000000"/>
                </a:solidFill>
                <a:latin typeface="Menlo-Regular" charset="0"/>
              </a:rPr>
              <a:t>    (*</a:t>
            </a:r>
            <a:r>
              <a:rPr lang="en-US" dirty="0" err="1">
                <a:solidFill>
                  <a:srgbClr val="000000"/>
                </a:solidFill>
                <a:latin typeface="Menlo-Regular" charset="0"/>
              </a:rPr>
              <a:t>pfunc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)(</a:t>
            </a:r>
            <a:r>
              <a:rPr lang="en-US" dirty="0">
                <a:solidFill>
                  <a:srgbClr val="C41A16"/>
                </a:solidFill>
                <a:latin typeface="Menlo-Regular" charset="0"/>
              </a:rPr>
              <a:t>"Any Question?"</a:t>
            </a:r>
            <a:r>
              <a:rPr lang="en-US" dirty="0">
                <a:solidFill>
                  <a:srgbClr val="000000"/>
                </a:solidFill>
                <a:latin typeface="Menlo-Regular" charset="0"/>
              </a:rPr>
              <a:t>);</a:t>
            </a:r>
            <a:endParaRPr lang="mr-IN" dirty="0">
              <a:solidFill>
                <a:srgbClr val="000000"/>
              </a:solidFill>
              <a:latin typeface="Menlo-Regular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Menlo-Regular" charset="0"/>
              </a:rPr>
              <a:t>}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8989" y="4983303"/>
            <a:ext cx="81464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>
                <a:latin typeface="AndaleMono" charset="0"/>
              </a:rPr>
              <a:t>MacBook-Francesco:ProgrammI</a:t>
            </a:r>
            <a:r>
              <a:rPr lang="en-GB" dirty="0">
                <a:latin typeface="AndaleMono" charset="0"/>
              </a:rPr>
              <a:t> </a:t>
            </a:r>
            <a:r>
              <a:rPr lang="en-GB" dirty="0" err="1">
                <a:latin typeface="AndaleMono" charset="0"/>
              </a:rPr>
              <a:t>francescosantini</a:t>
            </a:r>
            <a:r>
              <a:rPr lang="en-GB" dirty="0">
                <a:latin typeface="AndaleMono" charset="0"/>
              </a:rPr>
              <a:t>$ ./</a:t>
            </a:r>
            <a:r>
              <a:rPr lang="en-GB" dirty="0" err="1">
                <a:latin typeface="AndaleMono" charset="0"/>
              </a:rPr>
              <a:t>a.out</a:t>
            </a:r>
            <a:r>
              <a:rPr lang="en-GB" dirty="0">
                <a:latin typeface="AndaleMono" charset="0"/>
              </a:rPr>
              <a:t> </a:t>
            </a:r>
          </a:p>
          <a:p>
            <a:r>
              <a:rPr lang="en-GB" dirty="0">
                <a:latin typeface="AndaleMono" charset="0"/>
              </a:rPr>
              <a:t>Any Question?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4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36ECC-66F1-D348-AEC6-897F30AB5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 </a:t>
            </a:r>
            <a:r>
              <a:rPr lang="en-US" dirty="0" err="1"/>
              <a:t>libro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DD6B3-21CA-7E4A-B469-1C05DC572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Sezione</a:t>
            </a:r>
            <a:r>
              <a:rPr lang="en-US" dirty="0"/>
              <a:t> 7.4</a:t>
            </a:r>
          </a:p>
          <a:p>
            <a:r>
              <a:rPr lang="en-US" dirty="0" err="1"/>
              <a:t>Sezione</a:t>
            </a:r>
            <a:r>
              <a:rPr lang="en-US"/>
              <a:t> 7.12</a:t>
            </a:r>
          </a:p>
        </p:txBody>
      </p:sp>
    </p:spTree>
    <p:extLst>
      <p:ext uri="{BB962C8B-B14F-4D97-AF65-F5344CB8AC3E}">
        <p14:creationId xmlns:p14="http://schemas.microsoft.com/office/powerpoint/2010/main" val="186006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7949" y="3113581"/>
            <a:ext cx="7243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WHY POINTERS?</a:t>
            </a:r>
          </a:p>
        </p:txBody>
      </p:sp>
    </p:spTree>
    <p:extLst>
      <p:ext uri="{BB962C8B-B14F-4D97-AF65-F5344CB8AC3E}">
        <p14:creationId xmlns:p14="http://schemas.microsoft.com/office/powerpoint/2010/main" val="31856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pointer </a:t>
            </a:r>
            <a:r>
              <a:rPr lang="en-US" dirty="0"/>
              <a:t>is a reference to a data object or a function. Pointers have many uses: </a:t>
            </a:r>
          </a:p>
          <a:p>
            <a:pPr lvl="1"/>
            <a:r>
              <a:rPr lang="en-US" dirty="0"/>
              <a:t>defining “call-by-reference” functions, and</a:t>
            </a:r>
          </a:p>
          <a:p>
            <a:pPr lvl="1"/>
            <a:r>
              <a:rPr lang="en-US" dirty="0"/>
              <a:t>implementing dynamic data structures such as chained lists and trees, to name just two examples. </a:t>
            </a:r>
          </a:p>
          <a:p>
            <a:pPr lvl="1"/>
            <a:endParaRPr lang="en-US" dirty="0"/>
          </a:p>
          <a:p>
            <a:r>
              <a:rPr lang="en-US" dirty="0"/>
              <a:t>Very often the only efficient way to manage large volumes of data is to manipulate not the data itself, but pointers to the data. </a:t>
            </a:r>
          </a:p>
          <a:p>
            <a:pPr lvl="1"/>
            <a:r>
              <a:rPr lang="en-US" dirty="0"/>
              <a:t>If you need to pass a large array to a function, it’s more economical to pass a pointer to the array than to pass the record contents, even if the function doesn’t modify the contents. </a:t>
            </a:r>
          </a:p>
        </p:txBody>
      </p:sp>
    </p:spTree>
    <p:extLst>
      <p:ext uri="{BB962C8B-B14F-4D97-AF65-F5344CB8AC3E}">
        <p14:creationId xmlns:p14="http://schemas.microsoft.com/office/powerpoint/2010/main" val="409508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3969" y="3070768"/>
            <a:ext cx="32735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fun(</a:t>
            </a:r>
            <a:r>
              <a:rPr lang="en-US" dirty="0" err="1"/>
              <a:t>int</a:t>
            </a:r>
            <a:r>
              <a:rPr lang="en-US" dirty="0"/>
              <a:t> b) {        </a:t>
            </a:r>
          </a:p>
          <a:p>
            <a:r>
              <a:rPr lang="en-US" dirty="0"/>
              <a:t>    return (b+1);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main(){  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a= 3;</a:t>
            </a:r>
          </a:p>
          <a:p>
            <a:r>
              <a:rPr lang="en-US" dirty="0"/>
              <a:t>    a= fun(a);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6598978" y="1454431"/>
            <a:ext cx="1395498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763215" y="942021"/>
            <a:ext cx="1395498" cy="1349815"/>
            <a:chOff x="4763215" y="942021"/>
            <a:chExt cx="1395498" cy="1349815"/>
          </a:xfrm>
        </p:grpSpPr>
        <p:sp>
          <p:nvSpPr>
            <p:cNvPr id="6" name="Rectangle 5"/>
            <p:cNvSpPr/>
            <p:nvPr/>
          </p:nvSpPr>
          <p:spPr>
            <a:xfrm>
              <a:off x="4763215" y="1454431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67867" y="94202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157207" y="94202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828800" y="2365118"/>
            <a:ext cx="3403600" cy="2827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981200" y="2434914"/>
            <a:ext cx="4718809" cy="1343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57207" y="168846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50291" y="17288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50291" y="173489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</a:t>
            </a:r>
            <a:endParaRPr lang="en-US" dirty="0"/>
          </a:p>
        </p:txBody>
      </p:sp>
      <p:cxnSp>
        <p:nvCxnSpPr>
          <p:cNvPr id="24" name="Curved Connector 23"/>
          <p:cNvCxnSpPr/>
          <p:nvPr/>
        </p:nvCxnSpPr>
        <p:spPr>
          <a:xfrm rot="16200000" flipV="1">
            <a:off x="803442" y="4240623"/>
            <a:ext cx="1322578" cy="728137"/>
          </a:xfrm>
          <a:prstGeom prst="curvedConnector3">
            <a:avLst>
              <a:gd name="adj1" fmla="val 487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88097" y="3687438"/>
            <a:ext cx="2064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Call by value</a:t>
            </a:r>
          </a:p>
        </p:txBody>
      </p:sp>
      <p:cxnSp>
        <p:nvCxnSpPr>
          <p:cNvPr id="32" name="Curved Connector 31"/>
          <p:cNvCxnSpPr/>
          <p:nvPr/>
        </p:nvCxnSpPr>
        <p:spPr>
          <a:xfrm rot="5400000">
            <a:off x="1478811" y="4499093"/>
            <a:ext cx="1186675" cy="48669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72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20" grpId="0"/>
      <p:bldP spid="21" grpId="0"/>
      <p:bldP spid="21" grpId="1"/>
      <p:bldP spid="22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671955" y="2327784"/>
            <a:ext cx="32735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/>
              <a:t>void fun(</a:t>
            </a:r>
            <a:r>
              <a:rPr lang="en-US" dirty="0" err="1"/>
              <a:t>int</a:t>
            </a:r>
            <a:r>
              <a:rPr lang="en-US" dirty="0"/>
              <a:t> a[], long </a:t>
            </a:r>
            <a:r>
              <a:rPr lang="en-US" dirty="0" err="1"/>
              <a:t>int</a:t>
            </a:r>
            <a:r>
              <a:rPr lang="en-US" dirty="0"/>
              <a:t> n) {        </a:t>
            </a:r>
          </a:p>
          <a:p>
            <a:r>
              <a:rPr lang="en-US" dirty="0"/>
              <a:t>    for (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n; ++</a:t>
            </a:r>
            <a:r>
              <a:rPr lang="en-US" dirty="0" err="1"/>
              <a:t>i</a:t>
            </a:r>
            <a:r>
              <a:rPr lang="en-US" dirty="0"/>
              <a:t> ) </a:t>
            </a:r>
          </a:p>
          <a:p>
            <a:r>
              <a:rPr lang="en-US" dirty="0"/>
              <a:t>        a[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i</a:t>
            </a:r>
            <a:r>
              <a:rPr lang="en-US" dirty="0"/>
              <a:t>; 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main(){  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a[1000000];</a:t>
            </a:r>
          </a:p>
          <a:p>
            <a:r>
              <a:rPr lang="en-US" dirty="0"/>
              <a:t>    </a:t>
            </a:r>
            <a:r>
              <a:rPr lang="en-US" dirty="0" err="1"/>
              <a:t>printf</a:t>
            </a:r>
            <a:r>
              <a:rPr lang="en-US" dirty="0"/>
              <a:t>(“%</a:t>
            </a:r>
            <a:r>
              <a:rPr lang="en-US" dirty="0" err="1"/>
              <a:t>lu</a:t>
            </a:r>
            <a:r>
              <a:rPr lang="en-US" dirty="0"/>
              <a:t>”, </a:t>
            </a:r>
            <a:r>
              <a:rPr lang="en-US" dirty="0" err="1"/>
              <a:t>sizeof</a:t>
            </a:r>
            <a:r>
              <a:rPr lang="en-US" dirty="0"/>
              <a:t>(a));</a:t>
            </a:r>
          </a:p>
          <a:p>
            <a:r>
              <a:rPr lang="en-US" dirty="0"/>
              <a:t>    fun(a, 1000000);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63607" y="5559438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array is 4000000 bytes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120682" y="969610"/>
            <a:ext cx="5581992" cy="837405"/>
            <a:chOff x="1032669" y="4005588"/>
            <a:chExt cx="5581992" cy="837405"/>
          </a:xfrm>
        </p:grpSpPr>
        <p:sp>
          <p:nvSpPr>
            <p:cNvPr id="7" name="Rectangle 6"/>
            <p:cNvSpPr/>
            <p:nvPr/>
          </p:nvSpPr>
          <p:spPr>
            <a:xfrm>
              <a:off x="1032669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a[0]=?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428167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a[1]=?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23665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s-IS" dirty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219163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a[999999]=?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963607" y="3227375"/>
            <a:ext cx="2666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Call by reference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120682" y="969609"/>
            <a:ext cx="5581992" cy="837405"/>
            <a:chOff x="1032669" y="4005588"/>
            <a:chExt cx="5581992" cy="837405"/>
          </a:xfrm>
        </p:grpSpPr>
        <p:sp>
          <p:nvSpPr>
            <p:cNvPr id="13" name="Rectangle 12"/>
            <p:cNvSpPr/>
            <p:nvPr/>
          </p:nvSpPr>
          <p:spPr>
            <a:xfrm>
              <a:off x="1032669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428167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23665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s-IS" dirty="0">
                  <a:solidFill>
                    <a:schemeClr val="tx1"/>
                  </a:solidFill>
                </a:rPr>
                <a:t>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19163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999999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175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7949" y="2932143"/>
            <a:ext cx="7243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CALL BY VALUE AND 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CALL BY REFERENCE</a:t>
            </a:r>
          </a:p>
        </p:txBody>
      </p:sp>
    </p:spTree>
    <p:extLst>
      <p:ext uri="{BB962C8B-B14F-4D97-AF65-F5344CB8AC3E}">
        <p14:creationId xmlns:p14="http://schemas.microsoft.com/office/powerpoint/2010/main" val="180182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Call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by reference is an easy way to work in the same memory segment from different functions</a:t>
            </a:r>
          </a:p>
          <a:p>
            <a:r>
              <a:rPr lang="en-US" dirty="0"/>
              <a:t>How to program a function that swaps the value of two variables?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67346" y="3762285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== 6</a:t>
            </a:r>
          </a:p>
          <a:p>
            <a:r>
              <a:rPr lang="en-US" dirty="0"/>
              <a:t>b == 10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450813" y="3762284"/>
            <a:ext cx="3367662" cy="646331"/>
            <a:chOff x="2450813" y="3762284"/>
            <a:chExt cx="3367662" cy="646331"/>
          </a:xfrm>
        </p:grpSpPr>
        <p:sp>
          <p:nvSpPr>
            <p:cNvPr id="5" name="TextBox 4"/>
            <p:cNvSpPr txBox="1"/>
            <p:nvPr/>
          </p:nvSpPr>
          <p:spPr>
            <a:xfrm>
              <a:off x="4851544" y="3762284"/>
              <a:ext cx="966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 == 10</a:t>
              </a:r>
            </a:p>
            <a:p>
              <a:r>
                <a:rPr lang="en-US" dirty="0"/>
                <a:t>b == 6</a:t>
              </a:r>
            </a:p>
          </p:txBody>
        </p:sp>
        <p:cxnSp>
          <p:nvCxnSpPr>
            <p:cNvPr id="7" name="Curved Connector 6"/>
            <p:cNvCxnSpPr>
              <a:stCxn id="4" idx="0"/>
              <a:endCxn id="5" idx="0"/>
            </p:cNvCxnSpPr>
            <p:nvPr/>
          </p:nvCxnSpPr>
          <p:spPr>
            <a:xfrm rot="5400000" flipH="1" flipV="1">
              <a:off x="3892911" y="2320186"/>
              <a:ext cx="1" cy="2884198"/>
            </a:xfrm>
            <a:prstGeom prst="curvedConnector3">
              <a:avLst>
                <a:gd name="adj1" fmla="val 22860100000"/>
              </a:avLst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1858341" y="5112327"/>
            <a:ext cx="11400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a= 6;</a:t>
            </a:r>
          </a:p>
          <a:p>
            <a:r>
              <a:rPr lang="en-US" dirty="0" err="1"/>
              <a:t>int</a:t>
            </a:r>
            <a:r>
              <a:rPr lang="en-US" dirty="0"/>
              <a:t> b</a:t>
            </a:r>
            <a:r>
              <a:rPr lang="en-US"/>
              <a:t>= 10;</a:t>
            </a:r>
            <a:endParaRPr lang="en-US" dirty="0"/>
          </a:p>
          <a:p>
            <a:r>
              <a:rPr lang="en-US" dirty="0"/>
              <a:t>a= b;</a:t>
            </a:r>
          </a:p>
          <a:p>
            <a:r>
              <a:rPr lang="en-US" dirty="0"/>
              <a:t>b= a;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634836" y="5056285"/>
            <a:ext cx="1160896" cy="1355310"/>
            <a:chOff x="1620980" y="4946073"/>
            <a:chExt cx="1313297" cy="1465521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1620980" y="4946073"/>
              <a:ext cx="1271732" cy="14655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1967346" y="4946073"/>
              <a:ext cx="966931" cy="14655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4851544" y="4980434"/>
            <a:ext cx="139653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a= 6;</a:t>
            </a:r>
          </a:p>
          <a:p>
            <a:r>
              <a:rPr lang="en-US" dirty="0" err="1"/>
              <a:t>int</a:t>
            </a:r>
            <a:r>
              <a:rPr lang="en-US" dirty="0"/>
              <a:t> b= 10;</a:t>
            </a:r>
          </a:p>
          <a:p>
            <a:r>
              <a:rPr lang="en-US" dirty="0" err="1"/>
              <a:t>int</a:t>
            </a:r>
            <a:r>
              <a:rPr lang="en-US" dirty="0"/>
              <a:t> temp= 0;</a:t>
            </a:r>
          </a:p>
          <a:p>
            <a:r>
              <a:rPr lang="en-US" dirty="0"/>
              <a:t>temp= a;</a:t>
            </a:r>
          </a:p>
          <a:p>
            <a:r>
              <a:rPr lang="en-US" dirty="0"/>
              <a:t>a= b;</a:t>
            </a:r>
          </a:p>
          <a:p>
            <a:r>
              <a:rPr lang="en-US" dirty="0"/>
              <a:t>b= temp;</a:t>
            </a:r>
          </a:p>
        </p:txBody>
      </p:sp>
    </p:spTree>
    <p:extLst>
      <p:ext uri="{BB962C8B-B14F-4D97-AF65-F5344CB8AC3E}">
        <p14:creationId xmlns:p14="http://schemas.microsoft.com/office/powerpoint/2010/main" val="76271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Wrong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1457236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/>
              <a:t>void swap(</a:t>
            </a:r>
            <a:r>
              <a:rPr lang="en-US" dirty="0" err="1"/>
              <a:t>int</a:t>
            </a:r>
            <a:r>
              <a:rPr lang="en-US" dirty="0"/>
              <a:t> p, </a:t>
            </a:r>
            <a:r>
              <a:rPr lang="en-US" dirty="0" err="1"/>
              <a:t>int</a:t>
            </a:r>
            <a:r>
              <a:rPr lang="en-US" dirty="0"/>
              <a:t> q)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tmp</a:t>
            </a:r>
            <a:r>
              <a:rPr lang="en-US" dirty="0"/>
              <a:t>= 0; </a:t>
            </a:r>
          </a:p>
          <a:p>
            <a:r>
              <a:rPr lang="en-US" dirty="0"/>
              <a:t>  </a:t>
            </a:r>
            <a:r>
              <a:rPr lang="en-US" dirty="0" err="1"/>
              <a:t>tmp</a:t>
            </a:r>
            <a:r>
              <a:rPr lang="en-US" dirty="0"/>
              <a:t> = p; </a:t>
            </a:r>
          </a:p>
          <a:p>
            <a:r>
              <a:rPr lang="en-US" dirty="0"/>
              <a:t>  p = q;</a:t>
            </a:r>
          </a:p>
          <a:p>
            <a:r>
              <a:rPr lang="en-US" dirty="0"/>
              <a:t>  q =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 void 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=3, j =5; </a:t>
            </a:r>
          </a:p>
          <a:p>
            <a:r>
              <a:rPr lang="en-US" dirty="0"/>
              <a:t>  swap(</a:t>
            </a:r>
            <a:r>
              <a:rPr lang="en-US" dirty="0" err="1"/>
              <a:t>i</a:t>
            </a:r>
            <a:r>
              <a:rPr lang="en-US" dirty="0"/>
              <a:t>, j);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(”%d %d\n”, </a:t>
            </a:r>
            <a:r>
              <a:rPr lang="en-US" dirty="0" err="1"/>
              <a:t>i</a:t>
            </a:r>
            <a:r>
              <a:rPr lang="en-US" dirty="0"/>
              <a:t>, j); </a:t>
            </a:r>
          </a:p>
          <a:p>
            <a:r>
              <a:rPr lang="en-US" dirty="0"/>
              <a:t>  return 0;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11928" y="591589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3 5</a:t>
            </a:r>
          </a:p>
        </p:txBody>
      </p:sp>
      <p:sp>
        <p:nvSpPr>
          <p:cNvPr id="4" name="Freeform 3"/>
          <p:cNvSpPr/>
          <p:nvPr/>
        </p:nvSpPr>
        <p:spPr>
          <a:xfrm>
            <a:off x="180109" y="2286000"/>
            <a:ext cx="512618" cy="2410691"/>
          </a:xfrm>
          <a:custGeom>
            <a:avLst/>
            <a:gdLst>
              <a:gd name="connsiteX0" fmla="*/ 512618 w 512618"/>
              <a:gd name="connsiteY0" fmla="*/ 2410691 h 2410691"/>
              <a:gd name="connsiteX1" fmla="*/ 443346 w 512618"/>
              <a:gd name="connsiteY1" fmla="*/ 2396836 h 2410691"/>
              <a:gd name="connsiteX2" fmla="*/ 401782 w 512618"/>
              <a:gd name="connsiteY2" fmla="*/ 2355273 h 2410691"/>
              <a:gd name="connsiteX3" fmla="*/ 304800 w 512618"/>
              <a:gd name="connsiteY3" fmla="*/ 2272145 h 2410691"/>
              <a:gd name="connsiteX4" fmla="*/ 249382 w 512618"/>
              <a:gd name="connsiteY4" fmla="*/ 2202873 h 2410691"/>
              <a:gd name="connsiteX5" fmla="*/ 193964 w 512618"/>
              <a:gd name="connsiteY5" fmla="*/ 2119745 h 2410691"/>
              <a:gd name="connsiteX6" fmla="*/ 166255 w 512618"/>
              <a:gd name="connsiteY6" fmla="*/ 2008909 h 2410691"/>
              <a:gd name="connsiteX7" fmla="*/ 152400 w 512618"/>
              <a:gd name="connsiteY7" fmla="*/ 1953491 h 2410691"/>
              <a:gd name="connsiteX8" fmla="*/ 138546 w 512618"/>
              <a:gd name="connsiteY8" fmla="*/ 1870364 h 2410691"/>
              <a:gd name="connsiteX9" fmla="*/ 110836 w 512618"/>
              <a:gd name="connsiteY9" fmla="*/ 1828800 h 2410691"/>
              <a:gd name="connsiteX10" fmla="*/ 83127 w 512618"/>
              <a:gd name="connsiteY10" fmla="*/ 1704109 h 2410691"/>
              <a:gd name="connsiteX11" fmla="*/ 69273 w 512618"/>
              <a:gd name="connsiteY11" fmla="*/ 1551709 h 2410691"/>
              <a:gd name="connsiteX12" fmla="*/ 55418 w 512618"/>
              <a:gd name="connsiteY12" fmla="*/ 1482436 h 2410691"/>
              <a:gd name="connsiteX13" fmla="*/ 41564 w 512618"/>
              <a:gd name="connsiteY13" fmla="*/ 1399309 h 2410691"/>
              <a:gd name="connsiteX14" fmla="*/ 13855 w 512618"/>
              <a:gd name="connsiteY14" fmla="*/ 1288473 h 2410691"/>
              <a:gd name="connsiteX15" fmla="*/ 0 w 512618"/>
              <a:gd name="connsiteY15" fmla="*/ 1149927 h 2410691"/>
              <a:gd name="connsiteX16" fmla="*/ 13855 w 512618"/>
              <a:gd name="connsiteY16" fmla="*/ 595745 h 2410691"/>
              <a:gd name="connsiteX17" fmla="*/ 27709 w 512618"/>
              <a:gd name="connsiteY17" fmla="*/ 554182 h 2410691"/>
              <a:gd name="connsiteX18" fmla="*/ 41564 w 512618"/>
              <a:gd name="connsiteY18" fmla="*/ 498764 h 2410691"/>
              <a:gd name="connsiteX19" fmla="*/ 138546 w 512618"/>
              <a:gd name="connsiteY19" fmla="*/ 374073 h 2410691"/>
              <a:gd name="connsiteX20" fmla="*/ 193964 w 512618"/>
              <a:gd name="connsiteY20" fmla="*/ 249382 h 2410691"/>
              <a:gd name="connsiteX21" fmla="*/ 249382 w 512618"/>
              <a:gd name="connsiteY21" fmla="*/ 180109 h 2410691"/>
              <a:gd name="connsiteX22" fmla="*/ 277091 w 512618"/>
              <a:gd name="connsiteY22" fmla="*/ 138545 h 2410691"/>
              <a:gd name="connsiteX23" fmla="*/ 360218 w 512618"/>
              <a:gd name="connsiteY23" fmla="*/ 83127 h 2410691"/>
              <a:gd name="connsiteX24" fmla="*/ 401782 w 512618"/>
              <a:gd name="connsiteY24" fmla="*/ 41564 h 2410691"/>
              <a:gd name="connsiteX25" fmla="*/ 443346 w 512618"/>
              <a:gd name="connsiteY25" fmla="*/ 13855 h 2410691"/>
              <a:gd name="connsiteX26" fmla="*/ 443346 w 512618"/>
              <a:gd name="connsiteY26" fmla="*/ 0 h 2410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12618" h="2410691">
                <a:moveTo>
                  <a:pt x="512618" y="2410691"/>
                </a:moveTo>
                <a:cubicBezTo>
                  <a:pt x="489527" y="2406073"/>
                  <a:pt x="464408" y="2407367"/>
                  <a:pt x="443346" y="2396836"/>
                </a:cubicBezTo>
                <a:cubicBezTo>
                  <a:pt x="425821" y="2388074"/>
                  <a:pt x="416658" y="2368024"/>
                  <a:pt x="401782" y="2355273"/>
                </a:cubicBezTo>
                <a:cubicBezTo>
                  <a:pt x="338144" y="2300727"/>
                  <a:pt x="356366" y="2331077"/>
                  <a:pt x="304800" y="2272145"/>
                </a:cubicBezTo>
                <a:cubicBezTo>
                  <a:pt x="285328" y="2249891"/>
                  <a:pt x="266775" y="2226788"/>
                  <a:pt x="249382" y="2202873"/>
                </a:cubicBezTo>
                <a:cubicBezTo>
                  <a:pt x="229795" y="2175940"/>
                  <a:pt x="193964" y="2119745"/>
                  <a:pt x="193964" y="2119745"/>
                </a:cubicBezTo>
                <a:lnTo>
                  <a:pt x="166255" y="2008909"/>
                </a:lnTo>
                <a:cubicBezTo>
                  <a:pt x="161637" y="1990436"/>
                  <a:pt x="155530" y="1972273"/>
                  <a:pt x="152400" y="1953491"/>
                </a:cubicBezTo>
                <a:cubicBezTo>
                  <a:pt x="147782" y="1925782"/>
                  <a:pt x="147429" y="1897014"/>
                  <a:pt x="138546" y="1870364"/>
                </a:cubicBezTo>
                <a:cubicBezTo>
                  <a:pt x="133280" y="1854567"/>
                  <a:pt x="120073" y="1842655"/>
                  <a:pt x="110836" y="1828800"/>
                </a:cubicBezTo>
                <a:cubicBezTo>
                  <a:pt x="101939" y="1793210"/>
                  <a:pt x="87523" y="1739279"/>
                  <a:pt x="83127" y="1704109"/>
                </a:cubicBezTo>
                <a:cubicBezTo>
                  <a:pt x="76800" y="1653493"/>
                  <a:pt x="75600" y="1602325"/>
                  <a:pt x="69273" y="1551709"/>
                </a:cubicBezTo>
                <a:cubicBezTo>
                  <a:pt x="66352" y="1528343"/>
                  <a:pt x="59630" y="1505604"/>
                  <a:pt x="55418" y="1482436"/>
                </a:cubicBezTo>
                <a:cubicBezTo>
                  <a:pt x="50393" y="1454798"/>
                  <a:pt x="47658" y="1426731"/>
                  <a:pt x="41564" y="1399309"/>
                </a:cubicBezTo>
                <a:cubicBezTo>
                  <a:pt x="18251" y="1294399"/>
                  <a:pt x="33817" y="1438186"/>
                  <a:pt x="13855" y="1288473"/>
                </a:cubicBezTo>
                <a:cubicBezTo>
                  <a:pt x="7721" y="1242468"/>
                  <a:pt x="4618" y="1196109"/>
                  <a:pt x="0" y="1149927"/>
                </a:cubicBezTo>
                <a:cubicBezTo>
                  <a:pt x="4618" y="965200"/>
                  <a:pt x="5270" y="780331"/>
                  <a:pt x="13855" y="595745"/>
                </a:cubicBezTo>
                <a:cubicBezTo>
                  <a:pt x="14534" y="581157"/>
                  <a:pt x="23697" y="568224"/>
                  <a:pt x="27709" y="554182"/>
                </a:cubicBezTo>
                <a:cubicBezTo>
                  <a:pt x="32940" y="535873"/>
                  <a:pt x="33049" y="515795"/>
                  <a:pt x="41564" y="498764"/>
                </a:cubicBezTo>
                <a:cubicBezTo>
                  <a:pt x="74709" y="432474"/>
                  <a:pt x="92932" y="419686"/>
                  <a:pt x="138546" y="374073"/>
                </a:cubicBezTo>
                <a:cubicBezTo>
                  <a:pt x="171520" y="275149"/>
                  <a:pt x="150053" y="315248"/>
                  <a:pt x="193964" y="249382"/>
                </a:cubicBezTo>
                <a:cubicBezTo>
                  <a:pt x="220935" y="168466"/>
                  <a:pt x="186715" y="242776"/>
                  <a:pt x="249382" y="180109"/>
                </a:cubicBezTo>
                <a:cubicBezTo>
                  <a:pt x="261156" y="168335"/>
                  <a:pt x="264560" y="149510"/>
                  <a:pt x="277091" y="138545"/>
                </a:cubicBezTo>
                <a:cubicBezTo>
                  <a:pt x="302153" y="116615"/>
                  <a:pt x="336670" y="106675"/>
                  <a:pt x="360218" y="83127"/>
                </a:cubicBezTo>
                <a:cubicBezTo>
                  <a:pt x="374073" y="69273"/>
                  <a:pt x="386730" y="54107"/>
                  <a:pt x="401782" y="41564"/>
                </a:cubicBezTo>
                <a:cubicBezTo>
                  <a:pt x="414574" y="30904"/>
                  <a:pt x="431572" y="25629"/>
                  <a:pt x="443346" y="13855"/>
                </a:cubicBezTo>
                <a:lnTo>
                  <a:pt x="443346" y="0"/>
                </a:ln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739275" y="4029743"/>
            <a:ext cx="2106007" cy="1674810"/>
            <a:chOff x="5739275" y="4029743"/>
            <a:chExt cx="2106007" cy="1674810"/>
          </a:xfrm>
        </p:grpSpPr>
        <p:grpSp>
          <p:nvGrpSpPr>
            <p:cNvPr id="5" name="Group 4"/>
            <p:cNvGrpSpPr/>
            <p:nvPr/>
          </p:nvGrpSpPr>
          <p:grpSpPr>
            <a:xfrm>
              <a:off x="6449784" y="4029743"/>
              <a:ext cx="1395498" cy="1674810"/>
              <a:chOff x="6297384" y="1149637"/>
              <a:chExt cx="1395498" cy="167481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6297384" y="1149637"/>
                <a:ext cx="1395498" cy="83740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297384" y="1987042"/>
                <a:ext cx="1395498" cy="83740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5739275" y="4266983"/>
              <a:ext cx="23596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</a:t>
              </a:r>
            </a:p>
            <a:p>
              <a:endParaRPr lang="en-US" dirty="0"/>
            </a:p>
            <a:p>
              <a:endParaRPr lang="en-US" dirty="0"/>
            </a:p>
            <a:p>
              <a:r>
                <a:rPr lang="en-US" dirty="0"/>
                <a:t>j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739275" y="454485"/>
            <a:ext cx="2106007" cy="1674810"/>
            <a:chOff x="5739275" y="454485"/>
            <a:chExt cx="2106007" cy="1674810"/>
          </a:xfrm>
        </p:grpSpPr>
        <p:grpSp>
          <p:nvGrpSpPr>
            <p:cNvPr id="9" name="Group 8"/>
            <p:cNvGrpSpPr/>
            <p:nvPr/>
          </p:nvGrpSpPr>
          <p:grpSpPr>
            <a:xfrm>
              <a:off x="6449784" y="454485"/>
              <a:ext cx="1395498" cy="1674810"/>
              <a:chOff x="6297384" y="1149637"/>
              <a:chExt cx="1395498" cy="167481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297384" y="1149637"/>
                <a:ext cx="1395498" cy="83740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297384" y="1987042"/>
                <a:ext cx="1395498" cy="83740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739275" y="711124"/>
              <a:ext cx="31290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  <a:p>
              <a:endParaRPr lang="en-US" dirty="0"/>
            </a:p>
            <a:p>
              <a:endParaRPr lang="en-US" dirty="0"/>
            </a:p>
            <a:p>
              <a:r>
                <a:rPr lang="en-US" dirty="0"/>
                <a:t>q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991080" y="7247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23954" y="155632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690543" y="2129295"/>
            <a:ext cx="2154739" cy="837405"/>
            <a:chOff x="5690543" y="2129295"/>
            <a:chExt cx="2154739" cy="837405"/>
          </a:xfrm>
        </p:grpSpPr>
        <p:sp>
          <p:nvSpPr>
            <p:cNvPr id="19" name="Rectangle 18"/>
            <p:cNvSpPr/>
            <p:nvPr/>
          </p:nvSpPr>
          <p:spPr>
            <a:xfrm>
              <a:off x="6449784" y="2129295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90543" y="23124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tmp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987636" y="152718"/>
            <a:ext cx="3366655" cy="6511318"/>
            <a:chOff x="4987636" y="152718"/>
            <a:chExt cx="3366655" cy="6511318"/>
          </a:xfrm>
        </p:grpSpPr>
        <p:sp>
          <p:nvSpPr>
            <p:cNvPr id="24" name="Rectangle 23"/>
            <p:cNvSpPr/>
            <p:nvPr/>
          </p:nvSpPr>
          <p:spPr>
            <a:xfrm>
              <a:off x="4987636" y="152718"/>
              <a:ext cx="3366655" cy="65113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037447" y="6285222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Memory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023954" y="236478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98180" y="7374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07459" y="155632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61292" y="888776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and j are passed by value!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834981" y="3479253"/>
            <a:ext cx="491837" cy="8296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789709" y="3505200"/>
            <a:ext cx="2175164" cy="1205626"/>
          </a:xfrm>
          <a:custGeom>
            <a:avLst/>
            <a:gdLst>
              <a:gd name="connsiteX0" fmla="*/ 0 w 2175164"/>
              <a:gd name="connsiteY0" fmla="*/ 0 h 1205626"/>
              <a:gd name="connsiteX1" fmla="*/ 124691 w 2175164"/>
              <a:gd name="connsiteY1" fmla="*/ 13855 h 1205626"/>
              <a:gd name="connsiteX2" fmla="*/ 290946 w 2175164"/>
              <a:gd name="connsiteY2" fmla="*/ 27709 h 1205626"/>
              <a:gd name="connsiteX3" fmla="*/ 387927 w 2175164"/>
              <a:gd name="connsiteY3" fmla="*/ 41564 h 1205626"/>
              <a:gd name="connsiteX4" fmla="*/ 443346 w 2175164"/>
              <a:gd name="connsiteY4" fmla="*/ 55418 h 1205626"/>
              <a:gd name="connsiteX5" fmla="*/ 595746 w 2175164"/>
              <a:gd name="connsiteY5" fmla="*/ 69273 h 1205626"/>
              <a:gd name="connsiteX6" fmla="*/ 665018 w 2175164"/>
              <a:gd name="connsiteY6" fmla="*/ 83127 h 1205626"/>
              <a:gd name="connsiteX7" fmla="*/ 775855 w 2175164"/>
              <a:gd name="connsiteY7" fmla="*/ 96982 h 1205626"/>
              <a:gd name="connsiteX8" fmla="*/ 858982 w 2175164"/>
              <a:gd name="connsiteY8" fmla="*/ 110836 h 1205626"/>
              <a:gd name="connsiteX9" fmla="*/ 1080655 w 2175164"/>
              <a:gd name="connsiteY9" fmla="*/ 152400 h 1205626"/>
              <a:gd name="connsiteX10" fmla="*/ 1136073 w 2175164"/>
              <a:gd name="connsiteY10" fmla="*/ 166255 h 1205626"/>
              <a:gd name="connsiteX11" fmla="*/ 1219200 w 2175164"/>
              <a:gd name="connsiteY11" fmla="*/ 180109 h 1205626"/>
              <a:gd name="connsiteX12" fmla="*/ 1343891 w 2175164"/>
              <a:gd name="connsiteY12" fmla="*/ 207818 h 1205626"/>
              <a:gd name="connsiteX13" fmla="*/ 1413164 w 2175164"/>
              <a:gd name="connsiteY13" fmla="*/ 221673 h 1205626"/>
              <a:gd name="connsiteX14" fmla="*/ 1468582 w 2175164"/>
              <a:gd name="connsiteY14" fmla="*/ 249382 h 1205626"/>
              <a:gd name="connsiteX15" fmla="*/ 1565564 w 2175164"/>
              <a:gd name="connsiteY15" fmla="*/ 277091 h 1205626"/>
              <a:gd name="connsiteX16" fmla="*/ 1662546 w 2175164"/>
              <a:gd name="connsiteY16" fmla="*/ 304800 h 1205626"/>
              <a:gd name="connsiteX17" fmla="*/ 1690255 w 2175164"/>
              <a:gd name="connsiteY17" fmla="*/ 346364 h 1205626"/>
              <a:gd name="connsiteX18" fmla="*/ 1731818 w 2175164"/>
              <a:gd name="connsiteY18" fmla="*/ 360218 h 1205626"/>
              <a:gd name="connsiteX19" fmla="*/ 1773382 w 2175164"/>
              <a:gd name="connsiteY19" fmla="*/ 387927 h 1205626"/>
              <a:gd name="connsiteX20" fmla="*/ 1814946 w 2175164"/>
              <a:gd name="connsiteY20" fmla="*/ 429491 h 1205626"/>
              <a:gd name="connsiteX21" fmla="*/ 1856509 w 2175164"/>
              <a:gd name="connsiteY21" fmla="*/ 457200 h 1205626"/>
              <a:gd name="connsiteX22" fmla="*/ 1898073 w 2175164"/>
              <a:gd name="connsiteY22" fmla="*/ 498764 h 1205626"/>
              <a:gd name="connsiteX23" fmla="*/ 1953491 w 2175164"/>
              <a:gd name="connsiteY23" fmla="*/ 540327 h 1205626"/>
              <a:gd name="connsiteX24" fmla="*/ 1995055 w 2175164"/>
              <a:gd name="connsiteY24" fmla="*/ 581891 h 1205626"/>
              <a:gd name="connsiteX25" fmla="*/ 2078182 w 2175164"/>
              <a:gd name="connsiteY25" fmla="*/ 623455 h 1205626"/>
              <a:gd name="connsiteX26" fmla="*/ 2105891 w 2175164"/>
              <a:gd name="connsiteY26" fmla="*/ 665018 h 1205626"/>
              <a:gd name="connsiteX27" fmla="*/ 2147455 w 2175164"/>
              <a:gd name="connsiteY27" fmla="*/ 692727 h 1205626"/>
              <a:gd name="connsiteX28" fmla="*/ 2175164 w 2175164"/>
              <a:gd name="connsiteY28" fmla="*/ 775855 h 1205626"/>
              <a:gd name="connsiteX29" fmla="*/ 2105891 w 2175164"/>
              <a:gd name="connsiteY29" fmla="*/ 900545 h 1205626"/>
              <a:gd name="connsiteX30" fmla="*/ 2078182 w 2175164"/>
              <a:gd name="connsiteY30" fmla="*/ 928255 h 1205626"/>
              <a:gd name="connsiteX31" fmla="*/ 2050473 w 2175164"/>
              <a:gd name="connsiteY31" fmla="*/ 969818 h 1205626"/>
              <a:gd name="connsiteX32" fmla="*/ 2008909 w 2175164"/>
              <a:gd name="connsiteY32" fmla="*/ 1011382 h 1205626"/>
              <a:gd name="connsiteX33" fmla="*/ 1981200 w 2175164"/>
              <a:gd name="connsiteY33" fmla="*/ 1052945 h 1205626"/>
              <a:gd name="connsiteX34" fmla="*/ 1870364 w 2175164"/>
              <a:gd name="connsiteY34" fmla="*/ 1136073 h 1205626"/>
              <a:gd name="connsiteX35" fmla="*/ 1828800 w 2175164"/>
              <a:gd name="connsiteY35" fmla="*/ 1149927 h 1205626"/>
              <a:gd name="connsiteX36" fmla="*/ 1676400 w 2175164"/>
              <a:gd name="connsiteY36" fmla="*/ 1177636 h 1205626"/>
              <a:gd name="connsiteX37" fmla="*/ 1620982 w 2175164"/>
              <a:gd name="connsiteY37" fmla="*/ 1191491 h 1205626"/>
              <a:gd name="connsiteX38" fmla="*/ 1136073 w 2175164"/>
              <a:gd name="connsiteY38" fmla="*/ 1205345 h 120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175164" h="1205626">
                <a:moveTo>
                  <a:pt x="0" y="0"/>
                </a:moveTo>
                <a:lnTo>
                  <a:pt x="124691" y="13855"/>
                </a:lnTo>
                <a:cubicBezTo>
                  <a:pt x="180051" y="19127"/>
                  <a:pt x="235641" y="21887"/>
                  <a:pt x="290946" y="27709"/>
                </a:cubicBezTo>
                <a:cubicBezTo>
                  <a:pt x="323422" y="31127"/>
                  <a:pt x="355799" y="35722"/>
                  <a:pt x="387927" y="41564"/>
                </a:cubicBezTo>
                <a:cubicBezTo>
                  <a:pt x="406661" y="44970"/>
                  <a:pt x="424472" y="52901"/>
                  <a:pt x="443346" y="55418"/>
                </a:cubicBezTo>
                <a:cubicBezTo>
                  <a:pt x="493908" y="62160"/>
                  <a:pt x="544946" y="64655"/>
                  <a:pt x="595746" y="69273"/>
                </a:cubicBezTo>
                <a:cubicBezTo>
                  <a:pt x="618837" y="73891"/>
                  <a:pt x="641744" y="79546"/>
                  <a:pt x="665018" y="83127"/>
                </a:cubicBezTo>
                <a:cubicBezTo>
                  <a:pt x="701818" y="88789"/>
                  <a:pt x="738996" y="91716"/>
                  <a:pt x="775855" y="96982"/>
                </a:cubicBezTo>
                <a:cubicBezTo>
                  <a:pt x="803664" y="100955"/>
                  <a:pt x="831273" y="106218"/>
                  <a:pt x="858982" y="110836"/>
                </a:cubicBezTo>
                <a:cubicBezTo>
                  <a:pt x="1009874" y="161133"/>
                  <a:pt x="875332" y="123067"/>
                  <a:pt x="1080655" y="152400"/>
                </a:cubicBezTo>
                <a:cubicBezTo>
                  <a:pt x="1099505" y="155093"/>
                  <a:pt x="1117402" y="162521"/>
                  <a:pt x="1136073" y="166255"/>
                </a:cubicBezTo>
                <a:cubicBezTo>
                  <a:pt x="1163619" y="171764"/>
                  <a:pt x="1191562" y="175084"/>
                  <a:pt x="1219200" y="180109"/>
                </a:cubicBezTo>
                <a:cubicBezTo>
                  <a:pt x="1334078" y="200996"/>
                  <a:pt x="1243849" y="185586"/>
                  <a:pt x="1343891" y="207818"/>
                </a:cubicBezTo>
                <a:cubicBezTo>
                  <a:pt x="1366879" y="212926"/>
                  <a:pt x="1390073" y="217055"/>
                  <a:pt x="1413164" y="221673"/>
                </a:cubicBezTo>
                <a:cubicBezTo>
                  <a:pt x="1431637" y="230909"/>
                  <a:pt x="1449599" y="241246"/>
                  <a:pt x="1468582" y="249382"/>
                </a:cubicBezTo>
                <a:cubicBezTo>
                  <a:pt x="1501793" y="263615"/>
                  <a:pt x="1530422" y="267050"/>
                  <a:pt x="1565564" y="277091"/>
                </a:cubicBezTo>
                <a:cubicBezTo>
                  <a:pt x="1704686" y="316840"/>
                  <a:pt x="1489308" y="261490"/>
                  <a:pt x="1662546" y="304800"/>
                </a:cubicBezTo>
                <a:cubicBezTo>
                  <a:pt x="1671782" y="318655"/>
                  <a:pt x="1677253" y="335962"/>
                  <a:pt x="1690255" y="346364"/>
                </a:cubicBezTo>
                <a:cubicBezTo>
                  <a:pt x="1701659" y="355487"/>
                  <a:pt x="1718756" y="353687"/>
                  <a:pt x="1731818" y="360218"/>
                </a:cubicBezTo>
                <a:cubicBezTo>
                  <a:pt x="1746711" y="367665"/>
                  <a:pt x="1760590" y="377267"/>
                  <a:pt x="1773382" y="387927"/>
                </a:cubicBezTo>
                <a:cubicBezTo>
                  <a:pt x="1788434" y="400470"/>
                  <a:pt x="1799894" y="416948"/>
                  <a:pt x="1814946" y="429491"/>
                </a:cubicBezTo>
                <a:cubicBezTo>
                  <a:pt x="1827738" y="440151"/>
                  <a:pt x="1843717" y="446540"/>
                  <a:pt x="1856509" y="457200"/>
                </a:cubicBezTo>
                <a:cubicBezTo>
                  <a:pt x="1871561" y="469743"/>
                  <a:pt x="1883197" y="486013"/>
                  <a:pt x="1898073" y="498764"/>
                </a:cubicBezTo>
                <a:cubicBezTo>
                  <a:pt x="1915605" y="513791"/>
                  <a:pt x="1935959" y="525300"/>
                  <a:pt x="1953491" y="540327"/>
                </a:cubicBezTo>
                <a:cubicBezTo>
                  <a:pt x="1968367" y="553078"/>
                  <a:pt x="1980003" y="569348"/>
                  <a:pt x="1995055" y="581891"/>
                </a:cubicBezTo>
                <a:cubicBezTo>
                  <a:pt x="2030865" y="611733"/>
                  <a:pt x="2036525" y="609569"/>
                  <a:pt x="2078182" y="623455"/>
                </a:cubicBezTo>
                <a:cubicBezTo>
                  <a:pt x="2087418" y="637309"/>
                  <a:pt x="2094117" y="653244"/>
                  <a:pt x="2105891" y="665018"/>
                </a:cubicBezTo>
                <a:cubicBezTo>
                  <a:pt x="2117665" y="676792"/>
                  <a:pt x="2138630" y="678607"/>
                  <a:pt x="2147455" y="692727"/>
                </a:cubicBezTo>
                <a:cubicBezTo>
                  <a:pt x="2162935" y="717495"/>
                  <a:pt x="2175164" y="775855"/>
                  <a:pt x="2175164" y="775855"/>
                </a:cubicBezTo>
                <a:cubicBezTo>
                  <a:pt x="2157741" y="828121"/>
                  <a:pt x="2153530" y="852905"/>
                  <a:pt x="2105891" y="900545"/>
                </a:cubicBezTo>
                <a:cubicBezTo>
                  <a:pt x="2096655" y="909782"/>
                  <a:pt x="2086342" y="918055"/>
                  <a:pt x="2078182" y="928255"/>
                </a:cubicBezTo>
                <a:cubicBezTo>
                  <a:pt x="2067780" y="941257"/>
                  <a:pt x="2061133" y="957026"/>
                  <a:pt x="2050473" y="969818"/>
                </a:cubicBezTo>
                <a:cubicBezTo>
                  <a:pt x="2037930" y="984870"/>
                  <a:pt x="2021452" y="996330"/>
                  <a:pt x="2008909" y="1011382"/>
                </a:cubicBezTo>
                <a:cubicBezTo>
                  <a:pt x="1998249" y="1024174"/>
                  <a:pt x="1991602" y="1039943"/>
                  <a:pt x="1981200" y="1052945"/>
                </a:cubicBezTo>
                <a:cubicBezTo>
                  <a:pt x="1957328" y="1082786"/>
                  <a:pt x="1894544" y="1128013"/>
                  <a:pt x="1870364" y="1136073"/>
                </a:cubicBezTo>
                <a:cubicBezTo>
                  <a:pt x="1856509" y="1140691"/>
                  <a:pt x="1842968" y="1146385"/>
                  <a:pt x="1828800" y="1149927"/>
                </a:cubicBezTo>
                <a:cubicBezTo>
                  <a:pt x="1769338" y="1164792"/>
                  <a:pt x="1738191" y="1165278"/>
                  <a:pt x="1676400" y="1177636"/>
                </a:cubicBezTo>
                <a:cubicBezTo>
                  <a:pt x="1657729" y="1181370"/>
                  <a:pt x="1639957" y="1189910"/>
                  <a:pt x="1620982" y="1191491"/>
                </a:cubicBezTo>
                <a:cubicBezTo>
                  <a:pt x="1413223" y="1208804"/>
                  <a:pt x="1332611" y="1205345"/>
                  <a:pt x="1136073" y="1205345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023954" y="239373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8759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  <p:bldP spid="15" grpId="0"/>
      <p:bldP spid="15" grpId="1"/>
      <p:bldP spid="15" grpId="2"/>
      <p:bldP spid="16" grpId="0"/>
      <p:bldP spid="16" grpId="1"/>
      <p:bldP spid="16" grpId="2"/>
      <p:bldP spid="26" grpId="0"/>
      <p:bldP spid="26" grpId="1"/>
      <p:bldP spid="26" grpId="2"/>
      <p:bldP spid="28" grpId="0"/>
      <p:bldP spid="28" grpId="1"/>
      <p:bldP spid="29" grpId="0"/>
      <p:bldP spid="29" grpId="1"/>
      <p:bldP spid="31" grpId="0"/>
      <p:bldP spid="34" grpId="0" animBg="1"/>
      <p:bldP spid="34" grpId="1" animBg="1"/>
      <p:bldP spid="35" grpId="0"/>
      <p:bldP spid="3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Comma (wrong)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457236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swap(</a:t>
            </a:r>
            <a:r>
              <a:rPr lang="en-US" dirty="0" err="1"/>
              <a:t>int</a:t>
            </a:r>
            <a:r>
              <a:rPr lang="en-US" dirty="0"/>
              <a:t> p, </a:t>
            </a:r>
            <a:r>
              <a:rPr lang="en-US" dirty="0" err="1"/>
              <a:t>int</a:t>
            </a:r>
            <a:r>
              <a:rPr lang="en-US" dirty="0"/>
              <a:t> q)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tmp</a:t>
            </a:r>
            <a:r>
              <a:rPr lang="en-US" dirty="0"/>
              <a:t>; </a:t>
            </a:r>
          </a:p>
          <a:p>
            <a:r>
              <a:rPr lang="en-US" dirty="0"/>
              <a:t>  </a:t>
            </a:r>
            <a:r>
              <a:rPr lang="en-US" dirty="0" err="1"/>
              <a:t>tmp</a:t>
            </a:r>
            <a:r>
              <a:rPr lang="en-US" dirty="0"/>
              <a:t> = p; </a:t>
            </a:r>
          </a:p>
          <a:p>
            <a:r>
              <a:rPr lang="en-US" dirty="0"/>
              <a:t>  p = q;</a:t>
            </a:r>
          </a:p>
          <a:p>
            <a:r>
              <a:rPr lang="en-US" dirty="0"/>
              <a:t>  q =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r>
              <a:rPr lang="en-US" dirty="0"/>
              <a:t>  return (p, q);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 void 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=3, j =5, res= 0; </a:t>
            </a:r>
          </a:p>
          <a:p>
            <a:r>
              <a:rPr lang="en-US" dirty="0"/>
              <a:t>  res= swap(</a:t>
            </a:r>
            <a:r>
              <a:rPr lang="en-US" dirty="0" err="1"/>
              <a:t>i</a:t>
            </a:r>
            <a:r>
              <a:rPr lang="en-US" dirty="0"/>
              <a:t>, j);</a:t>
            </a:r>
          </a:p>
          <a:p>
            <a:r>
              <a:rPr lang="en-US" dirty="0"/>
              <a:t>  </a:t>
            </a:r>
            <a:r>
              <a:rPr lang="en-US" dirty="0" err="1"/>
              <a:t>printf</a:t>
            </a:r>
            <a:r>
              <a:rPr lang="en-US" dirty="0"/>
              <a:t>(”%d %d\n”, </a:t>
            </a:r>
            <a:r>
              <a:rPr lang="en-US" dirty="0" err="1"/>
              <a:t>i</a:t>
            </a:r>
            <a:r>
              <a:rPr lang="en-US" dirty="0"/>
              <a:t>, j); </a:t>
            </a:r>
          </a:p>
          <a:p>
            <a:r>
              <a:rPr lang="en-US" dirty="0"/>
              <a:t>  return 0;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739275" y="4029743"/>
            <a:ext cx="2106007" cy="2268565"/>
            <a:chOff x="5739275" y="4029743"/>
            <a:chExt cx="2106007" cy="2268565"/>
          </a:xfrm>
        </p:grpSpPr>
        <p:grpSp>
          <p:nvGrpSpPr>
            <p:cNvPr id="6" name="Group 5"/>
            <p:cNvGrpSpPr/>
            <p:nvPr/>
          </p:nvGrpSpPr>
          <p:grpSpPr>
            <a:xfrm>
              <a:off x="6449784" y="4029743"/>
              <a:ext cx="1395498" cy="1674810"/>
              <a:chOff x="6297384" y="1149637"/>
              <a:chExt cx="1395498" cy="167481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6297384" y="1149637"/>
                <a:ext cx="1395498" cy="83740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297384" y="1987042"/>
                <a:ext cx="1395498" cy="83740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5739275" y="4266983"/>
              <a:ext cx="505267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</a:t>
              </a:r>
            </a:p>
            <a:p>
              <a:endParaRPr lang="en-US" dirty="0"/>
            </a:p>
            <a:p>
              <a:endParaRPr lang="en-US" dirty="0"/>
            </a:p>
            <a:p>
              <a:r>
                <a:rPr lang="en-US" dirty="0"/>
                <a:t>j</a:t>
              </a:r>
            </a:p>
            <a:p>
              <a:endParaRPr lang="en-US" dirty="0"/>
            </a:p>
            <a:p>
              <a:endParaRPr lang="en-US" dirty="0"/>
            </a:p>
            <a:p>
              <a:r>
                <a:rPr lang="en-US" dirty="0"/>
                <a:t>res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739275" y="454485"/>
            <a:ext cx="2106007" cy="1674810"/>
            <a:chOff x="5739275" y="454485"/>
            <a:chExt cx="2106007" cy="1674810"/>
          </a:xfrm>
        </p:grpSpPr>
        <p:grpSp>
          <p:nvGrpSpPr>
            <p:cNvPr id="11" name="Group 10"/>
            <p:cNvGrpSpPr/>
            <p:nvPr/>
          </p:nvGrpSpPr>
          <p:grpSpPr>
            <a:xfrm>
              <a:off x="6449784" y="454485"/>
              <a:ext cx="1395498" cy="1674810"/>
              <a:chOff x="6297384" y="1149637"/>
              <a:chExt cx="1395498" cy="167481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297384" y="1149637"/>
                <a:ext cx="1395498" cy="83740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297384" y="1987042"/>
                <a:ext cx="1395498" cy="83740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5739275" y="711124"/>
              <a:ext cx="31290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  <a:p>
              <a:endParaRPr lang="en-US" dirty="0"/>
            </a:p>
            <a:p>
              <a:endParaRPr lang="en-US" dirty="0"/>
            </a:p>
            <a:p>
              <a:r>
                <a:rPr lang="en-US" dirty="0"/>
                <a:t>q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991080" y="7247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23954" y="155632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690543" y="2129295"/>
            <a:ext cx="2154739" cy="837405"/>
            <a:chOff x="5690543" y="2129295"/>
            <a:chExt cx="2154739" cy="837405"/>
          </a:xfrm>
        </p:grpSpPr>
        <p:sp>
          <p:nvSpPr>
            <p:cNvPr id="18" name="Rectangle 17"/>
            <p:cNvSpPr/>
            <p:nvPr/>
          </p:nvSpPr>
          <p:spPr>
            <a:xfrm>
              <a:off x="6449784" y="2129295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90543" y="23124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tmp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987636" y="152718"/>
            <a:ext cx="3366655" cy="6511318"/>
            <a:chOff x="4987636" y="152718"/>
            <a:chExt cx="3366655" cy="6511318"/>
          </a:xfrm>
        </p:grpSpPr>
        <p:sp>
          <p:nvSpPr>
            <p:cNvPr id="21" name="Rectangle 20"/>
            <p:cNvSpPr/>
            <p:nvPr/>
          </p:nvSpPr>
          <p:spPr>
            <a:xfrm>
              <a:off x="4987636" y="152718"/>
              <a:ext cx="3366655" cy="651131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37447" y="6285222"/>
              <a:ext cx="101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Memory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023954" y="236478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98180" y="7374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07459" y="155632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449784" y="5704553"/>
            <a:ext cx="1395498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07459" y="593858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0</a:t>
            </a:r>
          </a:p>
        </p:txBody>
      </p:sp>
      <p:cxnSp>
        <p:nvCxnSpPr>
          <p:cNvPr id="29" name="Straight Arrow Connector 28"/>
          <p:cNvCxnSpPr>
            <a:cxnSpLocks/>
          </p:cNvCxnSpPr>
          <p:nvPr/>
        </p:nvCxnSpPr>
        <p:spPr>
          <a:xfrm flipH="1">
            <a:off x="2466111" y="1911453"/>
            <a:ext cx="4338950" cy="2955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98180" y="59071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83752" y="612325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3 5</a:t>
            </a:r>
          </a:p>
        </p:txBody>
      </p:sp>
    </p:spTree>
    <p:extLst>
      <p:ext uri="{BB962C8B-B14F-4D97-AF65-F5344CB8AC3E}">
        <p14:creationId xmlns:p14="http://schemas.microsoft.com/office/powerpoint/2010/main" val="151884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5" grpId="2"/>
      <p:bldP spid="16" grpId="0"/>
      <p:bldP spid="16" grpId="1"/>
      <p:bldP spid="16" grpId="2"/>
      <p:bldP spid="23" grpId="0"/>
      <p:bldP spid="23" grpId="1"/>
      <p:bldP spid="24" grpId="0"/>
      <p:bldP spid="24" grpId="1"/>
      <p:bldP spid="25" grpId="0"/>
      <p:bldP spid="25" grpId="1"/>
      <p:bldP spid="26" grpId="0" animBg="1"/>
      <p:bldP spid="27" grpId="0"/>
      <p:bldP spid="27" grpId="1"/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4097</TotalTime>
  <Words>1158</Words>
  <Application>Microsoft Macintosh PowerPoint</Application>
  <PresentationFormat>On-screen Show (4:3)</PresentationFormat>
  <Paragraphs>246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AndaleMono</vt:lpstr>
      <vt:lpstr>Arial</vt:lpstr>
      <vt:lpstr>Arial Black</vt:lpstr>
      <vt:lpstr>Calibri</vt:lpstr>
      <vt:lpstr>Mangal</vt:lpstr>
      <vt:lpstr>Menlo-Regular</vt:lpstr>
      <vt:lpstr>Wingdings</vt:lpstr>
      <vt:lpstr>Essential</vt:lpstr>
      <vt:lpstr>Programmazione procedurale</vt:lpstr>
      <vt:lpstr>PowerPoint Presentation</vt:lpstr>
      <vt:lpstr>Why pointers</vt:lpstr>
      <vt:lpstr>Example</vt:lpstr>
      <vt:lpstr>example</vt:lpstr>
      <vt:lpstr>PowerPoint Presentation</vt:lpstr>
      <vt:lpstr>Call by reference</vt:lpstr>
      <vt:lpstr>Wrong</vt:lpstr>
      <vt:lpstr>Comma (wrong)</vt:lpstr>
      <vt:lpstr>global</vt:lpstr>
      <vt:lpstr>When not to use global vars</vt:lpstr>
      <vt:lpstr>But…</vt:lpstr>
      <vt:lpstr>Right way</vt:lpstr>
      <vt:lpstr>PowerPoint Presentation</vt:lpstr>
      <vt:lpstr>Functions are pointers</vt:lpstr>
      <vt:lpstr>example</vt:lpstr>
      <vt:lpstr>Su libro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Programmazione I</dc:title>
  <dc:creator>Francesco Santini</dc:creator>
  <cp:lastModifiedBy>Francesco Santini</cp:lastModifiedBy>
  <cp:revision>1233</cp:revision>
  <dcterms:created xsi:type="dcterms:W3CDTF">2015-08-27T19:28:15Z</dcterms:created>
  <dcterms:modified xsi:type="dcterms:W3CDTF">2023-09-16T21:47:19Z</dcterms:modified>
</cp:coreProperties>
</file>