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media1.gif" ContentType="video/unknown"/>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 id="323" r:id="rId3"/>
    <p:sldId id="263" r:id="rId4"/>
    <p:sldId id="322" r:id="rId5"/>
    <p:sldId id="336" r:id="rId6"/>
    <p:sldId id="329" r:id="rId7"/>
    <p:sldId id="330" r:id="rId8"/>
    <p:sldId id="327" r:id="rId9"/>
    <p:sldId id="328" r:id="rId10"/>
    <p:sldId id="340" r:id="rId11"/>
    <p:sldId id="341" r:id="rId12"/>
    <p:sldId id="343" r:id="rId13"/>
    <p:sldId id="342" r:id="rId14"/>
    <p:sldId id="325" r:id="rId15"/>
    <p:sldId id="326" r:id="rId16"/>
    <p:sldId id="332" r:id="rId17"/>
    <p:sldId id="335" r:id="rId18"/>
    <p:sldId id="331" r:id="rId19"/>
    <p:sldId id="333" r:id="rId20"/>
    <p:sldId id="337" r:id="rId21"/>
    <p:sldId id="334" r:id="rId22"/>
    <p:sldId id="338" r:id="rId23"/>
    <p:sldId id="344" r:id="rId24"/>
    <p:sldId id="34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06" autoAdjust="0"/>
    <p:restoredTop sz="92740"/>
  </p:normalViewPr>
  <p:slideViewPr>
    <p:cSldViewPr snapToGrid="0" snapToObjects="1">
      <p:cViewPr varScale="1">
        <p:scale>
          <a:sx n="117" d="100"/>
          <a:sy n="117" d="100"/>
        </p:scale>
        <p:origin x="2384"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4400" spc="-80" baseline="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57200" y="6172201"/>
            <a:ext cx="3429000" cy="304800"/>
          </a:xfrm>
          <a:prstGeom prst="rect">
            <a:avLst/>
          </a:prstGeom>
        </p:spPr>
        <p:txBody>
          <a:bodyPr/>
          <a:lstStyle/>
          <a:p>
            <a:fld id="{451DEABC-D766-4322-8E78-B830FAE35C72}" type="datetime4">
              <a:rPr lang="en-US" smtClean="0"/>
              <a:pPr/>
              <a:t>November 3, 2025</a:t>
            </a:fld>
            <a:endParaRPr lang="en-US" dirty="0"/>
          </a:p>
        </p:txBody>
      </p:sp>
      <p:sp>
        <p:nvSpPr>
          <p:cNvPr id="5" name="Footer Placeholder 4"/>
          <p:cNvSpPr>
            <a:spLocks noGrp="1"/>
          </p:cNvSpPr>
          <p:nvPr>
            <p:ph type="ftr" sz="quarter" idx="11"/>
          </p:nvPr>
        </p:nvSpPr>
        <p:spPr>
          <a:xfrm>
            <a:off x="457200" y="6492875"/>
            <a:ext cx="3429000" cy="283845"/>
          </a:xfrm>
          <a:prstGeom prst="rect">
            <a:avLst/>
          </a:prstGeom>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386953" y="6411595"/>
            <a:ext cx="1315721" cy="365125"/>
          </a:xfrm>
          <a:prstGeom prst="rect">
            <a:avLst/>
          </a:prstGeom>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172201"/>
            <a:ext cx="3429000" cy="304800"/>
          </a:xfrm>
          <a:prstGeom prst="rect">
            <a:avLst/>
          </a:prstGeom>
        </p:spPr>
        <p:txBody>
          <a:bodyPr/>
          <a:lstStyle/>
          <a:p>
            <a:fld id="{F3131F9E-604E-4343-9F29-EF72E8231CAD}" type="datetime4">
              <a:rPr lang="en-US" smtClean="0"/>
              <a:pPr/>
              <a:t>November 3, 2025</a:t>
            </a:fld>
            <a:endParaRPr lang="en-US"/>
          </a:p>
        </p:txBody>
      </p:sp>
      <p:sp>
        <p:nvSpPr>
          <p:cNvPr id="5" name="Footer Placeholder 4"/>
          <p:cNvSpPr>
            <a:spLocks noGrp="1"/>
          </p:cNvSpPr>
          <p:nvPr>
            <p:ph type="ftr" sz="quarter" idx="11"/>
          </p:nvPr>
        </p:nvSpPr>
        <p:spPr>
          <a:xfrm>
            <a:off x="457200" y="6492875"/>
            <a:ext cx="3429000" cy="283845"/>
          </a:xfrm>
          <a:prstGeom prst="rect">
            <a:avLst/>
          </a:prstGeom>
        </p:spPr>
        <p:txBody>
          <a:bodyPr/>
          <a:lstStyle/>
          <a:p>
            <a:endParaRPr lang="en-US"/>
          </a:p>
        </p:txBody>
      </p:sp>
      <p:sp>
        <p:nvSpPr>
          <p:cNvPr id="6" name="Slide Number Placeholder 5"/>
          <p:cNvSpPr>
            <a:spLocks noGrp="1"/>
          </p:cNvSpPr>
          <p:nvPr>
            <p:ph type="sldNum" sz="quarter" idx="12"/>
          </p:nvPr>
        </p:nvSpPr>
        <p:spPr>
          <a:xfrm>
            <a:off x="7386953" y="6411595"/>
            <a:ext cx="1315721" cy="365125"/>
          </a:xfrm>
          <a:prstGeom prst="rect">
            <a:avLst/>
          </a:prstGeom>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172201"/>
            <a:ext cx="3429000" cy="304800"/>
          </a:xfrm>
          <a:prstGeom prst="rect">
            <a:avLst/>
          </a:prstGeom>
        </p:spPr>
        <p:txBody>
          <a:bodyPr/>
          <a:lstStyle/>
          <a:p>
            <a:fld id="{34A8E1CE-37F8-4102-8DF9-852A0A51F293}" type="datetime4">
              <a:rPr lang="en-US" smtClean="0"/>
              <a:pPr/>
              <a:t>November 3, 2025</a:t>
            </a:fld>
            <a:endParaRPr lang="en-US"/>
          </a:p>
        </p:txBody>
      </p:sp>
      <p:sp>
        <p:nvSpPr>
          <p:cNvPr id="5" name="Footer Placeholder 4"/>
          <p:cNvSpPr>
            <a:spLocks noGrp="1"/>
          </p:cNvSpPr>
          <p:nvPr>
            <p:ph type="ftr" sz="quarter" idx="11"/>
          </p:nvPr>
        </p:nvSpPr>
        <p:spPr>
          <a:xfrm>
            <a:off x="457200" y="6492875"/>
            <a:ext cx="3429000" cy="283845"/>
          </a:xfrm>
          <a:prstGeom prst="rect">
            <a:avLst/>
          </a:prstGeom>
        </p:spPr>
        <p:txBody>
          <a:bodyPr/>
          <a:lstStyle/>
          <a:p>
            <a:endParaRPr lang="en-US"/>
          </a:p>
        </p:txBody>
      </p:sp>
      <p:sp>
        <p:nvSpPr>
          <p:cNvPr id="6" name="Slide Number Placeholder 5"/>
          <p:cNvSpPr>
            <a:spLocks noGrp="1"/>
          </p:cNvSpPr>
          <p:nvPr>
            <p:ph type="sldNum" sz="quarter" idx="12"/>
          </p:nvPr>
        </p:nvSpPr>
        <p:spPr>
          <a:xfrm>
            <a:off x="7386953" y="6411595"/>
            <a:ext cx="1315721" cy="365125"/>
          </a:xfrm>
          <a:prstGeom prst="rect">
            <a:avLst/>
          </a:prstGeom>
        </p:spPr>
        <p:txBody>
          <a:bodyPr/>
          <a:lstStyle/>
          <a:p>
            <a:fld id="{F38DF745-7D3F-47F4-83A3-874385CFAA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57200" y="6172201"/>
            <a:ext cx="3429000" cy="304800"/>
          </a:xfrm>
          <a:prstGeom prst="rect">
            <a:avLst/>
          </a:prstGeom>
        </p:spPr>
        <p:txBody>
          <a:bodyPr/>
          <a:lstStyle/>
          <a:p>
            <a:fld id="{93333F43-3E86-47E4-BFBB-2476D384E1C6}" type="datetime4">
              <a:rPr lang="en-US" smtClean="0"/>
              <a:pPr/>
              <a:t>November 3, 2025</a:t>
            </a:fld>
            <a:endParaRPr lang="en-US"/>
          </a:p>
        </p:txBody>
      </p:sp>
      <p:sp>
        <p:nvSpPr>
          <p:cNvPr id="5" name="Footer Placeholder 4"/>
          <p:cNvSpPr>
            <a:spLocks noGrp="1"/>
          </p:cNvSpPr>
          <p:nvPr>
            <p:ph type="ftr" sz="quarter" idx="11"/>
          </p:nvPr>
        </p:nvSpPr>
        <p:spPr>
          <a:xfrm>
            <a:off x="457200" y="6492875"/>
            <a:ext cx="3429000" cy="283845"/>
          </a:xfrm>
          <a:prstGeom prst="rect">
            <a:avLst/>
          </a:prstGeom>
        </p:spPr>
        <p:txBody>
          <a:bodyPr/>
          <a:lstStyle/>
          <a:p>
            <a:endParaRPr lang="en-US"/>
          </a:p>
        </p:txBody>
      </p:sp>
      <p:sp>
        <p:nvSpPr>
          <p:cNvPr id="6" name="Slide Number Placeholder 5"/>
          <p:cNvSpPr>
            <a:spLocks noGrp="1"/>
          </p:cNvSpPr>
          <p:nvPr>
            <p:ph type="sldNum" sz="quarter" idx="12"/>
          </p:nvPr>
        </p:nvSpPr>
        <p:spPr>
          <a:xfrm>
            <a:off x="7386953" y="6411595"/>
            <a:ext cx="1315721" cy="365125"/>
          </a:xfrm>
          <a:prstGeom prst="rect">
            <a:avLst/>
          </a:prstGeom>
        </p:spPr>
        <p:txBody>
          <a:bodyPr/>
          <a:lstStyle/>
          <a:p>
            <a:fld id="{F38DF745-7D3F-47F4-83A3-874385CFAA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a:xfrm>
            <a:off x="457200" y="6172201"/>
            <a:ext cx="3429000" cy="304800"/>
          </a:xfrm>
          <a:prstGeom prst="rect">
            <a:avLst/>
          </a:prstGeom>
        </p:spPr>
        <p:txBody>
          <a:bodyPr/>
          <a:lstStyle/>
          <a:p>
            <a:fld id="{751663BA-01FC-4367-B6F3-ABB2645D55F1}" type="datetime4">
              <a:rPr lang="en-US" smtClean="0"/>
              <a:pPr/>
              <a:t>November 3, 2025</a:t>
            </a:fld>
            <a:endParaRPr lang="en-US" dirty="0"/>
          </a:p>
        </p:txBody>
      </p:sp>
      <p:sp>
        <p:nvSpPr>
          <p:cNvPr id="8" name="Slide Number Placeholder 7"/>
          <p:cNvSpPr>
            <a:spLocks noGrp="1"/>
          </p:cNvSpPr>
          <p:nvPr>
            <p:ph type="sldNum" sz="quarter" idx="11"/>
          </p:nvPr>
        </p:nvSpPr>
        <p:spPr>
          <a:xfrm>
            <a:off x="7386953" y="6411595"/>
            <a:ext cx="1315721" cy="365125"/>
          </a:xfrm>
          <a:prstGeom prst="rect">
            <a:avLst/>
          </a:prstGeom>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a:xfrm>
            <a:off x="457200" y="6492875"/>
            <a:ext cx="3429000" cy="283845"/>
          </a:xfrm>
          <a:prstGeom prst="rect">
            <a:avLst/>
          </a:prstGeom>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457200" y="6172201"/>
            <a:ext cx="3429000" cy="304800"/>
          </a:xfrm>
          <a:prstGeom prst="rect">
            <a:avLst/>
          </a:prstGeom>
        </p:spPr>
        <p:txBody>
          <a:bodyPr/>
          <a:lstStyle/>
          <a:p>
            <a:fld id="{79B19C71-EC74-44AF-B27E-FC7DC3C3A61D}" type="datetime4">
              <a:rPr lang="en-US" smtClean="0"/>
              <a:pPr/>
              <a:t>November 3, 2025</a:t>
            </a:fld>
            <a:endParaRPr lang="en-US"/>
          </a:p>
        </p:txBody>
      </p:sp>
      <p:sp>
        <p:nvSpPr>
          <p:cNvPr id="6" name="Footer Placeholder 5"/>
          <p:cNvSpPr>
            <a:spLocks noGrp="1"/>
          </p:cNvSpPr>
          <p:nvPr>
            <p:ph type="ftr" sz="quarter" idx="11"/>
          </p:nvPr>
        </p:nvSpPr>
        <p:spPr>
          <a:xfrm>
            <a:off x="457200" y="6492875"/>
            <a:ext cx="3429000" cy="283845"/>
          </a:xfrm>
          <a:prstGeom prst="rect">
            <a:avLst/>
          </a:prstGeom>
        </p:spPr>
        <p:txBody>
          <a:bodyPr/>
          <a:lstStyle/>
          <a:p>
            <a:endParaRPr lang="en-US"/>
          </a:p>
        </p:txBody>
      </p:sp>
      <p:sp>
        <p:nvSpPr>
          <p:cNvPr id="7" name="Slide Number Placeholder 6"/>
          <p:cNvSpPr>
            <a:spLocks noGrp="1"/>
          </p:cNvSpPr>
          <p:nvPr>
            <p:ph type="sldNum" sz="quarter" idx="12"/>
          </p:nvPr>
        </p:nvSpPr>
        <p:spPr>
          <a:xfrm>
            <a:off x="7386953" y="6411595"/>
            <a:ext cx="1315721" cy="365125"/>
          </a:xfrm>
          <a:prstGeom prst="rect">
            <a:avLst/>
          </a:prstGeom>
        </p:spPr>
        <p:txBody>
          <a:bodyPr/>
          <a:lstStyle/>
          <a:p>
            <a:fld id="{F38DF745-7D3F-47F4-83A3-874385CFAA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57200" y="6172201"/>
            <a:ext cx="3429000" cy="304800"/>
          </a:xfrm>
          <a:prstGeom prst="rect">
            <a:avLst/>
          </a:prstGeom>
        </p:spPr>
        <p:txBody>
          <a:bodyPr/>
          <a:lstStyle/>
          <a:p>
            <a:fld id="{6A5CDA29-3CBE-48EA-92AE-A996835462BA}" type="datetime4">
              <a:rPr lang="en-US" smtClean="0"/>
              <a:pPr/>
              <a:t>November 3, 2025</a:t>
            </a:fld>
            <a:endParaRPr lang="en-US"/>
          </a:p>
        </p:txBody>
      </p:sp>
      <p:sp>
        <p:nvSpPr>
          <p:cNvPr id="8" name="Footer Placeholder 7"/>
          <p:cNvSpPr>
            <a:spLocks noGrp="1"/>
          </p:cNvSpPr>
          <p:nvPr>
            <p:ph type="ftr" sz="quarter" idx="11"/>
          </p:nvPr>
        </p:nvSpPr>
        <p:spPr>
          <a:xfrm>
            <a:off x="457200" y="6492875"/>
            <a:ext cx="3429000" cy="283845"/>
          </a:xfrm>
          <a:prstGeom prst="rect">
            <a:avLst/>
          </a:prstGeom>
        </p:spPr>
        <p:txBody>
          <a:bodyPr/>
          <a:lstStyle/>
          <a:p>
            <a:endParaRPr lang="en-US"/>
          </a:p>
        </p:txBody>
      </p:sp>
      <p:sp>
        <p:nvSpPr>
          <p:cNvPr id="9" name="Slide Number Placeholder 8"/>
          <p:cNvSpPr>
            <a:spLocks noGrp="1"/>
          </p:cNvSpPr>
          <p:nvPr>
            <p:ph type="sldNum" sz="quarter" idx="12"/>
          </p:nvPr>
        </p:nvSpPr>
        <p:spPr>
          <a:xfrm>
            <a:off x="7386953" y="6411595"/>
            <a:ext cx="1315721" cy="365125"/>
          </a:xfrm>
          <a:prstGeom prst="rect">
            <a:avLst/>
          </a:prstGeom>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172201"/>
            <a:ext cx="3429000" cy="304800"/>
          </a:xfrm>
          <a:prstGeom prst="rect">
            <a:avLst/>
          </a:prstGeom>
        </p:spPr>
        <p:txBody>
          <a:bodyPr/>
          <a:lstStyle/>
          <a:p>
            <a:fld id="{E29EC054-3869-4501-B163-1BBFDE8DCE04}" type="datetime4">
              <a:rPr lang="en-US" smtClean="0"/>
              <a:pPr/>
              <a:t>November 3, 2025</a:t>
            </a:fld>
            <a:endParaRPr lang="en-US"/>
          </a:p>
        </p:txBody>
      </p:sp>
      <p:sp>
        <p:nvSpPr>
          <p:cNvPr id="4" name="Footer Placeholder 3"/>
          <p:cNvSpPr>
            <a:spLocks noGrp="1"/>
          </p:cNvSpPr>
          <p:nvPr>
            <p:ph type="ftr" sz="quarter" idx="11"/>
          </p:nvPr>
        </p:nvSpPr>
        <p:spPr>
          <a:xfrm>
            <a:off x="457200" y="6492875"/>
            <a:ext cx="3429000" cy="283845"/>
          </a:xfrm>
          <a:prstGeom prst="rect">
            <a:avLst/>
          </a:prstGeom>
        </p:spPr>
        <p:txBody>
          <a:bodyPr/>
          <a:lstStyle/>
          <a:p>
            <a:endParaRPr lang="en-US"/>
          </a:p>
        </p:txBody>
      </p:sp>
      <p:sp>
        <p:nvSpPr>
          <p:cNvPr id="5" name="Slide Number Placeholder 4"/>
          <p:cNvSpPr>
            <a:spLocks noGrp="1"/>
          </p:cNvSpPr>
          <p:nvPr>
            <p:ph type="sldNum" sz="quarter" idx="12"/>
          </p:nvPr>
        </p:nvSpPr>
        <p:spPr>
          <a:xfrm>
            <a:off x="7386953" y="6411595"/>
            <a:ext cx="1315721" cy="365125"/>
          </a:xfrm>
          <a:prstGeom prst="rect">
            <a:avLst/>
          </a:prstGeom>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172201"/>
            <a:ext cx="3429000" cy="304800"/>
          </a:xfrm>
          <a:prstGeom prst="rect">
            <a:avLst/>
          </a:prstGeom>
        </p:spPr>
        <p:txBody>
          <a:bodyPr/>
          <a:lstStyle/>
          <a:p>
            <a:fld id="{0A63D831-56C1-49CF-8EF7-8B9A98402BCD}" type="datetime4">
              <a:rPr lang="en-US" smtClean="0"/>
              <a:pPr/>
              <a:t>November 3, 2025</a:t>
            </a:fld>
            <a:endParaRPr lang="en-US"/>
          </a:p>
        </p:txBody>
      </p:sp>
      <p:sp>
        <p:nvSpPr>
          <p:cNvPr id="3" name="Footer Placeholder 2"/>
          <p:cNvSpPr>
            <a:spLocks noGrp="1"/>
          </p:cNvSpPr>
          <p:nvPr>
            <p:ph type="ftr" sz="quarter" idx="11"/>
          </p:nvPr>
        </p:nvSpPr>
        <p:spPr>
          <a:xfrm>
            <a:off x="457200" y="6492875"/>
            <a:ext cx="3429000" cy="283845"/>
          </a:xfrm>
          <a:prstGeom prst="rect">
            <a:avLst/>
          </a:prstGeom>
        </p:spPr>
        <p:txBody>
          <a:bodyPr/>
          <a:lstStyle/>
          <a:p>
            <a:endParaRPr lang="en-US"/>
          </a:p>
        </p:txBody>
      </p:sp>
      <p:sp>
        <p:nvSpPr>
          <p:cNvPr id="4" name="Slide Number Placeholder 3"/>
          <p:cNvSpPr>
            <a:spLocks noGrp="1"/>
          </p:cNvSpPr>
          <p:nvPr>
            <p:ph type="sldNum" sz="quarter" idx="12"/>
          </p:nvPr>
        </p:nvSpPr>
        <p:spPr>
          <a:xfrm>
            <a:off x="7386953" y="6411595"/>
            <a:ext cx="1315721" cy="365125"/>
          </a:xfrm>
          <a:prstGeom prst="rect">
            <a:avLst/>
          </a:prstGeom>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172201"/>
            <a:ext cx="3429000" cy="304800"/>
          </a:xfrm>
          <a:prstGeom prst="rect">
            <a:avLst/>
          </a:prstGeom>
        </p:spPr>
        <p:txBody>
          <a:bodyPr/>
          <a:lstStyle/>
          <a:p>
            <a:fld id="{6EAD5615-7F4F-4584-84D5-CC95918C321F}" type="datetime4">
              <a:rPr lang="en-US" smtClean="0"/>
              <a:pPr/>
              <a:t>November 3, 2025</a:t>
            </a:fld>
            <a:endParaRPr lang="en-US"/>
          </a:p>
        </p:txBody>
      </p:sp>
      <p:sp>
        <p:nvSpPr>
          <p:cNvPr id="6" name="Footer Placeholder 5"/>
          <p:cNvSpPr>
            <a:spLocks noGrp="1"/>
          </p:cNvSpPr>
          <p:nvPr>
            <p:ph type="ftr" sz="quarter" idx="11"/>
          </p:nvPr>
        </p:nvSpPr>
        <p:spPr>
          <a:xfrm>
            <a:off x="457200" y="6492875"/>
            <a:ext cx="3429000" cy="283845"/>
          </a:xfrm>
          <a:prstGeom prst="rect">
            <a:avLst/>
          </a:prstGeom>
        </p:spPr>
        <p:txBody>
          <a:bodyPr/>
          <a:lstStyle/>
          <a:p>
            <a:endParaRPr lang="en-US"/>
          </a:p>
        </p:txBody>
      </p:sp>
      <p:sp>
        <p:nvSpPr>
          <p:cNvPr id="7" name="Slide Number Placeholder 6"/>
          <p:cNvSpPr>
            <a:spLocks noGrp="1"/>
          </p:cNvSpPr>
          <p:nvPr>
            <p:ph type="sldNum" sz="quarter" idx="12"/>
          </p:nvPr>
        </p:nvSpPr>
        <p:spPr>
          <a:xfrm>
            <a:off x="7386953" y="6411595"/>
            <a:ext cx="1315721" cy="365125"/>
          </a:xfrm>
          <a:prstGeom prst="rect">
            <a:avLst/>
          </a:prstGeom>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172201"/>
            <a:ext cx="3429000" cy="304800"/>
          </a:xfrm>
          <a:prstGeom prst="rect">
            <a:avLst/>
          </a:prstGeom>
        </p:spPr>
        <p:txBody>
          <a:bodyPr/>
          <a:lstStyle/>
          <a:p>
            <a:fld id="{76EEA923-9BEE-48CE-9F28-5B525F399BAD}" type="datetime4">
              <a:rPr lang="en-US" smtClean="0"/>
              <a:pPr/>
              <a:t>November 3, 2025</a:t>
            </a:fld>
            <a:endParaRPr lang="en-US"/>
          </a:p>
        </p:txBody>
      </p:sp>
      <p:sp>
        <p:nvSpPr>
          <p:cNvPr id="6" name="Footer Placeholder 5"/>
          <p:cNvSpPr>
            <a:spLocks noGrp="1"/>
          </p:cNvSpPr>
          <p:nvPr>
            <p:ph type="ftr" sz="quarter" idx="11"/>
          </p:nvPr>
        </p:nvSpPr>
        <p:spPr>
          <a:xfrm>
            <a:off x="457200" y="6492875"/>
            <a:ext cx="3429000" cy="283845"/>
          </a:xfrm>
          <a:prstGeom prst="rect">
            <a:avLst/>
          </a:prstGeom>
        </p:spPr>
        <p:txBody>
          <a:bodyPr/>
          <a:lstStyle/>
          <a:p>
            <a:endParaRPr lang="en-US"/>
          </a:p>
        </p:txBody>
      </p:sp>
      <p:sp>
        <p:nvSpPr>
          <p:cNvPr id="7" name="Slide Number Placeholder 6"/>
          <p:cNvSpPr>
            <a:spLocks noGrp="1"/>
          </p:cNvSpPr>
          <p:nvPr>
            <p:ph type="sldNum" sz="quarter" idx="12"/>
          </p:nvPr>
        </p:nvSpPr>
        <p:spPr>
          <a:xfrm>
            <a:off x="7386953" y="6411595"/>
            <a:ext cx="1315721" cy="365125"/>
          </a:xfrm>
          <a:prstGeom prst="rect">
            <a:avLst/>
          </a:prstGeom>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603535"/>
          </a:xfrm>
          <a:prstGeom prst="rect">
            <a:avLst/>
          </a:prstGeom>
        </p:spPr>
        <p:txBody>
          <a:bodyPr vert="horz" lIns="91440" tIns="45720" rIns="91440" bIns="45720" rtlCol="0" anchor="b">
            <a:normAutofit/>
          </a:bodyPr>
          <a:lstStyle/>
          <a:p>
            <a:r>
              <a:rPr lang="en-US" dirty="0"/>
              <a:t>Click to edit Master title </a:t>
            </a:r>
          </a:p>
        </p:txBody>
      </p:sp>
      <p:sp>
        <p:nvSpPr>
          <p:cNvPr id="3" name="Text Placeholder 2"/>
          <p:cNvSpPr>
            <a:spLocks noGrp="1"/>
          </p:cNvSpPr>
          <p:nvPr>
            <p:ph type="body" idx="1"/>
          </p:nvPr>
        </p:nvSpPr>
        <p:spPr>
          <a:xfrm>
            <a:off x="457200" y="1112976"/>
            <a:ext cx="8245474" cy="5298619"/>
          </a:xfrm>
          <a:prstGeom prst="rect">
            <a:avLst/>
          </a:prstGeom>
        </p:spPr>
        <p:txBody>
          <a:bodyPr vert="horz" lIns="91440" tIns="45720" rIns="91440" bIns="45720" rtlCol="0">
            <a:normAutofit/>
          </a:bodyPr>
          <a:lstStyle/>
          <a:p>
            <a:pPr lvl="0"/>
            <a:r>
              <a:rPr lang="en-US" dirty="0"/>
              <a:t>Click to edit Master text styles</a:t>
            </a:r>
          </a:p>
          <a:p>
            <a:pPr lvl="1"/>
            <a:r>
              <a:rPr lang="en-US" dirty="0"/>
              <a:t> 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342900" indent="-342900" algn="l" defTabSz="914400" rtl="0" eaLnBrk="1" latinLnBrk="0" hangingPunct="1">
        <a:spcBef>
          <a:spcPct val="20000"/>
        </a:spcBef>
        <a:spcAft>
          <a:spcPts val="600"/>
        </a:spcAft>
        <a:buFontTx/>
        <a:buBlip>
          <a:blip r:embed="rId13"/>
        </a:buBlip>
        <a:defRPr sz="2400" b="0"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Wingdings" charset="2"/>
        <a:buChar char="ü"/>
        <a:defRPr sz="22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media/media1.gif"/><Relationship Id="rId1" Type="http://schemas.microsoft.com/office/2007/relationships/media" Target="../media/media1.gif"/><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Programmazione</a:t>
            </a:r>
            <a:r>
              <a:rPr lang="en-US" dirty="0"/>
              <a:t> </a:t>
            </a:r>
            <a:r>
              <a:rPr lang="en-US" dirty="0" err="1"/>
              <a:t>procedurale</a:t>
            </a:r>
            <a:endParaRPr lang="en-US" dirty="0"/>
          </a:p>
        </p:txBody>
      </p:sp>
      <p:sp>
        <p:nvSpPr>
          <p:cNvPr id="3" name="Subtitle 2"/>
          <p:cNvSpPr>
            <a:spLocks noGrp="1"/>
          </p:cNvSpPr>
          <p:nvPr>
            <p:ph type="subTitle" idx="1"/>
          </p:nvPr>
        </p:nvSpPr>
        <p:spPr/>
        <p:txBody>
          <a:bodyPr/>
          <a:lstStyle/>
          <a:p>
            <a:r>
              <a:rPr lang="en-US" dirty="0" err="1"/>
              <a:t>a.a.</a:t>
            </a:r>
            <a:r>
              <a:rPr lang="en-US" dirty="0"/>
              <a:t> </a:t>
            </a:r>
            <a:r>
              <a:rPr lang="en-US"/>
              <a:t>2025/2026</a:t>
            </a:r>
            <a:endParaRPr lang="en-US" dirty="0"/>
          </a:p>
        </p:txBody>
      </p:sp>
    </p:spTree>
    <p:extLst>
      <p:ext uri="{BB962C8B-B14F-4D97-AF65-F5344CB8AC3E}">
        <p14:creationId xmlns:p14="http://schemas.microsoft.com/office/powerpoint/2010/main" val="3053494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Arrays as Arguments of Fun.</a:t>
            </a:r>
            <a:endParaRPr lang="en-US" dirty="0"/>
          </a:p>
        </p:txBody>
      </p:sp>
      <p:sp>
        <p:nvSpPr>
          <p:cNvPr id="3" name="Content Placeholder 2"/>
          <p:cNvSpPr>
            <a:spLocks noGrp="1"/>
          </p:cNvSpPr>
          <p:nvPr>
            <p:ph idx="1"/>
          </p:nvPr>
        </p:nvSpPr>
        <p:spPr/>
        <p:txBody>
          <a:bodyPr/>
          <a:lstStyle/>
          <a:p>
            <a:r>
              <a:rPr lang="en-US" dirty="0"/>
              <a:t>When the name of an array appears as a function argument, the compiler implicitly converts it into a pointer to the array’s first element.</a:t>
            </a:r>
          </a:p>
          <a:p>
            <a:pPr lvl="1"/>
            <a:r>
              <a:rPr lang="en-US" dirty="0"/>
              <a:t> </a:t>
            </a:r>
            <a:r>
              <a:rPr lang="en-US" i="1" dirty="0" err="1"/>
              <a:t>int</a:t>
            </a:r>
            <a:r>
              <a:rPr lang="en-US" i="1" dirty="0"/>
              <a:t> </a:t>
            </a:r>
            <a:r>
              <a:rPr lang="en-US" dirty="0"/>
              <a:t>name[] or </a:t>
            </a:r>
          </a:p>
          <a:p>
            <a:pPr lvl="1"/>
            <a:r>
              <a:rPr lang="en-US" i="1" dirty="0"/>
              <a:t> </a:t>
            </a:r>
            <a:r>
              <a:rPr lang="en-US" i="1" dirty="0" err="1"/>
              <a:t>int</a:t>
            </a:r>
            <a:r>
              <a:rPr lang="en-US" i="1" dirty="0"/>
              <a:t> </a:t>
            </a:r>
            <a:r>
              <a:rPr lang="en-US" dirty="0"/>
              <a:t>*name is the same. </a:t>
            </a:r>
          </a:p>
          <a:p>
            <a:endParaRPr lang="en-US" dirty="0"/>
          </a:p>
        </p:txBody>
      </p:sp>
    </p:spTree>
    <p:extLst>
      <p:ext uri="{BB962C8B-B14F-4D97-AF65-F5344CB8AC3E}">
        <p14:creationId xmlns:p14="http://schemas.microsoft.com/office/powerpoint/2010/main" val="2144888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pass an array</a:t>
            </a:r>
          </a:p>
        </p:txBody>
      </p:sp>
      <p:sp>
        <p:nvSpPr>
          <p:cNvPr id="4" name="Rectangle 3"/>
          <p:cNvSpPr/>
          <p:nvPr/>
        </p:nvSpPr>
        <p:spPr>
          <a:xfrm>
            <a:off x="604222" y="1901839"/>
            <a:ext cx="2835014" cy="3139321"/>
          </a:xfrm>
          <a:prstGeom prst="rect">
            <a:avLst/>
          </a:prstGeom>
        </p:spPr>
        <p:txBody>
          <a:bodyPr wrap="square">
            <a:spAutoFit/>
          </a:bodyPr>
          <a:lstStyle/>
          <a:p>
            <a:r>
              <a:rPr lang="en-US" dirty="0"/>
              <a:t>#include &lt;</a:t>
            </a:r>
            <a:r>
              <a:rPr lang="en-US" dirty="0" err="1"/>
              <a:t>stdio.h</a:t>
            </a:r>
            <a:r>
              <a:rPr lang="en-US" dirty="0"/>
              <a:t>&gt;</a:t>
            </a:r>
          </a:p>
          <a:p>
            <a:endParaRPr lang="en-US" dirty="0"/>
          </a:p>
          <a:p>
            <a:r>
              <a:rPr lang="en-US" dirty="0"/>
              <a:t>void fun(</a:t>
            </a:r>
            <a:r>
              <a:rPr lang="en-US" dirty="0" err="1"/>
              <a:t>int</a:t>
            </a:r>
            <a:r>
              <a:rPr lang="en-US" dirty="0"/>
              <a:t> a[], </a:t>
            </a:r>
            <a:r>
              <a:rPr lang="en-US" dirty="0" err="1"/>
              <a:t>int</a:t>
            </a:r>
            <a:r>
              <a:rPr lang="en-US" dirty="0"/>
              <a:t> n) {        </a:t>
            </a:r>
          </a:p>
          <a:p>
            <a:r>
              <a:rPr lang="en-US" dirty="0"/>
              <a:t>    for ( </a:t>
            </a:r>
            <a:r>
              <a:rPr lang="en-US" dirty="0" err="1"/>
              <a:t>int</a:t>
            </a:r>
            <a:r>
              <a:rPr lang="en-US" dirty="0"/>
              <a:t> </a:t>
            </a:r>
            <a:r>
              <a:rPr lang="en-US" dirty="0" err="1"/>
              <a:t>i</a:t>
            </a:r>
            <a:r>
              <a:rPr lang="en-US" dirty="0"/>
              <a:t> = 0; </a:t>
            </a:r>
            <a:r>
              <a:rPr lang="en-US" dirty="0" err="1"/>
              <a:t>i</a:t>
            </a:r>
            <a:r>
              <a:rPr lang="en-US" dirty="0"/>
              <a:t> &lt; n; ++</a:t>
            </a:r>
            <a:r>
              <a:rPr lang="en-US" dirty="0" err="1"/>
              <a:t>i</a:t>
            </a:r>
            <a:r>
              <a:rPr lang="en-US" dirty="0"/>
              <a:t> ) </a:t>
            </a:r>
          </a:p>
          <a:p>
            <a:r>
              <a:rPr lang="en-US" dirty="0"/>
              <a:t>        a[</a:t>
            </a:r>
            <a:r>
              <a:rPr lang="en-US" dirty="0" err="1"/>
              <a:t>i</a:t>
            </a:r>
            <a:r>
              <a:rPr lang="en-US" dirty="0"/>
              <a:t>] = </a:t>
            </a:r>
            <a:r>
              <a:rPr lang="en-US" dirty="0" err="1"/>
              <a:t>i</a:t>
            </a:r>
            <a:r>
              <a:rPr lang="en-US" dirty="0"/>
              <a:t>; </a:t>
            </a:r>
          </a:p>
          <a:p>
            <a:r>
              <a:rPr lang="en-US" dirty="0"/>
              <a:t>}</a:t>
            </a:r>
          </a:p>
          <a:p>
            <a:endParaRPr lang="en-US" dirty="0"/>
          </a:p>
          <a:p>
            <a:r>
              <a:rPr lang="en-US" dirty="0" err="1"/>
              <a:t>int</a:t>
            </a:r>
            <a:r>
              <a:rPr lang="en-US" dirty="0"/>
              <a:t> main(){  </a:t>
            </a:r>
          </a:p>
          <a:p>
            <a:r>
              <a:rPr lang="en-US" dirty="0"/>
              <a:t>    </a:t>
            </a:r>
            <a:r>
              <a:rPr lang="en-US" dirty="0" err="1"/>
              <a:t>int</a:t>
            </a:r>
            <a:r>
              <a:rPr lang="en-US" dirty="0"/>
              <a:t> a[3];</a:t>
            </a:r>
          </a:p>
          <a:p>
            <a:r>
              <a:rPr lang="en-US" dirty="0"/>
              <a:t>    fun(a, 3);</a:t>
            </a:r>
          </a:p>
          <a:p>
            <a:r>
              <a:rPr lang="en-US" dirty="0"/>
              <a:t>}</a:t>
            </a:r>
          </a:p>
        </p:txBody>
      </p:sp>
      <p:sp>
        <p:nvSpPr>
          <p:cNvPr id="5" name="Rectangle 4"/>
          <p:cNvSpPr/>
          <p:nvPr/>
        </p:nvSpPr>
        <p:spPr>
          <a:xfrm>
            <a:off x="5042019" y="1901838"/>
            <a:ext cx="2835014" cy="3139321"/>
          </a:xfrm>
          <a:prstGeom prst="rect">
            <a:avLst/>
          </a:prstGeom>
        </p:spPr>
        <p:txBody>
          <a:bodyPr wrap="square">
            <a:spAutoFit/>
          </a:bodyPr>
          <a:lstStyle/>
          <a:p>
            <a:r>
              <a:rPr lang="en-US" dirty="0"/>
              <a:t>#include &lt;</a:t>
            </a:r>
            <a:r>
              <a:rPr lang="en-US" dirty="0" err="1"/>
              <a:t>stdio.h</a:t>
            </a:r>
            <a:r>
              <a:rPr lang="en-US" dirty="0"/>
              <a:t>&gt;</a:t>
            </a:r>
          </a:p>
          <a:p>
            <a:endParaRPr lang="en-US" dirty="0"/>
          </a:p>
          <a:p>
            <a:r>
              <a:rPr lang="en-US" dirty="0"/>
              <a:t>void fun(</a:t>
            </a:r>
            <a:r>
              <a:rPr lang="en-US" dirty="0" err="1"/>
              <a:t>int</a:t>
            </a:r>
            <a:r>
              <a:rPr lang="en-US" dirty="0"/>
              <a:t>* a, </a:t>
            </a:r>
            <a:r>
              <a:rPr lang="en-US" dirty="0" err="1"/>
              <a:t>int</a:t>
            </a:r>
            <a:r>
              <a:rPr lang="en-US" dirty="0"/>
              <a:t> n) {        </a:t>
            </a:r>
          </a:p>
          <a:p>
            <a:r>
              <a:rPr lang="en-US" dirty="0"/>
              <a:t>    for ( </a:t>
            </a:r>
            <a:r>
              <a:rPr lang="en-US" dirty="0" err="1"/>
              <a:t>int</a:t>
            </a:r>
            <a:r>
              <a:rPr lang="en-US" dirty="0"/>
              <a:t> </a:t>
            </a:r>
            <a:r>
              <a:rPr lang="en-US" dirty="0" err="1"/>
              <a:t>i</a:t>
            </a:r>
            <a:r>
              <a:rPr lang="en-US" dirty="0"/>
              <a:t> = 0; </a:t>
            </a:r>
            <a:r>
              <a:rPr lang="en-US" dirty="0" err="1"/>
              <a:t>i</a:t>
            </a:r>
            <a:r>
              <a:rPr lang="en-US" dirty="0"/>
              <a:t> &lt; n; ++</a:t>
            </a:r>
            <a:r>
              <a:rPr lang="en-US" dirty="0" err="1"/>
              <a:t>i</a:t>
            </a:r>
            <a:r>
              <a:rPr lang="en-US" dirty="0"/>
              <a:t> ) </a:t>
            </a:r>
          </a:p>
          <a:p>
            <a:r>
              <a:rPr lang="en-US" dirty="0"/>
              <a:t>        *(a + </a:t>
            </a:r>
            <a:r>
              <a:rPr lang="en-US" dirty="0" err="1"/>
              <a:t>i</a:t>
            </a:r>
            <a:r>
              <a:rPr lang="en-US" dirty="0"/>
              <a:t>) = </a:t>
            </a:r>
            <a:r>
              <a:rPr lang="en-US" dirty="0" err="1"/>
              <a:t>i</a:t>
            </a:r>
            <a:r>
              <a:rPr lang="en-US" dirty="0"/>
              <a:t>; </a:t>
            </a:r>
          </a:p>
          <a:p>
            <a:r>
              <a:rPr lang="en-US" dirty="0"/>
              <a:t>}</a:t>
            </a:r>
          </a:p>
          <a:p>
            <a:endParaRPr lang="en-US" dirty="0"/>
          </a:p>
          <a:p>
            <a:r>
              <a:rPr lang="en-US" dirty="0" err="1"/>
              <a:t>int</a:t>
            </a:r>
            <a:r>
              <a:rPr lang="en-US" dirty="0"/>
              <a:t> main(){  </a:t>
            </a:r>
          </a:p>
          <a:p>
            <a:r>
              <a:rPr lang="en-US" dirty="0"/>
              <a:t>    </a:t>
            </a:r>
            <a:r>
              <a:rPr lang="en-US" dirty="0" err="1"/>
              <a:t>int</a:t>
            </a:r>
            <a:r>
              <a:rPr lang="en-US" dirty="0"/>
              <a:t> a[3];</a:t>
            </a:r>
          </a:p>
          <a:p>
            <a:r>
              <a:rPr lang="en-US" dirty="0"/>
              <a:t>    fun(a, 3);</a:t>
            </a:r>
          </a:p>
          <a:p>
            <a:r>
              <a:rPr lang="en-US" dirty="0"/>
              <a:t>}</a:t>
            </a:r>
          </a:p>
        </p:txBody>
      </p:sp>
      <p:sp>
        <p:nvSpPr>
          <p:cNvPr id="3" name="TextBox 2"/>
          <p:cNvSpPr txBox="1"/>
          <p:nvPr/>
        </p:nvSpPr>
        <p:spPr>
          <a:xfrm>
            <a:off x="2333566" y="5487700"/>
            <a:ext cx="3647152" cy="369332"/>
          </a:xfrm>
          <a:prstGeom prst="rect">
            <a:avLst/>
          </a:prstGeom>
          <a:noFill/>
        </p:spPr>
        <p:txBody>
          <a:bodyPr wrap="none" rtlCol="0">
            <a:spAutoFit/>
          </a:bodyPr>
          <a:lstStyle/>
          <a:p>
            <a:r>
              <a:rPr lang="en-US" b="1"/>
              <a:t>C </a:t>
            </a:r>
            <a:r>
              <a:rPr lang="en-US" b="1" dirty="0"/>
              <a:t>does not have </a:t>
            </a:r>
            <a:r>
              <a:rPr lang="en-US" b="1"/>
              <a:t>array</a:t>
            </a:r>
            <a:r>
              <a:rPr lang="en-US"/>
              <a:t> variables</a:t>
            </a:r>
            <a:endParaRPr lang="en-US" dirty="0"/>
          </a:p>
        </p:txBody>
      </p:sp>
      <p:sp>
        <p:nvSpPr>
          <p:cNvPr id="6" name="Rectangle 5"/>
          <p:cNvSpPr/>
          <p:nvPr/>
        </p:nvSpPr>
        <p:spPr>
          <a:xfrm>
            <a:off x="718673" y="6033180"/>
            <a:ext cx="7722525" cy="369332"/>
          </a:xfrm>
          <a:prstGeom prst="rect">
            <a:avLst/>
          </a:prstGeom>
        </p:spPr>
        <p:txBody>
          <a:bodyPr wrap="square">
            <a:spAutoFit/>
          </a:bodyPr>
          <a:lstStyle/>
          <a:p>
            <a:r>
              <a:rPr lang="en-US" dirty="0">
                <a:solidFill>
                  <a:prstClr val="black"/>
                </a:solidFill>
                <a:latin typeface="Verdana" charset="0"/>
              </a:rPr>
              <a:t>It is really </a:t>
            </a:r>
            <a:r>
              <a:rPr lang="en-US" dirty="0"/>
              <a:t>just</a:t>
            </a:r>
            <a:r>
              <a:rPr lang="en-US" dirty="0">
                <a:solidFill>
                  <a:prstClr val="black"/>
                </a:solidFill>
                <a:latin typeface="Verdana" charset="0"/>
              </a:rPr>
              <a:t> working with pointers with an alternative syntax.</a:t>
            </a:r>
            <a:endParaRPr lang="en-US" dirty="0"/>
          </a:p>
        </p:txBody>
      </p:sp>
    </p:spTree>
    <p:extLst>
      <p:ext uri="{BB962C8B-B14F-4D97-AF65-F5344CB8AC3E}">
        <p14:creationId xmlns:p14="http://schemas.microsoft.com/office/powerpoint/2010/main" val="148053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pass a matrix</a:t>
            </a:r>
          </a:p>
        </p:txBody>
      </p:sp>
      <p:sp>
        <p:nvSpPr>
          <p:cNvPr id="4" name="Rectangle 3"/>
          <p:cNvSpPr/>
          <p:nvPr/>
        </p:nvSpPr>
        <p:spPr>
          <a:xfrm>
            <a:off x="557213" y="1217295"/>
            <a:ext cx="7643811" cy="4770537"/>
          </a:xfrm>
          <a:prstGeom prst="rect">
            <a:avLst/>
          </a:prstGeom>
        </p:spPr>
        <p:txBody>
          <a:bodyPr wrap="square">
            <a:spAutoFit/>
          </a:bodyPr>
          <a:lstStyle/>
          <a:p>
            <a:r>
              <a:rPr lang="en-US" sz="1600" dirty="0">
                <a:solidFill>
                  <a:srgbClr val="643820"/>
                </a:solidFill>
                <a:latin typeface="Menlo-Regular" charset="0"/>
              </a:rPr>
              <a:t>#include </a:t>
            </a:r>
            <a:r>
              <a:rPr lang="en-US" sz="1600" dirty="0">
                <a:solidFill>
                  <a:srgbClr val="C41A16"/>
                </a:solidFill>
                <a:latin typeface="Menlo-Regular" charset="0"/>
              </a:rPr>
              <a:t>&lt;</a:t>
            </a:r>
            <a:r>
              <a:rPr lang="en-US" sz="1600" dirty="0" err="1">
                <a:solidFill>
                  <a:srgbClr val="C41A16"/>
                </a:solidFill>
                <a:latin typeface="Menlo-Regular" charset="0"/>
              </a:rPr>
              <a:t>stdio.h</a:t>
            </a:r>
            <a:r>
              <a:rPr lang="en-US" sz="1600" dirty="0">
                <a:solidFill>
                  <a:srgbClr val="C41A16"/>
                </a:solidFill>
                <a:latin typeface="Menlo-Regular" charset="0"/>
              </a:rPr>
              <a:t>&gt;</a:t>
            </a:r>
            <a:endParaRPr lang="en-US" sz="1600" dirty="0">
              <a:solidFill>
                <a:srgbClr val="643820"/>
              </a:solidFill>
              <a:latin typeface="Menlo-Regular" charset="0"/>
            </a:endParaRPr>
          </a:p>
          <a:p>
            <a:endParaRPr lang="en-US" sz="1600" dirty="0">
              <a:solidFill>
                <a:srgbClr val="000000"/>
              </a:solidFill>
              <a:latin typeface="Menlo-Regular" charset="0"/>
            </a:endParaRPr>
          </a:p>
          <a:p>
            <a:r>
              <a:rPr lang="en-US" sz="1600" dirty="0" err="1">
                <a:solidFill>
                  <a:srgbClr val="AA0D91"/>
                </a:solidFill>
                <a:latin typeface="Menlo-Regular" charset="0"/>
              </a:rPr>
              <a:t>int</a:t>
            </a:r>
            <a:r>
              <a:rPr lang="en-US" sz="1600" dirty="0">
                <a:solidFill>
                  <a:srgbClr val="000000"/>
                </a:solidFill>
                <a:latin typeface="Menlo-Regular" charset="0"/>
              </a:rPr>
              <a:t> </a:t>
            </a:r>
            <a:r>
              <a:rPr lang="en-US" sz="1600" dirty="0" err="1">
                <a:solidFill>
                  <a:srgbClr val="000000"/>
                </a:solidFill>
                <a:latin typeface="Menlo-Regular" charset="0"/>
              </a:rPr>
              <a:t>matrix_sum</a:t>
            </a:r>
            <a:r>
              <a:rPr lang="en-US" sz="1600" dirty="0">
                <a:solidFill>
                  <a:srgbClr val="000000"/>
                </a:solidFill>
                <a:latin typeface="Menlo-Regular" charset="0"/>
              </a:rPr>
              <a:t> (</a:t>
            </a:r>
            <a:r>
              <a:rPr lang="en-US" sz="1600" dirty="0" err="1">
                <a:solidFill>
                  <a:srgbClr val="AA0D91"/>
                </a:solidFill>
                <a:latin typeface="Menlo-Regular" charset="0"/>
              </a:rPr>
              <a:t>int</a:t>
            </a:r>
            <a:r>
              <a:rPr lang="en-US" sz="1600" dirty="0">
                <a:solidFill>
                  <a:srgbClr val="000000"/>
                </a:solidFill>
                <a:latin typeface="Menlo-Regular" charset="0"/>
              </a:rPr>
              <a:t> row, </a:t>
            </a:r>
            <a:r>
              <a:rPr lang="en-US" sz="1600" dirty="0" err="1">
                <a:solidFill>
                  <a:srgbClr val="AA0D91"/>
                </a:solidFill>
                <a:latin typeface="Menlo-Regular" charset="0"/>
              </a:rPr>
              <a:t>int</a:t>
            </a:r>
            <a:r>
              <a:rPr lang="en-US" sz="1600" dirty="0">
                <a:solidFill>
                  <a:srgbClr val="000000"/>
                </a:solidFill>
                <a:latin typeface="Menlo-Regular" charset="0"/>
              </a:rPr>
              <a:t> column, </a:t>
            </a:r>
            <a:r>
              <a:rPr lang="en-US" sz="1600" dirty="0" err="1">
                <a:solidFill>
                  <a:srgbClr val="AA0D91"/>
                </a:solidFill>
                <a:latin typeface="Menlo-Regular" charset="0"/>
              </a:rPr>
              <a:t>int</a:t>
            </a:r>
            <a:r>
              <a:rPr lang="en-US" sz="1600" dirty="0">
                <a:solidFill>
                  <a:srgbClr val="000000"/>
                </a:solidFill>
                <a:latin typeface="Menlo-Regular" charset="0"/>
              </a:rPr>
              <a:t> m[row][column]) {</a:t>
            </a:r>
          </a:p>
          <a:p>
            <a:r>
              <a:rPr lang="mr-IN" sz="1600" dirty="0">
                <a:solidFill>
                  <a:srgbClr val="000000"/>
                </a:solidFill>
                <a:latin typeface="Menlo-Regular" charset="0"/>
              </a:rPr>
              <a:t>    </a:t>
            </a:r>
            <a:r>
              <a:rPr lang="mr-IN" sz="1600" dirty="0" err="1">
                <a:solidFill>
                  <a:srgbClr val="AA0D91"/>
                </a:solidFill>
                <a:latin typeface="Menlo-Regular" charset="0"/>
              </a:rPr>
              <a:t>int</a:t>
            </a:r>
            <a:r>
              <a:rPr lang="mr-IN" sz="1600" dirty="0">
                <a:solidFill>
                  <a:srgbClr val="000000"/>
                </a:solidFill>
                <a:latin typeface="Menlo-Regular" charset="0"/>
              </a:rPr>
              <a:t> </a:t>
            </a:r>
            <a:r>
              <a:rPr lang="mr-IN" sz="1600" dirty="0" err="1">
                <a:solidFill>
                  <a:srgbClr val="000000"/>
                </a:solidFill>
                <a:latin typeface="Menlo-Regular" charset="0"/>
              </a:rPr>
              <a:t>sum</a:t>
            </a:r>
            <a:r>
              <a:rPr lang="mr-IN" sz="1600" dirty="0">
                <a:solidFill>
                  <a:srgbClr val="000000"/>
                </a:solidFill>
                <a:latin typeface="Menlo-Regular" charset="0"/>
              </a:rPr>
              <a:t>= </a:t>
            </a:r>
            <a:r>
              <a:rPr lang="en-US" sz="1600" dirty="0">
                <a:solidFill>
                  <a:srgbClr val="1C00CF"/>
                </a:solidFill>
                <a:latin typeface="Menlo-Regular" charset="0"/>
              </a:rPr>
              <a:t>0</a:t>
            </a:r>
            <a:r>
              <a:rPr lang="mr-IN" sz="1600" dirty="0">
                <a:solidFill>
                  <a:srgbClr val="000000"/>
                </a:solidFill>
                <a:latin typeface="Menlo-Regular" charset="0"/>
              </a:rPr>
              <a:t>;</a:t>
            </a:r>
          </a:p>
          <a:p>
            <a:r>
              <a:rPr lang="mr-IN" sz="1600" dirty="0">
                <a:solidFill>
                  <a:srgbClr val="000000"/>
                </a:solidFill>
                <a:latin typeface="Menlo-Regular" charset="0"/>
              </a:rPr>
              <a:t>    </a:t>
            </a:r>
          </a:p>
          <a:p>
            <a:r>
              <a:rPr lang="mr-IN" sz="1600" dirty="0">
                <a:solidFill>
                  <a:srgbClr val="000000"/>
                </a:solidFill>
                <a:latin typeface="Menlo-Regular" charset="0"/>
              </a:rPr>
              <a:t>    </a:t>
            </a:r>
            <a:r>
              <a:rPr lang="mr-IN" sz="1600" dirty="0" err="1">
                <a:solidFill>
                  <a:srgbClr val="AA0D91"/>
                </a:solidFill>
                <a:latin typeface="Menlo-Regular" charset="0"/>
              </a:rPr>
              <a:t>for</a:t>
            </a:r>
            <a:r>
              <a:rPr lang="mr-IN" sz="1600" dirty="0">
                <a:solidFill>
                  <a:srgbClr val="000000"/>
                </a:solidFill>
                <a:latin typeface="Menlo-Regular" charset="0"/>
              </a:rPr>
              <a:t> (</a:t>
            </a:r>
            <a:r>
              <a:rPr lang="mr-IN" sz="1600" dirty="0" err="1">
                <a:solidFill>
                  <a:srgbClr val="AA0D91"/>
                </a:solidFill>
                <a:latin typeface="Menlo-Regular" charset="0"/>
              </a:rPr>
              <a:t>int</a:t>
            </a:r>
            <a:r>
              <a:rPr lang="mr-IN" sz="1600" dirty="0">
                <a:solidFill>
                  <a:srgbClr val="000000"/>
                </a:solidFill>
                <a:latin typeface="Menlo-Regular" charset="0"/>
              </a:rPr>
              <a:t> </a:t>
            </a:r>
            <a:r>
              <a:rPr lang="mr-IN" sz="1600" dirty="0" err="1">
                <a:solidFill>
                  <a:srgbClr val="000000"/>
                </a:solidFill>
                <a:latin typeface="Menlo-Regular" charset="0"/>
              </a:rPr>
              <a:t>i</a:t>
            </a:r>
            <a:r>
              <a:rPr lang="mr-IN" sz="1600" dirty="0">
                <a:solidFill>
                  <a:srgbClr val="000000"/>
                </a:solidFill>
                <a:latin typeface="Menlo-Regular" charset="0"/>
              </a:rPr>
              <a:t>= </a:t>
            </a:r>
            <a:r>
              <a:rPr lang="mr-IN" sz="1600" dirty="0">
                <a:solidFill>
                  <a:srgbClr val="1C00CF"/>
                </a:solidFill>
                <a:latin typeface="Menlo-Regular" charset="0"/>
              </a:rPr>
              <a:t>0</a:t>
            </a:r>
            <a:r>
              <a:rPr lang="mr-IN" sz="1600" dirty="0">
                <a:solidFill>
                  <a:srgbClr val="000000"/>
                </a:solidFill>
                <a:latin typeface="Menlo-Regular" charset="0"/>
              </a:rPr>
              <a:t>; </a:t>
            </a:r>
            <a:r>
              <a:rPr lang="mr-IN" sz="1600" dirty="0" err="1">
                <a:solidFill>
                  <a:srgbClr val="000000"/>
                </a:solidFill>
                <a:latin typeface="Menlo-Regular" charset="0"/>
              </a:rPr>
              <a:t>i</a:t>
            </a:r>
            <a:r>
              <a:rPr lang="mr-IN" sz="1600" dirty="0">
                <a:solidFill>
                  <a:srgbClr val="000000"/>
                </a:solidFill>
                <a:latin typeface="Menlo-Regular" charset="0"/>
              </a:rPr>
              <a:t> &lt; </a:t>
            </a:r>
            <a:r>
              <a:rPr lang="mr-IN" sz="1600" dirty="0" err="1">
                <a:solidFill>
                  <a:srgbClr val="000000"/>
                </a:solidFill>
                <a:latin typeface="Menlo-Regular" charset="0"/>
              </a:rPr>
              <a:t>row</a:t>
            </a:r>
            <a:r>
              <a:rPr lang="mr-IN" sz="1600" dirty="0">
                <a:solidFill>
                  <a:srgbClr val="000000"/>
                </a:solidFill>
                <a:latin typeface="Menlo-Regular" charset="0"/>
              </a:rPr>
              <a:t>; </a:t>
            </a:r>
            <a:r>
              <a:rPr lang="mr-IN" sz="1600" dirty="0" err="1">
                <a:solidFill>
                  <a:srgbClr val="000000"/>
                </a:solidFill>
                <a:latin typeface="Menlo-Regular" charset="0"/>
              </a:rPr>
              <a:t>i</a:t>
            </a:r>
            <a:r>
              <a:rPr lang="mr-IN" sz="1600" dirty="0">
                <a:solidFill>
                  <a:srgbClr val="000000"/>
                </a:solidFill>
                <a:latin typeface="Menlo-Regular" charset="0"/>
              </a:rPr>
              <a:t>++)</a:t>
            </a:r>
          </a:p>
          <a:p>
            <a:r>
              <a:rPr lang="mr-IN" sz="1600" dirty="0">
                <a:solidFill>
                  <a:srgbClr val="000000"/>
                </a:solidFill>
                <a:latin typeface="Menlo-Regular" charset="0"/>
              </a:rPr>
              <a:t>        </a:t>
            </a:r>
            <a:r>
              <a:rPr lang="mr-IN" sz="1600" dirty="0" err="1">
                <a:solidFill>
                  <a:srgbClr val="AA0D91"/>
                </a:solidFill>
                <a:latin typeface="Menlo-Regular" charset="0"/>
              </a:rPr>
              <a:t>for</a:t>
            </a:r>
            <a:r>
              <a:rPr lang="mr-IN" sz="1600" dirty="0">
                <a:solidFill>
                  <a:srgbClr val="000000"/>
                </a:solidFill>
                <a:latin typeface="Menlo-Regular" charset="0"/>
              </a:rPr>
              <a:t> (</a:t>
            </a:r>
            <a:r>
              <a:rPr lang="mr-IN" sz="1600" dirty="0" err="1">
                <a:solidFill>
                  <a:srgbClr val="AA0D91"/>
                </a:solidFill>
                <a:latin typeface="Menlo-Regular" charset="0"/>
              </a:rPr>
              <a:t>int</a:t>
            </a:r>
            <a:r>
              <a:rPr lang="mr-IN" sz="1600" dirty="0">
                <a:solidFill>
                  <a:srgbClr val="000000"/>
                </a:solidFill>
                <a:latin typeface="Menlo-Regular" charset="0"/>
              </a:rPr>
              <a:t> </a:t>
            </a:r>
            <a:r>
              <a:rPr lang="mr-IN" sz="1600" dirty="0" err="1">
                <a:solidFill>
                  <a:srgbClr val="000000"/>
                </a:solidFill>
                <a:latin typeface="Menlo-Regular" charset="0"/>
              </a:rPr>
              <a:t>j</a:t>
            </a:r>
            <a:r>
              <a:rPr lang="mr-IN" sz="1600" dirty="0">
                <a:solidFill>
                  <a:srgbClr val="000000"/>
                </a:solidFill>
                <a:latin typeface="Menlo-Regular" charset="0"/>
              </a:rPr>
              <a:t>= </a:t>
            </a:r>
            <a:r>
              <a:rPr lang="mr-IN" sz="1600" dirty="0">
                <a:solidFill>
                  <a:srgbClr val="1C00CF"/>
                </a:solidFill>
                <a:latin typeface="Menlo-Regular" charset="0"/>
              </a:rPr>
              <a:t>0</a:t>
            </a:r>
            <a:r>
              <a:rPr lang="mr-IN" sz="1600" dirty="0">
                <a:solidFill>
                  <a:srgbClr val="000000"/>
                </a:solidFill>
                <a:latin typeface="Menlo-Regular" charset="0"/>
              </a:rPr>
              <a:t>; </a:t>
            </a:r>
            <a:r>
              <a:rPr lang="mr-IN" sz="1600" dirty="0" err="1">
                <a:solidFill>
                  <a:srgbClr val="000000"/>
                </a:solidFill>
                <a:latin typeface="Menlo-Regular" charset="0"/>
              </a:rPr>
              <a:t>j</a:t>
            </a:r>
            <a:r>
              <a:rPr lang="mr-IN" sz="1600" dirty="0">
                <a:solidFill>
                  <a:srgbClr val="000000"/>
                </a:solidFill>
                <a:latin typeface="Menlo-Regular" charset="0"/>
              </a:rPr>
              <a:t> &lt; </a:t>
            </a:r>
            <a:r>
              <a:rPr lang="mr-IN" sz="1600" dirty="0" err="1">
                <a:solidFill>
                  <a:srgbClr val="000000"/>
                </a:solidFill>
                <a:latin typeface="Menlo-Regular" charset="0"/>
              </a:rPr>
              <a:t>column</a:t>
            </a:r>
            <a:r>
              <a:rPr lang="mr-IN" sz="1600" dirty="0">
                <a:solidFill>
                  <a:srgbClr val="000000"/>
                </a:solidFill>
                <a:latin typeface="Menlo-Regular" charset="0"/>
              </a:rPr>
              <a:t>; </a:t>
            </a:r>
            <a:r>
              <a:rPr lang="mr-IN" sz="1600" dirty="0" err="1">
                <a:solidFill>
                  <a:srgbClr val="000000"/>
                </a:solidFill>
                <a:latin typeface="Menlo-Regular" charset="0"/>
              </a:rPr>
              <a:t>j++</a:t>
            </a:r>
            <a:r>
              <a:rPr lang="mr-IN" sz="1600" dirty="0">
                <a:solidFill>
                  <a:srgbClr val="000000"/>
                </a:solidFill>
                <a:latin typeface="Menlo-Regular" charset="0"/>
              </a:rPr>
              <a:t>)</a:t>
            </a:r>
          </a:p>
          <a:p>
            <a:r>
              <a:rPr lang="mr-IN" sz="1600" dirty="0">
                <a:solidFill>
                  <a:srgbClr val="000000"/>
                </a:solidFill>
                <a:latin typeface="Menlo-Regular" charset="0"/>
              </a:rPr>
              <a:t>            </a:t>
            </a:r>
            <a:r>
              <a:rPr lang="mr-IN" sz="1600" dirty="0" err="1">
                <a:solidFill>
                  <a:srgbClr val="000000"/>
                </a:solidFill>
                <a:latin typeface="Menlo-Regular" charset="0"/>
              </a:rPr>
              <a:t>sum</a:t>
            </a:r>
            <a:r>
              <a:rPr lang="mr-IN" sz="1600" dirty="0">
                <a:solidFill>
                  <a:srgbClr val="000000"/>
                </a:solidFill>
                <a:latin typeface="Menlo-Regular" charset="0"/>
              </a:rPr>
              <a:t>+= </a:t>
            </a:r>
            <a:r>
              <a:rPr lang="mr-IN" sz="1600" dirty="0" err="1">
                <a:solidFill>
                  <a:srgbClr val="000000"/>
                </a:solidFill>
                <a:latin typeface="Menlo-Regular" charset="0"/>
              </a:rPr>
              <a:t>m</a:t>
            </a:r>
            <a:r>
              <a:rPr lang="mr-IN" sz="1600" dirty="0">
                <a:solidFill>
                  <a:srgbClr val="000000"/>
                </a:solidFill>
                <a:latin typeface="Menlo-Regular" charset="0"/>
              </a:rPr>
              <a:t>[</a:t>
            </a:r>
            <a:r>
              <a:rPr lang="mr-IN" sz="1600" dirty="0" err="1">
                <a:solidFill>
                  <a:srgbClr val="000000"/>
                </a:solidFill>
                <a:latin typeface="Menlo-Regular" charset="0"/>
              </a:rPr>
              <a:t>i</a:t>
            </a:r>
            <a:r>
              <a:rPr lang="mr-IN" sz="1600" dirty="0">
                <a:solidFill>
                  <a:srgbClr val="000000"/>
                </a:solidFill>
                <a:latin typeface="Menlo-Regular" charset="0"/>
              </a:rPr>
              <a:t>][</a:t>
            </a:r>
            <a:r>
              <a:rPr lang="mr-IN" sz="1600" dirty="0" err="1">
                <a:solidFill>
                  <a:srgbClr val="000000"/>
                </a:solidFill>
                <a:latin typeface="Menlo-Regular" charset="0"/>
              </a:rPr>
              <a:t>j</a:t>
            </a:r>
            <a:r>
              <a:rPr lang="mr-IN" sz="1600" dirty="0">
                <a:solidFill>
                  <a:srgbClr val="000000"/>
                </a:solidFill>
                <a:latin typeface="Menlo-Regular" charset="0"/>
              </a:rPr>
              <a:t>];</a:t>
            </a:r>
          </a:p>
          <a:p>
            <a:r>
              <a:rPr lang="en-US" sz="1600" dirty="0">
                <a:solidFill>
                  <a:srgbClr val="000000"/>
                </a:solidFill>
                <a:latin typeface="Menlo-Regular" charset="0"/>
              </a:rPr>
              <a:t>    </a:t>
            </a:r>
            <a:r>
              <a:rPr lang="en-US" sz="1600" dirty="0">
                <a:solidFill>
                  <a:srgbClr val="AA0D91"/>
                </a:solidFill>
                <a:latin typeface="Menlo-Regular" charset="0"/>
              </a:rPr>
              <a:t>return</a:t>
            </a:r>
            <a:r>
              <a:rPr lang="en-US" sz="1600" dirty="0">
                <a:solidFill>
                  <a:srgbClr val="000000"/>
                </a:solidFill>
                <a:latin typeface="Menlo-Regular" charset="0"/>
              </a:rPr>
              <a:t> sum;</a:t>
            </a:r>
          </a:p>
          <a:p>
            <a:r>
              <a:rPr lang="en-US" sz="1600" dirty="0">
                <a:solidFill>
                  <a:srgbClr val="000000"/>
                </a:solidFill>
                <a:latin typeface="Menlo-Regular" charset="0"/>
              </a:rPr>
              <a:t>}</a:t>
            </a:r>
          </a:p>
          <a:p>
            <a:endParaRPr lang="en-US" sz="1600" dirty="0">
              <a:solidFill>
                <a:srgbClr val="000000"/>
              </a:solidFill>
              <a:latin typeface="Menlo-Regular" charset="0"/>
            </a:endParaRPr>
          </a:p>
          <a:p>
            <a:endParaRPr lang="en-US" sz="1600" dirty="0">
              <a:solidFill>
                <a:srgbClr val="000000"/>
              </a:solidFill>
              <a:latin typeface="Menlo-Regular" charset="0"/>
            </a:endParaRPr>
          </a:p>
          <a:p>
            <a:r>
              <a:rPr lang="en-US" sz="1600" dirty="0" err="1">
                <a:solidFill>
                  <a:srgbClr val="AA0D91"/>
                </a:solidFill>
                <a:latin typeface="Menlo-Regular" charset="0"/>
              </a:rPr>
              <a:t>int</a:t>
            </a:r>
            <a:r>
              <a:rPr lang="en-US" sz="1600" dirty="0">
                <a:solidFill>
                  <a:srgbClr val="000000"/>
                </a:solidFill>
                <a:latin typeface="Menlo-Regular" charset="0"/>
              </a:rPr>
              <a:t> main()</a:t>
            </a:r>
          </a:p>
          <a:p>
            <a:r>
              <a:rPr lang="en-US" sz="1600" dirty="0">
                <a:solidFill>
                  <a:srgbClr val="000000"/>
                </a:solidFill>
                <a:latin typeface="Menlo-Regular" charset="0"/>
              </a:rPr>
              <a:t>{</a:t>
            </a:r>
          </a:p>
          <a:p>
            <a:r>
              <a:rPr lang="mr-IN" sz="1600" dirty="0">
                <a:solidFill>
                  <a:srgbClr val="000000"/>
                </a:solidFill>
                <a:latin typeface="Menlo-Regular" charset="0"/>
              </a:rPr>
              <a:t>    </a:t>
            </a:r>
            <a:r>
              <a:rPr lang="mr-IN" sz="1600" dirty="0" err="1">
                <a:solidFill>
                  <a:srgbClr val="AA0D91"/>
                </a:solidFill>
                <a:latin typeface="Menlo-Regular" charset="0"/>
              </a:rPr>
              <a:t>int</a:t>
            </a:r>
            <a:r>
              <a:rPr lang="mr-IN" sz="1600" dirty="0">
                <a:solidFill>
                  <a:srgbClr val="000000"/>
                </a:solidFill>
                <a:latin typeface="Menlo-Regular" charset="0"/>
              </a:rPr>
              <a:t> </a:t>
            </a:r>
            <a:r>
              <a:rPr lang="mr-IN" sz="1600" dirty="0" err="1">
                <a:solidFill>
                  <a:srgbClr val="000000"/>
                </a:solidFill>
                <a:latin typeface="Menlo-Regular" charset="0"/>
              </a:rPr>
              <a:t>m</a:t>
            </a:r>
            <a:r>
              <a:rPr lang="mr-IN" sz="1600" dirty="0">
                <a:solidFill>
                  <a:srgbClr val="000000"/>
                </a:solidFill>
                <a:latin typeface="Menlo-Regular" charset="0"/>
              </a:rPr>
              <a:t>[</a:t>
            </a:r>
            <a:r>
              <a:rPr lang="mr-IN" sz="1600" dirty="0">
                <a:solidFill>
                  <a:srgbClr val="1C00CF"/>
                </a:solidFill>
                <a:latin typeface="Menlo-Regular" charset="0"/>
              </a:rPr>
              <a:t>2</a:t>
            </a:r>
            <a:r>
              <a:rPr lang="mr-IN" sz="1600" dirty="0">
                <a:solidFill>
                  <a:srgbClr val="000000"/>
                </a:solidFill>
                <a:latin typeface="Menlo-Regular" charset="0"/>
              </a:rPr>
              <a:t>][</a:t>
            </a:r>
            <a:r>
              <a:rPr lang="mr-IN" sz="1600" dirty="0">
                <a:solidFill>
                  <a:srgbClr val="1C00CF"/>
                </a:solidFill>
                <a:latin typeface="Menlo-Regular" charset="0"/>
              </a:rPr>
              <a:t>3</a:t>
            </a:r>
            <a:r>
              <a:rPr lang="mr-IN" sz="1600" dirty="0">
                <a:solidFill>
                  <a:srgbClr val="000000"/>
                </a:solidFill>
                <a:latin typeface="Menlo-Regular" charset="0"/>
              </a:rPr>
              <a:t>]= {</a:t>
            </a:r>
            <a:r>
              <a:rPr lang="mr-IN" sz="1600" dirty="0">
                <a:solidFill>
                  <a:srgbClr val="1C00CF"/>
                </a:solidFill>
                <a:latin typeface="Menlo-Regular" charset="0"/>
              </a:rPr>
              <a:t>1</a:t>
            </a:r>
            <a:r>
              <a:rPr lang="mr-IN" sz="1600" dirty="0">
                <a:solidFill>
                  <a:srgbClr val="000000"/>
                </a:solidFill>
                <a:latin typeface="Menlo-Regular" charset="0"/>
              </a:rPr>
              <a:t>,</a:t>
            </a:r>
            <a:r>
              <a:rPr lang="mr-IN" sz="1600" dirty="0">
                <a:solidFill>
                  <a:srgbClr val="1C00CF"/>
                </a:solidFill>
                <a:latin typeface="Menlo-Regular" charset="0"/>
              </a:rPr>
              <a:t>4</a:t>
            </a:r>
            <a:r>
              <a:rPr lang="mr-IN" sz="1600" dirty="0">
                <a:solidFill>
                  <a:srgbClr val="000000"/>
                </a:solidFill>
                <a:latin typeface="Menlo-Regular" charset="0"/>
              </a:rPr>
              <a:t>,</a:t>
            </a:r>
            <a:r>
              <a:rPr lang="mr-IN" sz="1600" dirty="0">
                <a:solidFill>
                  <a:srgbClr val="1C00CF"/>
                </a:solidFill>
                <a:latin typeface="Menlo-Regular" charset="0"/>
              </a:rPr>
              <a:t>5</a:t>
            </a:r>
            <a:r>
              <a:rPr lang="mr-IN" sz="1600" dirty="0">
                <a:solidFill>
                  <a:srgbClr val="000000"/>
                </a:solidFill>
                <a:latin typeface="Menlo-Regular" charset="0"/>
              </a:rPr>
              <a:t>,</a:t>
            </a:r>
            <a:r>
              <a:rPr lang="mr-IN" sz="1600" dirty="0">
                <a:solidFill>
                  <a:srgbClr val="1C00CF"/>
                </a:solidFill>
                <a:latin typeface="Menlo-Regular" charset="0"/>
              </a:rPr>
              <a:t>2</a:t>
            </a:r>
            <a:r>
              <a:rPr lang="mr-IN" sz="1600" dirty="0">
                <a:solidFill>
                  <a:srgbClr val="000000"/>
                </a:solidFill>
                <a:latin typeface="Menlo-Regular" charset="0"/>
              </a:rPr>
              <a:t>,</a:t>
            </a:r>
            <a:r>
              <a:rPr lang="mr-IN" sz="1600" dirty="0">
                <a:solidFill>
                  <a:srgbClr val="1C00CF"/>
                </a:solidFill>
                <a:latin typeface="Menlo-Regular" charset="0"/>
              </a:rPr>
              <a:t>1</a:t>
            </a:r>
            <a:r>
              <a:rPr lang="mr-IN" sz="1600" dirty="0">
                <a:solidFill>
                  <a:srgbClr val="000000"/>
                </a:solidFill>
                <a:latin typeface="Menlo-Regular" charset="0"/>
              </a:rPr>
              <a:t>,</a:t>
            </a:r>
            <a:r>
              <a:rPr lang="mr-IN" sz="1600" dirty="0">
                <a:solidFill>
                  <a:srgbClr val="1C00CF"/>
                </a:solidFill>
                <a:latin typeface="Menlo-Regular" charset="0"/>
              </a:rPr>
              <a:t>1</a:t>
            </a:r>
            <a:r>
              <a:rPr lang="mr-IN" sz="1600" dirty="0">
                <a:solidFill>
                  <a:srgbClr val="000000"/>
                </a:solidFill>
                <a:latin typeface="Menlo-Regular" charset="0"/>
              </a:rPr>
              <a:t>};</a:t>
            </a:r>
          </a:p>
          <a:p>
            <a:r>
              <a:rPr lang="en-US" sz="1600" dirty="0">
                <a:solidFill>
                  <a:srgbClr val="000000"/>
                </a:solidFill>
                <a:latin typeface="Menlo-Regular" charset="0"/>
              </a:rPr>
              <a:t>   </a:t>
            </a:r>
            <a:r>
              <a:rPr lang="en-US" sz="1600" dirty="0" err="1">
                <a:solidFill>
                  <a:srgbClr val="AA0D91"/>
                </a:solidFill>
                <a:latin typeface="Menlo-Regular" charset="0"/>
              </a:rPr>
              <a:t>int</a:t>
            </a:r>
            <a:r>
              <a:rPr lang="en-US" sz="1600" dirty="0">
                <a:solidFill>
                  <a:srgbClr val="000000"/>
                </a:solidFill>
                <a:latin typeface="Menlo-Regular" charset="0"/>
              </a:rPr>
              <a:t> result;</a:t>
            </a:r>
          </a:p>
          <a:p>
            <a:r>
              <a:rPr lang="mr-IN" sz="1600" dirty="0">
                <a:solidFill>
                  <a:srgbClr val="000000"/>
                </a:solidFill>
                <a:latin typeface="Menlo-Regular" charset="0"/>
              </a:rPr>
              <a:t>    </a:t>
            </a:r>
            <a:r>
              <a:rPr lang="mr-IN" sz="1600" dirty="0" err="1">
                <a:solidFill>
                  <a:srgbClr val="000000"/>
                </a:solidFill>
                <a:latin typeface="Menlo-Regular" charset="0"/>
              </a:rPr>
              <a:t>result</a:t>
            </a:r>
            <a:r>
              <a:rPr lang="mr-IN" sz="1600" dirty="0">
                <a:solidFill>
                  <a:srgbClr val="000000"/>
                </a:solidFill>
                <a:latin typeface="Menlo-Regular" charset="0"/>
              </a:rPr>
              <a:t>= </a:t>
            </a:r>
            <a:r>
              <a:rPr lang="mr-IN" sz="1600" dirty="0" err="1">
                <a:solidFill>
                  <a:srgbClr val="000000"/>
                </a:solidFill>
                <a:latin typeface="Menlo-Regular" charset="0"/>
              </a:rPr>
              <a:t>matrix_sum</a:t>
            </a:r>
            <a:r>
              <a:rPr lang="mr-IN" sz="1600" dirty="0">
                <a:solidFill>
                  <a:srgbClr val="000000"/>
                </a:solidFill>
                <a:latin typeface="Menlo-Regular" charset="0"/>
              </a:rPr>
              <a:t>(</a:t>
            </a:r>
            <a:r>
              <a:rPr lang="mr-IN" sz="1600" dirty="0">
                <a:solidFill>
                  <a:srgbClr val="1C00CF"/>
                </a:solidFill>
                <a:latin typeface="Menlo-Regular" charset="0"/>
              </a:rPr>
              <a:t>2</a:t>
            </a:r>
            <a:r>
              <a:rPr lang="mr-IN" sz="1600" dirty="0">
                <a:solidFill>
                  <a:srgbClr val="000000"/>
                </a:solidFill>
                <a:latin typeface="Menlo-Regular" charset="0"/>
              </a:rPr>
              <a:t>, </a:t>
            </a:r>
            <a:r>
              <a:rPr lang="mr-IN" sz="1600" dirty="0">
                <a:solidFill>
                  <a:srgbClr val="1C00CF"/>
                </a:solidFill>
                <a:latin typeface="Menlo-Regular" charset="0"/>
              </a:rPr>
              <a:t>3</a:t>
            </a:r>
            <a:r>
              <a:rPr lang="mr-IN" sz="1600" dirty="0">
                <a:solidFill>
                  <a:srgbClr val="000000"/>
                </a:solidFill>
                <a:latin typeface="Menlo-Regular" charset="0"/>
              </a:rPr>
              <a:t>, </a:t>
            </a:r>
            <a:r>
              <a:rPr lang="mr-IN" sz="1600" dirty="0" err="1">
                <a:solidFill>
                  <a:srgbClr val="000000"/>
                </a:solidFill>
                <a:latin typeface="Menlo-Regular" charset="0"/>
              </a:rPr>
              <a:t>m</a:t>
            </a:r>
            <a:r>
              <a:rPr lang="mr-IN" sz="1600" dirty="0">
                <a:solidFill>
                  <a:srgbClr val="000000"/>
                </a:solidFill>
                <a:latin typeface="Menlo-Regular" charset="0"/>
              </a:rPr>
              <a:t>);</a:t>
            </a:r>
          </a:p>
          <a:p>
            <a:r>
              <a:rPr lang="mr-IN" sz="1600" dirty="0">
                <a:solidFill>
                  <a:srgbClr val="000000"/>
                </a:solidFill>
                <a:latin typeface="Menlo-Regular" charset="0"/>
              </a:rPr>
              <a:t>    </a:t>
            </a:r>
            <a:r>
              <a:rPr lang="mr-IN" sz="1600" dirty="0" err="1">
                <a:solidFill>
                  <a:srgbClr val="000000"/>
                </a:solidFill>
                <a:latin typeface="Menlo-Regular" charset="0"/>
              </a:rPr>
              <a:t>printf</a:t>
            </a:r>
            <a:r>
              <a:rPr lang="mr-IN" sz="1600" dirty="0">
                <a:solidFill>
                  <a:srgbClr val="000000"/>
                </a:solidFill>
                <a:latin typeface="Menlo-Regular" charset="0"/>
              </a:rPr>
              <a:t>(</a:t>
            </a:r>
            <a:r>
              <a:rPr lang="mr-IN" sz="1600" dirty="0">
                <a:solidFill>
                  <a:srgbClr val="C41A16"/>
                </a:solidFill>
                <a:latin typeface="Menlo-Regular" charset="0"/>
              </a:rPr>
              <a:t>"%</a:t>
            </a:r>
            <a:r>
              <a:rPr lang="mr-IN" sz="1600" dirty="0" err="1">
                <a:solidFill>
                  <a:srgbClr val="C41A16"/>
                </a:solidFill>
                <a:latin typeface="Menlo-Regular" charset="0"/>
              </a:rPr>
              <a:t>d</a:t>
            </a:r>
            <a:r>
              <a:rPr lang="mr-IN" sz="1600" dirty="0">
                <a:solidFill>
                  <a:srgbClr val="C41A16"/>
                </a:solidFill>
                <a:latin typeface="Menlo-Regular" charset="0"/>
              </a:rPr>
              <a:t>"</a:t>
            </a:r>
            <a:r>
              <a:rPr lang="mr-IN" sz="1600" dirty="0">
                <a:solidFill>
                  <a:srgbClr val="000000"/>
                </a:solidFill>
                <a:latin typeface="Menlo-Regular" charset="0"/>
              </a:rPr>
              <a:t>, </a:t>
            </a:r>
            <a:r>
              <a:rPr lang="mr-IN" sz="1600" dirty="0" err="1">
                <a:solidFill>
                  <a:srgbClr val="000000"/>
                </a:solidFill>
                <a:latin typeface="Menlo-Regular" charset="0"/>
              </a:rPr>
              <a:t>result</a:t>
            </a:r>
            <a:r>
              <a:rPr lang="mr-IN" sz="1600" dirty="0">
                <a:solidFill>
                  <a:srgbClr val="000000"/>
                </a:solidFill>
                <a:latin typeface="Menlo-Regular" charset="0"/>
              </a:rPr>
              <a:t>);</a:t>
            </a:r>
          </a:p>
          <a:p>
            <a:r>
              <a:rPr lang="mr-IN" sz="1600" dirty="0">
                <a:solidFill>
                  <a:srgbClr val="000000"/>
                </a:solidFill>
                <a:latin typeface="Menlo-Regular" charset="0"/>
              </a:rPr>
              <a:t>}</a:t>
            </a:r>
            <a:endParaRPr lang="en-US" sz="1600" dirty="0"/>
          </a:p>
        </p:txBody>
      </p:sp>
      <p:sp>
        <p:nvSpPr>
          <p:cNvPr id="5" name="TextBox 4"/>
          <p:cNvSpPr txBox="1"/>
          <p:nvPr/>
        </p:nvSpPr>
        <p:spPr>
          <a:xfrm>
            <a:off x="7129463" y="3314700"/>
            <a:ext cx="697627" cy="646331"/>
          </a:xfrm>
          <a:prstGeom prst="rect">
            <a:avLst/>
          </a:prstGeom>
          <a:noFill/>
        </p:spPr>
        <p:txBody>
          <a:bodyPr wrap="none" rtlCol="0">
            <a:spAutoFit/>
          </a:bodyPr>
          <a:lstStyle/>
          <a:p>
            <a:r>
              <a:rPr lang="en-US" dirty="0"/>
              <a:t>1 4 5</a:t>
            </a:r>
          </a:p>
          <a:p>
            <a:r>
              <a:rPr lang="en-US" dirty="0"/>
              <a:t>2 1 1</a:t>
            </a:r>
          </a:p>
        </p:txBody>
      </p:sp>
      <p:sp>
        <p:nvSpPr>
          <p:cNvPr id="6" name="TextBox 5"/>
          <p:cNvSpPr txBox="1"/>
          <p:nvPr/>
        </p:nvSpPr>
        <p:spPr>
          <a:xfrm>
            <a:off x="7129463" y="5618500"/>
            <a:ext cx="441146" cy="369332"/>
          </a:xfrm>
          <a:prstGeom prst="rect">
            <a:avLst/>
          </a:prstGeom>
          <a:noFill/>
        </p:spPr>
        <p:txBody>
          <a:bodyPr wrap="none" rtlCol="0">
            <a:spAutoFit/>
          </a:bodyPr>
          <a:lstStyle/>
          <a:p>
            <a:r>
              <a:rPr lang="en-US"/>
              <a:t>14</a:t>
            </a:r>
          </a:p>
        </p:txBody>
      </p:sp>
    </p:spTree>
    <p:extLst>
      <p:ext uri="{BB962C8B-B14F-4D97-AF65-F5344CB8AC3E}">
        <p14:creationId xmlns:p14="http://schemas.microsoft.com/office/powerpoint/2010/main" val="1551175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35098" y="2946431"/>
            <a:ext cx="7243083" cy="646331"/>
          </a:xfrm>
          <a:prstGeom prst="rect">
            <a:avLst/>
          </a:prstGeom>
          <a:noFill/>
        </p:spPr>
        <p:txBody>
          <a:bodyPr wrap="square" rtlCol="0">
            <a:spAutoFit/>
          </a:bodyPr>
          <a:lstStyle/>
          <a:p>
            <a:pPr algn="ctr"/>
            <a:r>
              <a:rPr lang="en-US" sz="3600">
                <a:solidFill>
                  <a:srgbClr val="FF0000"/>
                </a:solidFill>
              </a:rPr>
              <a:t>AN ADVANCED EXAMPLE</a:t>
            </a:r>
            <a:endParaRPr lang="en-US" sz="3600" dirty="0">
              <a:solidFill>
                <a:srgbClr val="FF0000"/>
              </a:solidFill>
            </a:endParaRPr>
          </a:p>
        </p:txBody>
      </p:sp>
    </p:spTree>
    <p:extLst>
      <p:ext uri="{BB962C8B-B14F-4D97-AF65-F5344CB8AC3E}">
        <p14:creationId xmlns:p14="http://schemas.microsoft.com/office/powerpoint/2010/main" val="756793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8414"/>
            <a:ext cx="8245475" cy="603535"/>
          </a:xfrm>
        </p:spPr>
        <p:txBody>
          <a:bodyPr>
            <a:normAutofit fontScale="90000"/>
          </a:bodyPr>
          <a:lstStyle/>
          <a:p>
            <a:r>
              <a:rPr lang="en-US" dirty="0"/>
              <a:t>Nested loops (Bubble sort)</a:t>
            </a:r>
          </a:p>
        </p:txBody>
      </p:sp>
      <p:sp>
        <p:nvSpPr>
          <p:cNvPr id="4" name="Rectangle 3"/>
          <p:cNvSpPr/>
          <p:nvPr/>
        </p:nvSpPr>
        <p:spPr>
          <a:xfrm>
            <a:off x="356015" y="454485"/>
            <a:ext cx="8447841" cy="6494085"/>
          </a:xfrm>
          <a:prstGeom prst="rect">
            <a:avLst/>
          </a:prstGeom>
        </p:spPr>
        <p:txBody>
          <a:bodyPr wrap="square">
            <a:spAutoFit/>
          </a:bodyPr>
          <a:lstStyle/>
          <a:p>
            <a:r>
              <a:rPr lang="en-US" sz="1600" dirty="0">
                <a:solidFill>
                  <a:srgbClr val="2B8B27"/>
                </a:solidFill>
                <a:latin typeface="Courier" charset="0"/>
              </a:rPr>
              <a:t>#include &lt;</a:t>
            </a:r>
            <a:r>
              <a:rPr lang="en-US" sz="1600" dirty="0" err="1">
                <a:solidFill>
                  <a:srgbClr val="2B8B27"/>
                </a:solidFill>
                <a:latin typeface="Courier" charset="0"/>
              </a:rPr>
              <a:t>stdio.h</a:t>
            </a:r>
            <a:r>
              <a:rPr lang="en-US" sz="1600" dirty="0">
                <a:solidFill>
                  <a:srgbClr val="2B8B27"/>
                </a:solidFill>
                <a:latin typeface="Courier" charset="0"/>
              </a:rPr>
              <a:t>&gt;</a:t>
            </a:r>
            <a:endParaRPr lang="en-US" sz="1600" dirty="0">
              <a:solidFill>
                <a:srgbClr val="1A1A1A"/>
              </a:solidFill>
              <a:latin typeface="Courier" charset="0"/>
            </a:endParaRPr>
          </a:p>
          <a:p>
            <a:r>
              <a:rPr lang="sk-SK" sz="1600" dirty="0">
                <a:solidFill>
                  <a:srgbClr val="1A1A1A"/>
                </a:solidFill>
                <a:latin typeface="Courier" charset="0"/>
              </a:rPr>
              <a:t> </a:t>
            </a:r>
          </a:p>
          <a:p>
            <a:r>
              <a:rPr lang="sk-SK" sz="1600" dirty="0" err="1">
                <a:solidFill>
                  <a:srgbClr val="852327"/>
                </a:solidFill>
                <a:latin typeface="Courier" charset="0"/>
              </a:rPr>
              <a:t>int</a:t>
            </a:r>
            <a:r>
              <a:rPr lang="sk-SK" sz="1600" dirty="0">
                <a:solidFill>
                  <a:srgbClr val="1A1A1A"/>
                </a:solidFill>
                <a:latin typeface="Courier" charset="0"/>
              </a:rPr>
              <a:t> </a:t>
            </a:r>
            <a:r>
              <a:rPr lang="sk-SK" sz="1600" dirty="0" err="1">
                <a:solidFill>
                  <a:srgbClr val="1A1A1A"/>
                </a:solidFill>
                <a:latin typeface="Courier" charset="0"/>
              </a:rPr>
              <a:t>main</a:t>
            </a:r>
            <a:r>
              <a:rPr lang="sk-SK" sz="1600" dirty="0">
                <a:solidFill>
                  <a:srgbClr val="128B02"/>
                </a:solidFill>
                <a:latin typeface="Courier" charset="0"/>
              </a:rPr>
              <a:t>()</a:t>
            </a:r>
            <a:r>
              <a:rPr lang="sk-SK" sz="1600" dirty="0">
                <a:solidFill>
                  <a:srgbClr val="1A1A1A"/>
                </a:solidFill>
                <a:latin typeface="Courier" charset="0"/>
              </a:rPr>
              <a:t> </a:t>
            </a:r>
            <a:r>
              <a:rPr lang="sk-SK" sz="1600" dirty="0">
                <a:solidFill>
                  <a:srgbClr val="128B02"/>
                </a:solidFill>
                <a:latin typeface="Courier" charset="0"/>
              </a:rPr>
              <a:t>{</a:t>
            </a:r>
            <a:endParaRPr lang="sk-SK" sz="1600" dirty="0">
              <a:solidFill>
                <a:srgbClr val="1A1A1A"/>
              </a:solidFill>
              <a:latin typeface="Courier" charset="0"/>
            </a:endParaRPr>
          </a:p>
          <a:p>
            <a:r>
              <a:rPr lang="en-US" sz="1600" dirty="0">
                <a:solidFill>
                  <a:srgbClr val="1A1A1A"/>
                </a:solidFill>
                <a:latin typeface="Courier" charset="0"/>
              </a:rPr>
              <a:t>  </a:t>
            </a:r>
            <a:r>
              <a:rPr lang="en-US" sz="1600" dirty="0" err="1">
                <a:solidFill>
                  <a:srgbClr val="852327"/>
                </a:solidFill>
                <a:latin typeface="Courier" charset="0"/>
              </a:rPr>
              <a:t>int</a:t>
            </a:r>
            <a:r>
              <a:rPr lang="en-US" sz="1600" dirty="0">
                <a:solidFill>
                  <a:srgbClr val="1A1A1A"/>
                </a:solidFill>
                <a:latin typeface="Courier" charset="0"/>
              </a:rPr>
              <a:t> n</a:t>
            </a:r>
            <a:r>
              <a:rPr lang="en-US" sz="1600" dirty="0">
                <a:solidFill>
                  <a:srgbClr val="2B8B27"/>
                </a:solidFill>
                <a:latin typeface="Courier" charset="0"/>
              </a:rPr>
              <a:t>,</a:t>
            </a:r>
            <a:r>
              <a:rPr lang="en-US" sz="1600" dirty="0">
                <a:solidFill>
                  <a:srgbClr val="1A1A1A"/>
                </a:solidFill>
                <a:latin typeface="Courier" charset="0"/>
              </a:rPr>
              <a:t> c</a:t>
            </a:r>
            <a:r>
              <a:rPr lang="en-US" sz="1600" dirty="0">
                <a:solidFill>
                  <a:srgbClr val="2B8B27"/>
                </a:solidFill>
                <a:latin typeface="Courier" charset="0"/>
              </a:rPr>
              <a:t>,</a:t>
            </a:r>
            <a:r>
              <a:rPr lang="en-US" sz="1600" dirty="0">
                <a:solidFill>
                  <a:srgbClr val="1A1A1A"/>
                </a:solidFill>
                <a:latin typeface="Courier" charset="0"/>
              </a:rPr>
              <a:t> d</a:t>
            </a:r>
            <a:r>
              <a:rPr lang="en-US" sz="1600" dirty="0">
                <a:solidFill>
                  <a:srgbClr val="2B8B27"/>
                </a:solidFill>
                <a:latin typeface="Courier" charset="0"/>
              </a:rPr>
              <a:t>,</a:t>
            </a:r>
            <a:r>
              <a:rPr lang="en-US" sz="1600" dirty="0">
                <a:solidFill>
                  <a:srgbClr val="1A1A1A"/>
                </a:solidFill>
                <a:latin typeface="Courier" charset="0"/>
              </a:rPr>
              <a:t> swap</a:t>
            </a:r>
            <a:r>
              <a:rPr lang="en-US" sz="1600" dirty="0">
                <a:solidFill>
                  <a:srgbClr val="2B8B27"/>
                </a:solidFill>
                <a:latin typeface="Courier" charset="0"/>
              </a:rPr>
              <a:t>;</a:t>
            </a:r>
            <a:endParaRPr lang="sk-SK" sz="1600" dirty="0">
              <a:solidFill>
                <a:srgbClr val="1A1A1A"/>
              </a:solidFill>
              <a:latin typeface="Courier" charset="0"/>
            </a:endParaRPr>
          </a:p>
          <a:p>
            <a:r>
              <a:rPr lang="sk-SK" sz="1600" dirty="0">
                <a:solidFill>
                  <a:srgbClr val="1A1A1A"/>
                </a:solidFill>
                <a:latin typeface="Courier" charset="0"/>
              </a:rPr>
              <a:t>  </a:t>
            </a:r>
            <a:r>
              <a:rPr lang="sk-SK" sz="1600" dirty="0" err="1">
                <a:solidFill>
                  <a:srgbClr val="000053"/>
                </a:solidFill>
                <a:latin typeface="Courier" charset="0"/>
              </a:rPr>
              <a:t>printf</a:t>
            </a:r>
            <a:r>
              <a:rPr lang="sk-SK" sz="1600" dirty="0">
                <a:solidFill>
                  <a:srgbClr val="128B02"/>
                </a:solidFill>
                <a:latin typeface="Courier" charset="0"/>
              </a:rPr>
              <a:t>(</a:t>
            </a:r>
            <a:r>
              <a:rPr lang="sk-SK" sz="1600" dirty="0">
                <a:solidFill>
                  <a:srgbClr val="FB0007"/>
                </a:solidFill>
                <a:latin typeface="Courier" charset="0"/>
              </a:rPr>
              <a:t>"</a:t>
            </a:r>
            <a:r>
              <a:rPr lang="sk-SK" sz="1600" dirty="0" err="1">
                <a:solidFill>
                  <a:srgbClr val="FB0007"/>
                </a:solidFill>
                <a:latin typeface="Courier" charset="0"/>
              </a:rPr>
              <a:t>Enter</a:t>
            </a:r>
            <a:r>
              <a:rPr lang="sk-SK" sz="1600" dirty="0">
                <a:solidFill>
                  <a:srgbClr val="FB0007"/>
                </a:solidFill>
                <a:latin typeface="Courier" charset="0"/>
              </a:rPr>
              <a:t> </a:t>
            </a:r>
            <a:r>
              <a:rPr lang="sk-SK" sz="1600" dirty="0" err="1">
                <a:solidFill>
                  <a:srgbClr val="FB0007"/>
                </a:solidFill>
                <a:latin typeface="Courier" charset="0"/>
              </a:rPr>
              <a:t>number</a:t>
            </a:r>
            <a:r>
              <a:rPr lang="sk-SK" sz="1600" dirty="0">
                <a:solidFill>
                  <a:srgbClr val="FB0007"/>
                </a:solidFill>
                <a:latin typeface="Courier" charset="0"/>
              </a:rPr>
              <a:t> of </a:t>
            </a:r>
            <a:r>
              <a:rPr lang="sk-SK" sz="1600" dirty="0" err="1">
                <a:solidFill>
                  <a:srgbClr val="FB0007"/>
                </a:solidFill>
                <a:latin typeface="Courier" charset="0"/>
              </a:rPr>
              <a:t>elements</a:t>
            </a:r>
            <a:r>
              <a:rPr lang="sk-SK" sz="1600" b="1" dirty="0">
                <a:solidFill>
                  <a:srgbClr val="000087"/>
                </a:solidFill>
                <a:latin typeface="Courier-Bold" charset="0"/>
              </a:rPr>
              <a:t>\n</a:t>
            </a:r>
            <a:r>
              <a:rPr lang="sk-SK" sz="1600" dirty="0">
                <a:solidFill>
                  <a:srgbClr val="FB0007"/>
                </a:solidFill>
                <a:latin typeface="Courier" charset="0"/>
              </a:rPr>
              <a:t>"</a:t>
            </a:r>
            <a:r>
              <a:rPr lang="sk-SK" sz="1600" dirty="0">
                <a:solidFill>
                  <a:srgbClr val="128B02"/>
                </a:solidFill>
                <a:latin typeface="Courier" charset="0"/>
              </a:rPr>
              <a:t>)</a:t>
            </a:r>
            <a:r>
              <a:rPr lang="sk-SK" sz="1600" dirty="0">
                <a:solidFill>
                  <a:srgbClr val="2B8B27"/>
                </a:solidFill>
                <a:latin typeface="Courier" charset="0"/>
              </a:rPr>
              <a:t>;</a:t>
            </a:r>
            <a:endParaRPr lang="sk-SK" sz="1600" dirty="0">
              <a:solidFill>
                <a:srgbClr val="1A1A1A"/>
              </a:solidFill>
              <a:latin typeface="Courier" charset="0"/>
            </a:endParaRPr>
          </a:p>
          <a:p>
            <a:r>
              <a:rPr lang="ro-RO" sz="1600" dirty="0">
                <a:solidFill>
                  <a:srgbClr val="1A1A1A"/>
                </a:solidFill>
                <a:latin typeface="Courier" charset="0"/>
              </a:rPr>
              <a:t>  </a:t>
            </a:r>
            <a:r>
              <a:rPr lang="ro-RO" sz="1600" dirty="0" err="1">
                <a:solidFill>
                  <a:srgbClr val="000053"/>
                </a:solidFill>
                <a:latin typeface="Courier" charset="0"/>
              </a:rPr>
              <a:t>scanf</a:t>
            </a:r>
            <a:r>
              <a:rPr lang="ro-RO" sz="1600" dirty="0">
                <a:solidFill>
                  <a:srgbClr val="128B02"/>
                </a:solidFill>
                <a:latin typeface="Courier" charset="0"/>
              </a:rPr>
              <a:t>(</a:t>
            </a:r>
            <a:r>
              <a:rPr lang="ro-RO" sz="1600" dirty="0">
                <a:solidFill>
                  <a:srgbClr val="FB0007"/>
                </a:solidFill>
                <a:latin typeface="Courier" charset="0"/>
              </a:rPr>
              <a:t>"%d"</a:t>
            </a:r>
            <a:r>
              <a:rPr lang="ro-RO" sz="1600" dirty="0">
                <a:solidFill>
                  <a:srgbClr val="2B8B27"/>
                </a:solidFill>
                <a:latin typeface="Courier" charset="0"/>
              </a:rPr>
              <a:t>,</a:t>
            </a:r>
            <a:r>
              <a:rPr lang="ro-RO" sz="1600" dirty="0">
                <a:solidFill>
                  <a:srgbClr val="1A1A1A"/>
                </a:solidFill>
                <a:latin typeface="Courier" charset="0"/>
              </a:rPr>
              <a:t> </a:t>
            </a:r>
            <a:r>
              <a:rPr lang="ro-RO" sz="1600" dirty="0">
                <a:solidFill>
                  <a:srgbClr val="2B8B27"/>
                </a:solidFill>
                <a:latin typeface="Courier" charset="0"/>
              </a:rPr>
              <a:t>&amp;</a:t>
            </a:r>
            <a:r>
              <a:rPr lang="ro-RO" sz="1600" dirty="0">
                <a:solidFill>
                  <a:srgbClr val="1A1A1A"/>
                </a:solidFill>
                <a:latin typeface="Courier" charset="0"/>
              </a:rPr>
              <a:t>n</a:t>
            </a:r>
            <a:r>
              <a:rPr lang="ro-RO" sz="1600" dirty="0">
                <a:solidFill>
                  <a:srgbClr val="128B02"/>
                </a:solidFill>
                <a:latin typeface="Courier" charset="0"/>
              </a:rPr>
              <a:t>)</a:t>
            </a:r>
            <a:r>
              <a:rPr lang="ro-RO" sz="1600" dirty="0">
                <a:solidFill>
                  <a:srgbClr val="2B8B27"/>
                </a:solidFill>
                <a:latin typeface="Courier" charset="0"/>
              </a:rPr>
              <a:t>;</a:t>
            </a:r>
            <a:endParaRPr lang="sk-SK" sz="1600" dirty="0">
              <a:solidFill>
                <a:srgbClr val="1A1A1A"/>
              </a:solidFill>
              <a:latin typeface="Courier" charset="0"/>
            </a:endParaRPr>
          </a:p>
          <a:p>
            <a:r>
              <a:rPr lang="sk-SK" sz="1600" dirty="0">
                <a:solidFill>
                  <a:srgbClr val="1A1A1A"/>
                </a:solidFill>
                <a:latin typeface="Courier" charset="0"/>
              </a:rPr>
              <a:t>  </a:t>
            </a:r>
            <a:r>
              <a:rPr lang="sk-SK" sz="1600" dirty="0" err="1">
                <a:solidFill>
                  <a:srgbClr val="000053"/>
                </a:solidFill>
                <a:latin typeface="Courier" charset="0"/>
              </a:rPr>
              <a:t>printf</a:t>
            </a:r>
            <a:r>
              <a:rPr lang="sk-SK" sz="1600" dirty="0">
                <a:solidFill>
                  <a:srgbClr val="128B02"/>
                </a:solidFill>
                <a:latin typeface="Courier" charset="0"/>
              </a:rPr>
              <a:t>(</a:t>
            </a:r>
            <a:r>
              <a:rPr lang="sk-SK" sz="1600" dirty="0">
                <a:solidFill>
                  <a:srgbClr val="FB0007"/>
                </a:solidFill>
                <a:latin typeface="Courier" charset="0"/>
              </a:rPr>
              <a:t>"</a:t>
            </a:r>
            <a:r>
              <a:rPr lang="sk-SK" sz="1600" dirty="0" err="1">
                <a:solidFill>
                  <a:srgbClr val="FB0007"/>
                </a:solidFill>
                <a:latin typeface="Courier" charset="0"/>
              </a:rPr>
              <a:t>Enter</a:t>
            </a:r>
            <a:r>
              <a:rPr lang="sk-SK" sz="1600" dirty="0">
                <a:solidFill>
                  <a:srgbClr val="FB0007"/>
                </a:solidFill>
                <a:latin typeface="Courier" charset="0"/>
              </a:rPr>
              <a:t> %d </a:t>
            </a:r>
            <a:r>
              <a:rPr lang="sk-SK" sz="1600" dirty="0" err="1">
                <a:solidFill>
                  <a:srgbClr val="FB0007"/>
                </a:solidFill>
                <a:latin typeface="Courier" charset="0"/>
              </a:rPr>
              <a:t>integers</a:t>
            </a:r>
            <a:r>
              <a:rPr lang="sk-SK" sz="1600" b="1" dirty="0">
                <a:solidFill>
                  <a:srgbClr val="000087"/>
                </a:solidFill>
                <a:latin typeface="Courier-Bold" charset="0"/>
              </a:rPr>
              <a:t>\n</a:t>
            </a:r>
            <a:r>
              <a:rPr lang="sk-SK" sz="1600" dirty="0">
                <a:solidFill>
                  <a:srgbClr val="FB0007"/>
                </a:solidFill>
                <a:latin typeface="Courier" charset="0"/>
              </a:rPr>
              <a:t>"</a:t>
            </a:r>
            <a:r>
              <a:rPr lang="sk-SK" sz="1600" dirty="0">
                <a:solidFill>
                  <a:srgbClr val="2B8B27"/>
                </a:solidFill>
                <a:latin typeface="Courier" charset="0"/>
              </a:rPr>
              <a:t>,</a:t>
            </a:r>
            <a:r>
              <a:rPr lang="sk-SK" sz="1600" dirty="0">
                <a:solidFill>
                  <a:srgbClr val="1A1A1A"/>
                </a:solidFill>
                <a:latin typeface="Courier" charset="0"/>
              </a:rPr>
              <a:t> n</a:t>
            </a:r>
            <a:r>
              <a:rPr lang="sk-SK" sz="1600" dirty="0">
                <a:solidFill>
                  <a:srgbClr val="128B02"/>
                </a:solidFill>
                <a:latin typeface="Courier" charset="0"/>
              </a:rPr>
              <a:t>)</a:t>
            </a:r>
            <a:r>
              <a:rPr lang="sk-SK" sz="1600" dirty="0">
                <a:solidFill>
                  <a:srgbClr val="2B8B27"/>
                </a:solidFill>
                <a:latin typeface="Courier" charset="0"/>
              </a:rPr>
              <a:t>;</a:t>
            </a:r>
          </a:p>
          <a:p>
            <a:r>
              <a:rPr lang="sk-SK" sz="1600" dirty="0">
                <a:solidFill>
                  <a:srgbClr val="2B8B27"/>
                </a:solidFill>
                <a:latin typeface="Courier" charset="0"/>
              </a:rPr>
              <a:t>  </a:t>
            </a:r>
            <a:r>
              <a:rPr lang="en-US" sz="1600" dirty="0" err="1">
                <a:solidFill>
                  <a:srgbClr val="852327"/>
                </a:solidFill>
                <a:latin typeface="Courier" charset="0"/>
              </a:rPr>
              <a:t>int</a:t>
            </a:r>
            <a:r>
              <a:rPr lang="en-US" sz="1600" dirty="0">
                <a:solidFill>
                  <a:srgbClr val="1A1A1A"/>
                </a:solidFill>
                <a:latin typeface="Courier" charset="0"/>
              </a:rPr>
              <a:t> </a:t>
            </a:r>
            <a:r>
              <a:rPr lang="sk-SK" sz="1600" dirty="0" err="1">
                <a:solidFill>
                  <a:srgbClr val="2B8B27"/>
                </a:solidFill>
                <a:latin typeface="Courier" charset="0"/>
              </a:rPr>
              <a:t>array</a:t>
            </a:r>
            <a:r>
              <a:rPr lang="sk-SK" sz="1600" dirty="0">
                <a:solidFill>
                  <a:srgbClr val="2B8B27"/>
                </a:solidFill>
                <a:latin typeface="Courier" charset="0"/>
              </a:rPr>
              <a:t>[n];</a:t>
            </a:r>
            <a:endParaRPr lang="sk-SK" sz="1600" dirty="0">
              <a:solidFill>
                <a:srgbClr val="1A1A1A"/>
              </a:solidFill>
              <a:latin typeface="Courier" charset="0"/>
            </a:endParaRPr>
          </a:p>
          <a:p>
            <a:r>
              <a:rPr lang="sk-SK" sz="1600" dirty="0">
                <a:solidFill>
                  <a:srgbClr val="1A1A1A"/>
                </a:solidFill>
                <a:latin typeface="Courier" charset="0"/>
              </a:rPr>
              <a:t> </a:t>
            </a:r>
          </a:p>
          <a:p>
            <a:r>
              <a:rPr lang="en-US" sz="1600" dirty="0">
                <a:solidFill>
                  <a:srgbClr val="1A1A1A"/>
                </a:solidFill>
                <a:latin typeface="Courier" charset="0"/>
              </a:rPr>
              <a:t>  </a:t>
            </a:r>
            <a:r>
              <a:rPr lang="en-US" sz="1600" dirty="0">
                <a:solidFill>
                  <a:srgbClr val="A2A506"/>
                </a:solidFill>
                <a:latin typeface="Courier" charset="0"/>
              </a:rPr>
              <a:t>for</a:t>
            </a:r>
            <a:r>
              <a:rPr lang="en-US" sz="1600" dirty="0">
                <a:solidFill>
                  <a:srgbClr val="1A1A1A"/>
                </a:solidFill>
                <a:latin typeface="Courier" charset="0"/>
              </a:rPr>
              <a:t> </a:t>
            </a:r>
            <a:r>
              <a:rPr lang="en-US" sz="1600" dirty="0">
                <a:solidFill>
                  <a:srgbClr val="128B02"/>
                </a:solidFill>
                <a:latin typeface="Courier" charset="0"/>
              </a:rPr>
              <a:t>(</a:t>
            </a:r>
            <a:r>
              <a:rPr lang="en-US" sz="1600" dirty="0">
                <a:solidFill>
                  <a:srgbClr val="1A1A1A"/>
                </a:solidFill>
                <a:latin typeface="Courier" charset="0"/>
              </a:rPr>
              <a:t>c </a:t>
            </a:r>
            <a:r>
              <a:rPr lang="en-US" sz="1600" dirty="0">
                <a:solidFill>
                  <a:srgbClr val="2B8B27"/>
                </a:solidFill>
                <a:latin typeface="Courier" charset="0"/>
              </a:rPr>
              <a:t>=</a:t>
            </a:r>
            <a:r>
              <a:rPr lang="en-US" sz="1600" dirty="0">
                <a:solidFill>
                  <a:srgbClr val="1A1A1A"/>
                </a:solidFill>
                <a:latin typeface="Courier" charset="0"/>
              </a:rPr>
              <a:t> </a:t>
            </a:r>
            <a:r>
              <a:rPr lang="en-US" sz="1600" dirty="0">
                <a:solidFill>
                  <a:srgbClr val="0000D5"/>
                </a:solidFill>
                <a:latin typeface="Courier" charset="0"/>
              </a:rPr>
              <a:t>0</a:t>
            </a:r>
            <a:r>
              <a:rPr lang="en-US" sz="1600" dirty="0">
                <a:solidFill>
                  <a:srgbClr val="2B8B27"/>
                </a:solidFill>
                <a:latin typeface="Courier" charset="0"/>
              </a:rPr>
              <a:t>;</a:t>
            </a:r>
            <a:r>
              <a:rPr lang="en-US" sz="1600" dirty="0">
                <a:solidFill>
                  <a:srgbClr val="1A1A1A"/>
                </a:solidFill>
                <a:latin typeface="Courier" charset="0"/>
              </a:rPr>
              <a:t> c </a:t>
            </a:r>
            <a:r>
              <a:rPr lang="en-US" sz="1600" dirty="0">
                <a:solidFill>
                  <a:srgbClr val="2B8B27"/>
                </a:solidFill>
                <a:latin typeface="Courier" charset="0"/>
              </a:rPr>
              <a:t>&lt;</a:t>
            </a:r>
            <a:r>
              <a:rPr lang="en-US" sz="1600" dirty="0">
                <a:solidFill>
                  <a:srgbClr val="1A1A1A"/>
                </a:solidFill>
                <a:latin typeface="Courier" charset="0"/>
              </a:rPr>
              <a:t> n</a:t>
            </a:r>
            <a:r>
              <a:rPr lang="en-US" sz="1600" dirty="0">
                <a:solidFill>
                  <a:srgbClr val="2B8B27"/>
                </a:solidFill>
                <a:latin typeface="Courier" charset="0"/>
              </a:rPr>
              <a:t>;</a:t>
            </a:r>
            <a:r>
              <a:rPr lang="en-US" sz="1600" dirty="0">
                <a:solidFill>
                  <a:srgbClr val="1A1A1A"/>
                </a:solidFill>
                <a:latin typeface="Courier" charset="0"/>
              </a:rPr>
              <a:t> </a:t>
            </a:r>
            <a:r>
              <a:rPr lang="en-US" sz="1600" dirty="0" err="1">
                <a:solidFill>
                  <a:srgbClr val="1A1A1A"/>
                </a:solidFill>
                <a:latin typeface="Courier" charset="0"/>
              </a:rPr>
              <a:t>c</a:t>
            </a:r>
            <a:r>
              <a:rPr lang="en-US" sz="1600" dirty="0" err="1">
                <a:solidFill>
                  <a:srgbClr val="2B8B27"/>
                </a:solidFill>
                <a:latin typeface="Courier" charset="0"/>
              </a:rPr>
              <a:t>++</a:t>
            </a:r>
            <a:r>
              <a:rPr lang="en-US" sz="1600" dirty="0">
                <a:solidFill>
                  <a:srgbClr val="128B02"/>
                </a:solidFill>
                <a:latin typeface="Courier" charset="0"/>
              </a:rPr>
              <a:t>)</a:t>
            </a:r>
            <a:endParaRPr lang="en-US" sz="1600" dirty="0">
              <a:solidFill>
                <a:srgbClr val="1A1A1A"/>
              </a:solidFill>
              <a:latin typeface="Courier" charset="0"/>
            </a:endParaRPr>
          </a:p>
          <a:p>
            <a:r>
              <a:rPr lang="de-DE" sz="1600" dirty="0">
                <a:solidFill>
                  <a:srgbClr val="1A1A1A"/>
                </a:solidFill>
                <a:latin typeface="Courier" charset="0"/>
              </a:rPr>
              <a:t>    </a:t>
            </a:r>
            <a:r>
              <a:rPr lang="de-DE" sz="1600" dirty="0" err="1">
                <a:solidFill>
                  <a:srgbClr val="000053"/>
                </a:solidFill>
                <a:latin typeface="Courier" charset="0"/>
              </a:rPr>
              <a:t>scanf</a:t>
            </a:r>
            <a:r>
              <a:rPr lang="de-DE" sz="1600" dirty="0">
                <a:solidFill>
                  <a:srgbClr val="128B02"/>
                </a:solidFill>
                <a:latin typeface="Courier" charset="0"/>
              </a:rPr>
              <a:t>(</a:t>
            </a:r>
            <a:r>
              <a:rPr lang="de-DE" sz="1600" dirty="0">
                <a:solidFill>
                  <a:srgbClr val="FB0007"/>
                </a:solidFill>
                <a:latin typeface="Courier" charset="0"/>
              </a:rPr>
              <a:t>"%d"</a:t>
            </a:r>
            <a:r>
              <a:rPr lang="de-DE" sz="1600" dirty="0">
                <a:solidFill>
                  <a:srgbClr val="2B8B27"/>
                </a:solidFill>
                <a:latin typeface="Courier" charset="0"/>
              </a:rPr>
              <a:t>,</a:t>
            </a:r>
            <a:r>
              <a:rPr lang="de-DE" sz="1600" dirty="0">
                <a:solidFill>
                  <a:srgbClr val="1A1A1A"/>
                </a:solidFill>
                <a:latin typeface="Courier" charset="0"/>
              </a:rPr>
              <a:t> </a:t>
            </a:r>
            <a:r>
              <a:rPr lang="de-DE" sz="1600" dirty="0">
                <a:solidFill>
                  <a:srgbClr val="2B8B27"/>
                </a:solidFill>
                <a:latin typeface="Courier" charset="0"/>
              </a:rPr>
              <a:t>&amp;</a:t>
            </a:r>
            <a:r>
              <a:rPr lang="de-DE" sz="1600" dirty="0" err="1">
                <a:solidFill>
                  <a:srgbClr val="1A1A1A"/>
                </a:solidFill>
                <a:latin typeface="Courier" charset="0"/>
              </a:rPr>
              <a:t>array</a:t>
            </a:r>
            <a:r>
              <a:rPr lang="de-DE" sz="1600" dirty="0">
                <a:solidFill>
                  <a:srgbClr val="128B02"/>
                </a:solidFill>
                <a:latin typeface="Courier" charset="0"/>
              </a:rPr>
              <a:t>[</a:t>
            </a:r>
            <a:r>
              <a:rPr lang="de-DE" sz="1600" dirty="0">
                <a:solidFill>
                  <a:srgbClr val="1A1A1A"/>
                </a:solidFill>
                <a:latin typeface="Courier" charset="0"/>
              </a:rPr>
              <a:t>c</a:t>
            </a:r>
            <a:r>
              <a:rPr lang="de-DE" sz="1600" dirty="0">
                <a:solidFill>
                  <a:srgbClr val="128B02"/>
                </a:solidFill>
                <a:latin typeface="Courier" charset="0"/>
              </a:rPr>
              <a:t>])</a:t>
            </a:r>
            <a:r>
              <a:rPr lang="de-DE" sz="1600" dirty="0">
                <a:solidFill>
                  <a:srgbClr val="2B8B27"/>
                </a:solidFill>
                <a:latin typeface="Courier" charset="0"/>
              </a:rPr>
              <a:t>;</a:t>
            </a:r>
            <a:endParaRPr lang="de-DE" sz="1600" dirty="0">
              <a:solidFill>
                <a:srgbClr val="1A1A1A"/>
              </a:solidFill>
              <a:latin typeface="Courier" charset="0"/>
            </a:endParaRPr>
          </a:p>
          <a:p>
            <a:r>
              <a:rPr lang="sk-SK" sz="1600" dirty="0">
                <a:solidFill>
                  <a:srgbClr val="1A1A1A"/>
                </a:solidFill>
                <a:latin typeface="Courier" charset="0"/>
              </a:rPr>
              <a:t> </a:t>
            </a:r>
          </a:p>
          <a:p>
            <a:r>
              <a:rPr lang="de-DE" sz="1600" dirty="0">
                <a:solidFill>
                  <a:srgbClr val="1A1A1A"/>
                </a:solidFill>
                <a:latin typeface="Courier" charset="0"/>
              </a:rPr>
              <a:t>  </a:t>
            </a:r>
            <a:r>
              <a:rPr lang="de-DE" sz="1600" dirty="0" err="1">
                <a:solidFill>
                  <a:srgbClr val="A2A506"/>
                </a:solidFill>
                <a:latin typeface="Courier" charset="0"/>
              </a:rPr>
              <a:t>for</a:t>
            </a:r>
            <a:r>
              <a:rPr lang="de-DE" sz="1600" dirty="0">
                <a:solidFill>
                  <a:srgbClr val="1A1A1A"/>
                </a:solidFill>
                <a:latin typeface="Courier" charset="0"/>
              </a:rPr>
              <a:t> </a:t>
            </a:r>
            <a:r>
              <a:rPr lang="de-DE" sz="1600" dirty="0">
                <a:solidFill>
                  <a:srgbClr val="128B02"/>
                </a:solidFill>
                <a:latin typeface="Courier" charset="0"/>
              </a:rPr>
              <a:t>(</a:t>
            </a:r>
            <a:r>
              <a:rPr lang="de-DE" sz="1600" dirty="0">
                <a:solidFill>
                  <a:srgbClr val="1A1A1A"/>
                </a:solidFill>
                <a:latin typeface="Courier" charset="0"/>
              </a:rPr>
              <a:t>c </a:t>
            </a:r>
            <a:r>
              <a:rPr lang="de-DE" sz="1600" dirty="0">
                <a:solidFill>
                  <a:srgbClr val="2B8B27"/>
                </a:solidFill>
                <a:latin typeface="Courier" charset="0"/>
              </a:rPr>
              <a:t>=</a:t>
            </a:r>
            <a:r>
              <a:rPr lang="de-DE" sz="1600" dirty="0">
                <a:solidFill>
                  <a:srgbClr val="1A1A1A"/>
                </a:solidFill>
                <a:latin typeface="Courier" charset="0"/>
              </a:rPr>
              <a:t> </a:t>
            </a:r>
            <a:r>
              <a:rPr lang="de-DE" sz="1600" dirty="0">
                <a:solidFill>
                  <a:srgbClr val="0000D5"/>
                </a:solidFill>
                <a:latin typeface="Courier" charset="0"/>
              </a:rPr>
              <a:t>0</a:t>
            </a:r>
            <a:r>
              <a:rPr lang="de-DE" sz="1600" dirty="0">
                <a:solidFill>
                  <a:srgbClr val="1A1A1A"/>
                </a:solidFill>
                <a:latin typeface="Courier" charset="0"/>
              </a:rPr>
              <a:t> </a:t>
            </a:r>
            <a:r>
              <a:rPr lang="de-DE" sz="1600" dirty="0">
                <a:solidFill>
                  <a:srgbClr val="2B8B27"/>
                </a:solidFill>
                <a:latin typeface="Courier" charset="0"/>
              </a:rPr>
              <a:t>;</a:t>
            </a:r>
            <a:r>
              <a:rPr lang="de-DE" sz="1600" dirty="0">
                <a:solidFill>
                  <a:srgbClr val="1A1A1A"/>
                </a:solidFill>
                <a:latin typeface="Courier" charset="0"/>
              </a:rPr>
              <a:t> c </a:t>
            </a:r>
            <a:r>
              <a:rPr lang="de-DE" sz="1600" dirty="0">
                <a:solidFill>
                  <a:srgbClr val="2B8B27"/>
                </a:solidFill>
                <a:latin typeface="Courier" charset="0"/>
              </a:rPr>
              <a:t>&lt;</a:t>
            </a:r>
            <a:r>
              <a:rPr lang="de-DE" sz="1600" dirty="0">
                <a:solidFill>
                  <a:srgbClr val="1A1A1A"/>
                </a:solidFill>
                <a:latin typeface="Courier" charset="0"/>
              </a:rPr>
              <a:t> </a:t>
            </a:r>
            <a:r>
              <a:rPr lang="de-DE" sz="1600" dirty="0">
                <a:solidFill>
                  <a:srgbClr val="128B02"/>
                </a:solidFill>
                <a:latin typeface="Courier" charset="0"/>
              </a:rPr>
              <a:t>(</a:t>
            </a:r>
            <a:r>
              <a:rPr lang="de-DE" sz="1600" dirty="0">
                <a:solidFill>
                  <a:srgbClr val="1A1A1A"/>
                </a:solidFill>
                <a:latin typeface="Courier" charset="0"/>
              </a:rPr>
              <a:t> </a:t>
            </a:r>
            <a:r>
              <a:rPr lang="de-DE" sz="1600" dirty="0" err="1">
                <a:solidFill>
                  <a:srgbClr val="1A1A1A"/>
                </a:solidFill>
                <a:latin typeface="Courier" charset="0"/>
              </a:rPr>
              <a:t>n</a:t>
            </a:r>
            <a:r>
              <a:rPr lang="de-DE" sz="1600" dirty="0">
                <a:solidFill>
                  <a:srgbClr val="1A1A1A"/>
                </a:solidFill>
                <a:latin typeface="Courier" charset="0"/>
              </a:rPr>
              <a:t> </a:t>
            </a:r>
            <a:r>
              <a:rPr lang="de-DE" sz="1600" dirty="0">
                <a:solidFill>
                  <a:srgbClr val="2B8B27"/>
                </a:solidFill>
                <a:latin typeface="Courier" charset="0"/>
              </a:rPr>
              <a:t>-</a:t>
            </a:r>
            <a:r>
              <a:rPr lang="de-DE" sz="1600" dirty="0">
                <a:solidFill>
                  <a:srgbClr val="1A1A1A"/>
                </a:solidFill>
                <a:latin typeface="Courier" charset="0"/>
              </a:rPr>
              <a:t> </a:t>
            </a:r>
            <a:r>
              <a:rPr lang="de-DE" sz="1600" dirty="0">
                <a:solidFill>
                  <a:srgbClr val="0000D5"/>
                </a:solidFill>
                <a:latin typeface="Courier" charset="0"/>
              </a:rPr>
              <a:t>1</a:t>
            </a:r>
            <a:r>
              <a:rPr lang="de-DE" sz="1600" dirty="0">
                <a:solidFill>
                  <a:srgbClr val="1A1A1A"/>
                </a:solidFill>
                <a:latin typeface="Courier" charset="0"/>
              </a:rPr>
              <a:t> </a:t>
            </a:r>
            <a:r>
              <a:rPr lang="de-DE" sz="1600" dirty="0">
                <a:solidFill>
                  <a:srgbClr val="128B02"/>
                </a:solidFill>
                <a:latin typeface="Courier" charset="0"/>
              </a:rPr>
              <a:t>)</a:t>
            </a:r>
            <a:r>
              <a:rPr lang="de-DE" sz="1600" dirty="0">
                <a:solidFill>
                  <a:srgbClr val="2B8B27"/>
                </a:solidFill>
                <a:latin typeface="Courier" charset="0"/>
              </a:rPr>
              <a:t>;</a:t>
            </a:r>
            <a:r>
              <a:rPr lang="de-DE" sz="1600" dirty="0">
                <a:solidFill>
                  <a:srgbClr val="1A1A1A"/>
                </a:solidFill>
                <a:latin typeface="Courier" charset="0"/>
              </a:rPr>
              <a:t> </a:t>
            </a:r>
            <a:r>
              <a:rPr lang="de-DE" sz="1600" dirty="0" err="1">
                <a:solidFill>
                  <a:srgbClr val="1A1A1A"/>
                </a:solidFill>
                <a:latin typeface="Courier" charset="0"/>
              </a:rPr>
              <a:t>c</a:t>
            </a:r>
            <a:r>
              <a:rPr lang="de-DE" sz="1600" dirty="0" err="1">
                <a:solidFill>
                  <a:srgbClr val="2B8B27"/>
                </a:solidFill>
                <a:latin typeface="Courier" charset="0"/>
              </a:rPr>
              <a:t>++</a:t>
            </a:r>
            <a:r>
              <a:rPr lang="de-DE" sz="1600" dirty="0">
                <a:solidFill>
                  <a:srgbClr val="128B02"/>
                </a:solidFill>
                <a:latin typeface="Courier" charset="0"/>
              </a:rPr>
              <a:t>)</a:t>
            </a:r>
            <a:endParaRPr lang="de-DE" sz="1600" dirty="0">
              <a:solidFill>
                <a:srgbClr val="1A1A1A"/>
              </a:solidFill>
              <a:latin typeface="Courier" charset="0"/>
            </a:endParaRPr>
          </a:p>
          <a:p>
            <a:r>
              <a:rPr lang="de-DE" sz="1600" dirty="0">
                <a:solidFill>
                  <a:srgbClr val="1A1A1A"/>
                </a:solidFill>
                <a:latin typeface="Courier" charset="0"/>
              </a:rPr>
              <a:t>  </a:t>
            </a:r>
            <a:r>
              <a:rPr lang="de-DE" sz="1600" dirty="0">
                <a:solidFill>
                  <a:srgbClr val="128B02"/>
                </a:solidFill>
                <a:latin typeface="Courier" charset="0"/>
              </a:rPr>
              <a:t>{</a:t>
            </a:r>
            <a:endParaRPr lang="de-DE" sz="1600" dirty="0">
              <a:solidFill>
                <a:srgbClr val="1A1A1A"/>
              </a:solidFill>
              <a:latin typeface="Courier" charset="0"/>
            </a:endParaRPr>
          </a:p>
          <a:p>
            <a:r>
              <a:rPr lang="de-DE" sz="1600" dirty="0">
                <a:solidFill>
                  <a:srgbClr val="1A1A1A"/>
                </a:solidFill>
                <a:latin typeface="Courier" charset="0"/>
              </a:rPr>
              <a:t>    </a:t>
            </a:r>
            <a:r>
              <a:rPr lang="de-DE" sz="1600" dirty="0" err="1">
                <a:solidFill>
                  <a:srgbClr val="A2A506"/>
                </a:solidFill>
                <a:latin typeface="Courier" charset="0"/>
              </a:rPr>
              <a:t>for</a:t>
            </a:r>
            <a:r>
              <a:rPr lang="de-DE" sz="1600" dirty="0">
                <a:solidFill>
                  <a:srgbClr val="1A1A1A"/>
                </a:solidFill>
                <a:latin typeface="Courier" charset="0"/>
              </a:rPr>
              <a:t> </a:t>
            </a:r>
            <a:r>
              <a:rPr lang="de-DE" sz="1600" dirty="0">
                <a:solidFill>
                  <a:srgbClr val="128B02"/>
                </a:solidFill>
                <a:latin typeface="Courier" charset="0"/>
              </a:rPr>
              <a:t>(</a:t>
            </a:r>
            <a:r>
              <a:rPr lang="de-DE" sz="1600" dirty="0">
                <a:solidFill>
                  <a:srgbClr val="1A1A1A"/>
                </a:solidFill>
                <a:latin typeface="Courier" charset="0"/>
              </a:rPr>
              <a:t>d </a:t>
            </a:r>
            <a:r>
              <a:rPr lang="de-DE" sz="1600" dirty="0">
                <a:solidFill>
                  <a:srgbClr val="2B8B27"/>
                </a:solidFill>
                <a:latin typeface="Courier" charset="0"/>
              </a:rPr>
              <a:t>=</a:t>
            </a:r>
            <a:r>
              <a:rPr lang="de-DE" sz="1600" dirty="0">
                <a:solidFill>
                  <a:srgbClr val="1A1A1A"/>
                </a:solidFill>
                <a:latin typeface="Courier" charset="0"/>
              </a:rPr>
              <a:t> </a:t>
            </a:r>
            <a:r>
              <a:rPr lang="de-DE" sz="1600" dirty="0">
                <a:solidFill>
                  <a:srgbClr val="0000D5"/>
                </a:solidFill>
                <a:latin typeface="Courier" charset="0"/>
              </a:rPr>
              <a:t>0</a:t>
            </a:r>
            <a:r>
              <a:rPr lang="de-DE" sz="1600" dirty="0">
                <a:solidFill>
                  <a:srgbClr val="1A1A1A"/>
                </a:solidFill>
                <a:latin typeface="Courier" charset="0"/>
              </a:rPr>
              <a:t> </a:t>
            </a:r>
            <a:r>
              <a:rPr lang="de-DE" sz="1600" dirty="0">
                <a:solidFill>
                  <a:srgbClr val="2B8B27"/>
                </a:solidFill>
                <a:latin typeface="Courier" charset="0"/>
              </a:rPr>
              <a:t>;</a:t>
            </a:r>
            <a:r>
              <a:rPr lang="de-DE" sz="1600" dirty="0">
                <a:solidFill>
                  <a:srgbClr val="1A1A1A"/>
                </a:solidFill>
                <a:latin typeface="Courier" charset="0"/>
              </a:rPr>
              <a:t> d </a:t>
            </a:r>
            <a:r>
              <a:rPr lang="de-DE" sz="1600" dirty="0">
                <a:solidFill>
                  <a:srgbClr val="2B8B27"/>
                </a:solidFill>
                <a:latin typeface="Courier" charset="0"/>
              </a:rPr>
              <a:t>&lt;</a:t>
            </a:r>
            <a:r>
              <a:rPr lang="de-DE" sz="1600" dirty="0">
                <a:solidFill>
                  <a:srgbClr val="1A1A1A"/>
                </a:solidFill>
                <a:latin typeface="Courier" charset="0"/>
              </a:rPr>
              <a:t> </a:t>
            </a:r>
            <a:r>
              <a:rPr lang="de-DE" sz="1600" dirty="0" err="1">
                <a:solidFill>
                  <a:srgbClr val="1A1A1A"/>
                </a:solidFill>
                <a:latin typeface="Courier" charset="0"/>
              </a:rPr>
              <a:t>n</a:t>
            </a:r>
            <a:r>
              <a:rPr lang="de-DE" sz="1600" dirty="0">
                <a:solidFill>
                  <a:srgbClr val="1A1A1A"/>
                </a:solidFill>
                <a:latin typeface="Courier" charset="0"/>
              </a:rPr>
              <a:t> </a:t>
            </a:r>
            <a:r>
              <a:rPr lang="de-DE" sz="1600" dirty="0">
                <a:solidFill>
                  <a:srgbClr val="2B8B27"/>
                </a:solidFill>
                <a:latin typeface="Courier" charset="0"/>
              </a:rPr>
              <a:t>-</a:t>
            </a:r>
            <a:r>
              <a:rPr lang="de-DE" sz="1600" dirty="0">
                <a:solidFill>
                  <a:srgbClr val="1A1A1A"/>
                </a:solidFill>
                <a:latin typeface="Courier" charset="0"/>
              </a:rPr>
              <a:t> c </a:t>
            </a:r>
            <a:r>
              <a:rPr lang="de-DE" sz="1600" dirty="0">
                <a:solidFill>
                  <a:srgbClr val="2B8B27"/>
                </a:solidFill>
                <a:latin typeface="Courier" charset="0"/>
              </a:rPr>
              <a:t>-</a:t>
            </a:r>
            <a:r>
              <a:rPr lang="de-DE" sz="1600" dirty="0">
                <a:solidFill>
                  <a:srgbClr val="1A1A1A"/>
                </a:solidFill>
                <a:latin typeface="Courier" charset="0"/>
              </a:rPr>
              <a:t> </a:t>
            </a:r>
            <a:r>
              <a:rPr lang="de-DE" sz="1600" dirty="0">
                <a:solidFill>
                  <a:srgbClr val="0000D5"/>
                </a:solidFill>
                <a:latin typeface="Courier" charset="0"/>
              </a:rPr>
              <a:t>1</a:t>
            </a:r>
            <a:r>
              <a:rPr lang="de-DE" sz="1600" dirty="0">
                <a:solidFill>
                  <a:srgbClr val="2B8B27"/>
                </a:solidFill>
                <a:latin typeface="Courier" charset="0"/>
              </a:rPr>
              <a:t>;</a:t>
            </a:r>
            <a:r>
              <a:rPr lang="de-DE" sz="1600" dirty="0">
                <a:solidFill>
                  <a:srgbClr val="1A1A1A"/>
                </a:solidFill>
                <a:latin typeface="Courier" charset="0"/>
              </a:rPr>
              <a:t> d</a:t>
            </a:r>
            <a:r>
              <a:rPr lang="de-DE" sz="1600" dirty="0">
                <a:solidFill>
                  <a:srgbClr val="2B8B27"/>
                </a:solidFill>
                <a:latin typeface="Courier" charset="0"/>
              </a:rPr>
              <a:t>++</a:t>
            </a:r>
            <a:r>
              <a:rPr lang="de-DE" sz="1600" dirty="0">
                <a:solidFill>
                  <a:srgbClr val="128B02"/>
                </a:solidFill>
                <a:latin typeface="Courier" charset="0"/>
              </a:rPr>
              <a:t>)</a:t>
            </a:r>
            <a:endParaRPr lang="de-DE" sz="1600" dirty="0">
              <a:solidFill>
                <a:srgbClr val="1A1A1A"/>
              </a:solidFill>
              <a:latin typeface="Courier" charset="0"/>
            </a:endParaRPr>
          </a:p>
          <a:p>
            <a:r>
              <a:rPr lang="de-DE" sz="1600" dirty="0">
                <a:solidFill>
                  <a:srgbClr val="1A1A1A"/>
                </a:solidFill>
                <a:latin typeface="Courier" charset="0"/>
              </a:rPr>
              <a:t>    </a:t>
            </a:r>
            <a:r>
              <a:rPr lang="de-DE" sz="1600" dirty="0">
                <a:solidFill>
                  <a:srgbClr val="128B02"/>
                </a:solidFill>
                <a:latin typeface="Courier" charset="0"/>
              </a:rPr>
              <a:t>{</a:t>
            </a:r>
            <a:endParaRPr lang="de-DE" sz="1600" dirty="0">
              <a:solidFill>
                <a:srgbClr val="1A1A1A"/>
              </a:solidFill>
              <a:latin typeface="Courier" charset="0"/>
            </a:endParaRPr>
          </a:p>
          <a:p>
            <a:r>
              <a:rPr lang="de-DE" sz="1600" dirty="0">
                <a:solidFill>
                  <a:srgbClr val="1A1A1A"/>
                </a:solidFill>
                <a:latin typeface="Courier" charset="0"/>
              </a:rPr>
              <a:t>      </a:t>
            </a:r>
            <a:r>
              <a:rPr lang="de-DE" sz="1600" dirty="0" err="1">
                <a:solidFill>
                  <a:srgbClr val="A2A506"/>
                </a:solidFill>
                <a:latin typeface="Courier" charset="0"/>
              </a:rPr>
              <a:t>if</a:t>
            </a:r>
            <a:r>
              <a:rPr lang="de-DE" sz="1600" dirty="0">
                <a:solidFill>
                  <a:srgbClr val="1A1A1A"/>
                </a:solidFill>
                <a:latin typeface="Courier" charset="0"/>
              </a:rPr>
              <a:t> </a:t>
            </a:r>
            <a:r>
              <a:rPr lang="de-DE" sz="1600" dirty="0">
                <a:solidFill>
                  <a:srgbClr val="128B02"/>
                </a:solidFill>
                <a:latin typeface="Courier" charset="0"/>
              </a:rPr>
              <a:t>(</a:t>
            </a:r>
            <a:r>
              <a:rPr lang="de-DE" sz="1600" dirty="0" err="1">
                <a:solidFill>
                  <a:srgbClr val="1A1A1A"/>
                </a:solidFill>
                <a:latin typeface="Courier" charset="0"/>
              </a:rPr>
              <a:t>array</a:t>
            </a:r>
            <a:r>
              <a:rPr lang="de-DE" sz="1600" dirty="0">
                <a:solidFill>
                  <a:srgbClr val="128B02"/>
                </a:solidFill>
                <a:latin typeface="Courier" charset="0"/>
              </a:rPr>
              <a:t>[</a:t>
            </a:r>
            <a:r>
              <a:rPr lang="de-DE" sz="1600" dirty="0">
                <a:solidFill>
                  <a:srgbClr val="1A1A1A"/>
                </a:solidFill>
                <a:latin typeface="Courier" charset="0"/>
              </a:rPr>
              <a:t>d</a:t>
            </a:r>
            <a:r>
              <a:rPr lang="de-DE" sz="1600" dirty="0">
                <a:solidFill>
                  <a:srgbClr val="128B02"/>
                </a:solidFill>
                <a:latin typeface="Courier" charset="0"/>
              </a:rPr>
              <a:t>]</a:t>
            </a:r>
            <a:r>
              <a:rPr lang="de-DE" sz="1600" dirty="0">
                <a:solidFill>
                  <a:srgbClr val="1A1A1A"/>
                </a:solidFill>
                <a:latin typeface="Courier" charset="0"/>
              </a:rPr>
              <a:t> </a:t>
            </a:r>
            <a:r>
              <a:rPr lang="de-DE" sz="1600" dirty="0">
                <a:solidFill>
                  <a:srgbClr val="2B8B27"/>
                </a:solidFill>
                <a:latin typeface="Courier" charset="0"/>
              </a:rPr>
              <a:t>&gt;</a:t>
            </a:r>
            <a:r>
              <a:rPr lang="de-DE" sz="1600" dirty="0">
                <a:solidFill>
                  <a:srgbClr val="1A1A1A"/>
                </a:solidFill>
                <a:latin typeface="Courier" charset="0"/>
              </a:rPr>
              <a:t> </a:t>
            </a:r>
            <a:r>
              <a:rPr lang="de-DE" sz="1600" dirty="0" err="1">
                <a:solidFill>
                  <a:srgbClr val="1A1A1A"/>
                </a:solidFill>
                <a:latin typeface="Courier" charset="0"/>
              </a:rPr>
              <a:t>array</a:t>
            </a:r>
            <a:r>
              <a:rPr lang="de-DE" sz="1600" dirty="0">
                <a:solidFill>
                  <a:srgbClr val="128B02"/>
                </a:solidFill>
                <a:latin typeface="Courier" charset="0"/>
              </a:rPr>
              <a:t>[</a:t>
            </a:r>
            <a:r>
              <a:rPr lang="de-DE" sz="1600" dirty="0">
                <a:solidFill>
                  <a:srgbClr val="1A1A1A"/>
                </a:solidFill>
                <a:latin typeface="Courier" charset="0"/>
              </a:rPr>
              <a:t>d</a:t>
            </a:r>
            <a:r>
              <a:rPr lang="de-DE" sz="1600" dirty="0">
                <a:solidFill>
                  <a:srgbClr val="2B8B27"/>
                </a:solidFill>
                <a:latin typeface="Courier" charset="0"/>
              </a:rPr>
              <a:t>+</a:t>
            </a:r>
            <a:r>
              <a:rPr lang="de-DE" sz="1600" dirty="0">
                <a:solidFill>
                  <a:srgbClr val="0000D5"/>
                </a:solidFill>
                <a:latin typeface="Courier" charset="0"/>
              </a:rPr>
              <a:t>1</a:t>
            </a:r>
            <a:r>
              <a:rPr lang="de-DE" sz="1600" dirty="0">
                <a:solidFill>
                  <a:srgbClr val="128B02"/>
                </a:solidFill>
                <a:latin typeface="Courier" charset="0"/>
              </a:rPr>
              <a:t>])</a:t>
            </a:r>
            <a:r>
              <a:rPr lang="de-DE" sz="1600" dirty="0">
                <a:solidFill>
                  <a:srgbClr val="1A1A1A"/>
                </a:solidFill>
                <a:latin typeface="Courier" charset="0"/>
              </a:rPr>
              <a:t> </a:t>
            </a:r>
          </a:p>
          <a:p>
            <a:r>
              <a:rPr lang="de-DE" sz="1600" dirty="0">
                <a:solidFill>
                  <a:srgbClr val="1A1A1A"/>
                </a:solidFill>
                <a:latin typeface="Courier" charset="0"/>
              </a:rPr>
              <a:t>      </a:t>
            </a:r>
            <a:r>
              <a:rPr lang="de-DE" sz="1600" dirty="0">
                <a:solidFill>
                  <a:srgbClr val="128B02"/>
                </a:solidFill>
                <a:latin typeface="Courier" charset="0"/>
              </a:rPr>
              <a:t>{</a:t>
            </a:r>
            <a:endParaRPr lang="de-DE" sz="1600" dirty="0">
              <a:solidFill>
                <a:srgbClr val="1A1A1A"/>
              </a:solidFill>
              <a:latin typeface="Courier" charset="0"/>
            </a:endParaRPr>
          </a:p>
          <a:p>
            <a:r>
              <a:rPr lang="en-US" sz="1600" dirty="0">
                <a:solidFill>
                  <a:srgbClr val="1A1A1A"/>
                </a:solidFill>
                <a:latin typeface="Courier" charset="0"/>
              </a:rPr>
              <a:t>        swap       </a:t>
            </a:r>
            <a:r>
              <a:rPr lang="en-US" sz="1600" dirty="0">
                <a:solidFill>
                  <a:srgbClr val="2B8B27"/>
                </a:solidFill>
                <a:latin typeface="Courier" charset="0"/>
              </a:rPr>
              <a:t>=</a:t>
            </a:r>
            <a:r>
              <a:rPr lang="en-US" sz="1600" dirty="0">
                <a:solidFill>
                  <a:srgbClr val="1A1A1A"/>
                </a:solidFill>
                <a:latin typeface="Courier" charset="0"/>
              </a:rPr>
              <a:t> array</a:t>
            </a:r>
            <a:r>
              <a:rPr lang="en-US" sz="1600" dirty="0">
                <a:solidFill>
                  <a:srgbClr val="128B02"/>
                </a:solidFill>
                <a:latin typeface="Courier" charset="0"/>
              </a:rPr>
              <a:t>[</a:t>
            </a:r>
            <a:r>
              <a:rPr lang="en-US" sz="1600" dirty="0">
                <a:solidFill>
                  <a:srgbClr val="1A1A1A"/>
                </a:solidFill>
                <a:latin typeface="Courier" charset="0"/>
              </a:rPr>
              <a:t>d</a:t>
            </a:r>
            <a:r>
              <a:rPr lang="en-US" sz="1600" dirty="0">
                <a:solidFill>
                  <a:srgbClr val="128B02"/>
                </a:solidFill>
                <a:latin typeface="Courier" charset="0"/>
              </a:rPr>
              <a:t>]</a:t>
            </a:r>
            <a:r>
              <a:rPr lang="en-US" sz="1600" dirty="0">
                <a:solidFill>
                  <a:srgbClr val="2B8B27"/>
                </a:solidFill>
                <a:latin typeface="Courier" charset="0"/>
              </a:rPr>
              <a:t>;</a:t>
            </a:r>
            <a:endParaRPr lang="en-US" sz="1600" dirty="0">
              <a:solidFill>
                <a:srgbClr val="1A1A1A"/>
              </a:solidFill>
              <a:latin typeface="Courier" charset="0"/>
            </a:endParaRPr>
          </a:p>
          <a:p>
            <a:r>
              <a:rPr lang="de-DE" sz="1600" dirty="0">
                <a:solidFill>
                  <a:srgbClr val="1A1A1A"/>
                </a:solidFill>
                <a:latin typeface="Courier" charset="0"/>
              </a:rPr>
              <a:t>        </a:t>
            </a:r>
            <a:r>
              <a:rPr lang="de-DE" sz="1600" dirty="0" err="1">
                <a:solidFill>
                  <a:srgbClr val="1A1A1A"/>
                </a:solidFill>
                <a:latin typeface="Courier" charset="0"/>
              </a:rPr>
              <a:t>array</a:t>
            </a:r>
            <a:r>
              <a:rPr lang="de-DE" sz="1600" dirty="0">
                <a:solidFill>
                  <a:srgbClr val="128B02"/>
                </a:solidFill>
                <a:latin typeface="Courier" charset="0"/>
              </a:rPr>
              <a:t>[</a:t>
            </a:r>
            <a:r>
              <a:rPr lang="de-DE" sz="1600" dirty="0">
                <a:solidFill>
                  <a:srgbClr val="1A1A1A"/>
                </a:solidFill>
                <a:latin typeface="Courier" charset="0"/>
              </a:rPr>
              <a:t>d</a:t>
            </a:r>
            <a:r>
              <a:rPr lang="de-DE" sz="1600" dirty="0">
                <a:solidFill>
                  <a:srgbClr val="128B02"/>
                </a:solidFill>
                <a:latin typeface="Courier" charset="0"/>
              </a:rPr>
              <a:t>]</a:t>
            </a:r>
            <a:r>
              <a:rPr lang="de-DE" sz="1600" dirty="0">
                <a:solidFill>
                  <a:srgbClr val="1A1A1A"/>
                </a:solidFill>
                <a:latin typeface="Courier" charset="0"/>
              </a:rPr>
              <a:t>   </a:t>
            </a:r>
            <a:r>
              <a:rPr lang="de-DE" sz="1600" dirty="0">
                <a:solidFill>
                  <a:srgbClr val="2B8B27"/>
                </a:solidFill>
                <a:latin typeface="Courier" charset="0"/>
              </a:rPr>
              <a:t>=</a:t>
            </a:r>
            <a:r>
              <a:rPr lang="de-DE" sz="1600" dirty="0">
                <a:solidFill>
                  <a:srgbClr val="1A1A1A"/>
                </a:solidFill>
                <a:latin typeface="Courier" charset="0"/>
              </a:rPr>
              <a:t> </a:t>
            </a:r>
            <a:r>
              <a:rPr lang="de-DE" sz="1600" dirty="0" err="1">
                <a:solidFill>
                  <a:srgbClr val="1A1A1A"/>
                </a:solidFill>
                <a:latin typeface="Courier" charset="0"/>
              </a:rPr>
              <a:t>array</a:t>
            </a:r>
            <a:r>
              <a:rPr lang="de-DE" sz="1600" dirty="0">
                <a:solidFill>
                  <a:srgbClr val="128B02"/>
                </a:solidFill>
                <a:latin typeface="Courier" charset="0"/>
              </a:rPr>
              <a:t>[</a:t>
            </a:r>
            <a:r>
              <a:rPr lang="de-DE" sz="1600" dirty="0">
                <a:solidFill>
                  <a:srgbClr val="1A1A1A"/>
                </a:solidFill>
                <a:latin typeface="Courier" charset="0"/>
              </a:rPr>
              <a:t>d</a:t>
            </a:r>
            <a:r>
              <a:rPr lang="de-DE" sz="1600" dirty="0">
                <a:solidFill>
                  <a:srgbClr val="2B8B27"/>
                </a:solidFill>
                <a:latin typeface="Courier" charset="0"/>
              </a:rPr>
              <a:t>+</a:t>
            </a:r>
            <a:r>
              <a:rPr lang="de-DE" sz="1600" dirty="0">
                <a:solidFill>
                  <a:srgbClr val="0000D5"/>
                </a:solidFill>
                <a:latin typeface="Courier" charset="0"/>
              </a:rPr>
              <a:t>1</a:t>
            </a:r>
            <a:r>
              <a:rPr lang="de-DE" sz="1600" dirty="0">
                <a:solidFill>
                  <a:srgbClr val="128B02"/>
                </a:solidFill>
                <a:latin typeface="Courier" charset="0"/>
              </a:rPr>
              <a:t>]</a:t>
            </a:r>
            <a:r>
              <a:rPr lang="de-DE" sz="1600" dirty="0">
                <a:solidFill>
                  <a:srgbClr val="2B8B27"/>
                </a:solidFill>
                <a:latin typeface="Courier" charset="0"/>
              </a:rPr>
              <a:t>;</a:t>
            </a:r>
            <a:endParaRPr lang="de-DE" sz="1600" dirty="0">
              <a:solidFill>
                <a:srgbClr val="1A1A1A"/>
              </a:solidFill>
              <a:latin typeface="Courier" charset="0"/>
            </a:endParaRPr>
          </a:p>
          <a:p>
            <a:r>
              <a:rPr lang="de-DE" sz="1600" dirty="0">
                <a:solidFill>
                  <a:srgbClr val="1A1A1A"/>
                </a:solidFill>
                <a:latin typeface="Courier" charset="0"/>
              </a:rPr>
              <a:t>        </a:t>
            </a:r>
            <a:r>
              <a:rPr lang="de-DE" sz="1600" dirty="0" err="1">
                <a:solidFill>
                  <a:srgbClr val="1A1A1A"/>
                </a:solidFill>
                <a:latin typeface="Courier" charset="0"/>
              </a:rPr>
              <a:t>array</a:t>
            </a:r>
            <a:r>
              <a:rPr lang="de-DE" sz="1600" dirty="0">
                <a:solidFill>
                  <a:srgbClr val="128B02"/>
                </a:solidFill>
                <a:latin typeface="Courier" charset="0"/>
              </a:rPr>
              <a:t>[</a:t>
            </a:r>
            <a:r>
              <a:rPr lang="de-DE" sz="1600" dirty="0">
                <a:solidFill>
                  <a:srgbClr val="1A1A1A"/>
                </a:solidFill>
                <a:latin typeface="Courier" charset="0"/>
              </a:rPr>
              <a:t>d</a:t>
            </a:r>
            <a:r>
              <a:rPr lang="de-DE" sz="1600" dirty="0">
                <a:solidFill>
                  <a:srgbClr val="2B8B27"/>
                </a:solidFill>
                <a:latin typeface="Courier" charset="0"/>
              </a:rPr>
              <a:t>+</a:t>
            </a:r>
            <a:r>
              <a:rPr lang="de-DE" sz="1600" dirty="0">
                <a:solidFill>
                  <a:srgbClr val="0000D5"/>
                </a:solidFill>
                <a:latin typeface="Courier" charset="0"/>
              </a:rPr>
              <a:t>1</a:t>
            </a:r>
            <a:r>
              <a:rPr lang="de-DE" sz="1600" dirty="0">
                <a:solidFill>
                  <a:srgbClr val="128B02"/>
                </a:solidFill>
                <a:latin typeface="Courier" charset="0"/>
              </a:rPr>
              <a:t>]</a:t>
            </a:r>
            <a:r>
              <a:rPr lang="de-DE" sz="1600" dirty="0">
                <a:solidFill>
                  <a:srgbClr val="1A1A1A"/>
                </a:solidFill>
                <a:latin typeface="Courier" charset="0"/>
              </a:rPr>
              <a:t> </a:t>
            </a:r>
            <a:r>
              <a:rPr lang="de-DE" sz="1600" dirty="0">
                <a:solidFill>
                  <a:srgbClr val="2B8B27"/>
                </a:solidFill>
                <a:latin typeface="Courier" charset="0"/>
              </a:rPr>
              <a:t>=</a:t>
            </a:r>
            <a:r>
              <a:rPr lang="de-DE" sz="1600" dirty="0">
                <a:solidFill>
                  <a:srgbClr val="1A1A1A"/>
                </a:solidFill>
                <a:latin typeface="Courier" charset="0"/>
              </a:rPr>
              <a:t> </a:t>
            </a:r>
            <a:r>
              <a:rPr lang="de-DE" sz="1600" dirty="0" err="1">
                <a:solidFill>
                  <a:srgbClr val="1A1A1A"/>
                </a:solidFill>
                <a:latin typeface="Courier" charset="0"/>
              </a:rPr>
              <a:t>swap</a:t>
            </a:r>
            <a:r>
              <a:rPr lang="de-DE" sz="1600" dirty="0">
                <a:solidFill>
                  <a:srgbClr val="2B8B27"/>
                </a:solidFill>
                <a:latin typeface="Courier" charset="0"/>
              </a:rPr>
              <a:t>;</a:t>
            </a:r>
            <a:endParaRPr lang="de-DE" sz="1600" dirty="0">
              <a:solidFill>
                <a:srgbClr val="1A1A1A"/>
              </a:solidFill>
              <a:latin typeface="Courier" charset="0"/>
            </a:endParaRPr>
          </a:p>
          <a:p>
            <a:r>
              <a:rPr lang="de-DE" sz="1600" dirty="0">
                <a:solidFill>
                  <a:srgbClr val="1A1A1A"/>
                </a:solidFill>
                <a:latin typeface="Courier" charset="0"/>
              </a:rPr>
              <a:t>      </a:t>
            </a:r>
            <a:r>
              <a:rPr lang="de-DE" sz="1600" dirty="0">
                <a:solidFill>
                  <a:srgbClr val="128B02"/>
                </a:solidFill>
                <a:latin typeface="Courier" charset="0"/>
              </a:rPr>
              <a:t>}</a:t>
            </a:r>
            <a:endParaRPr lang="de-DE" sz="1600" dirty="0">
              <a:solidFill>
                <a:srgbClr val="1A1A1A"/>
              </a:solidFill>
              <a:latin typeface="Courier" charset="0"/>
            </a:endParaRPr>
          </a:p>
          <a:p>
            <a:r>
              <a:rPr lang="de-DE" sz="1600" dirty="0">
                <a:solidFill>
                  <a:srgbClr val="1A1A1A"/>
                </a:solidFill>
                <a:latin typeface="Courier" charset="0"/>
              </a:rPr>
              <a:t>    </a:t>
            </a:r>
            <a:r>
              <a:rPr lang="de-DE" sz="1600" dirty="0">
                <a:solidFill>
                  <a:srgbClr val="128B02"/>
                </a:solidFill>
                <a:latin typeface="Courier" charset="0"/>
              </a:rPr>
              <a:t>}</a:t>
            </a:r>
            <a:endParaRPr lang="de-DE" sz="1600" dirty="0">
              <a:solidFill>
                <a:srgbClr val="1A1A1A"/>
              </a:solidFill>
              <a:latin typeface="Courier" charset="0"/>
            </a:endParaRPr>
          </a:p>
          <a:p>
            <a:r>
              <a:rPr lang="de-DE" sz="1600" dirty="0">
                <a:solidFill>
                  <a:srgbClr val="1A1A1A"/>
                </a:solidFill>
                <a:latin typeface="Courier" charset="0"/>
              </a:rPr>
              <a:t>  </a:t>
            </a:r>
            <a:r>
              <a:rPr lang="de-DE" sz="1600" dirty="0">
                <a:solidFill>
                  <a:srgbClr val="128B02"/>
                </a:solidFill>
                <a:latin typeface="Courier" charset="0"/>
              </a:rPr>
              <a:t>}</a:t>
            </a:r>
            <a:endParaRPr lang="de-DE" sz="1600" dirty="0">
              <a:solidFill>
                <a:srgbClr val="1A1A1A"/>
              </a:solidFill>
              <a:latin typeface="Courier" charset="0"/>
            </a:endParaRPr>
          </a:p>
          <a:p>
            <a:r>
              <a:rPr lang="en-US" sz="1600" dirty="0">
                <a:solidFill>
                  <a:srgbClr val="A2A506"/>
                </a:solidFill>
                <a:latin typeface="Courier" charset="0"/>
              </a:rPr>
              <a:t>return</a:t>
            </a:r>
            <a:r>
              <a:rPr lang="en-US" sz="1600" dirty="0">
                <a:solidFill>
                  <a:srgbClr val="1A1A1A"/>
                </a:solidFill>
                <a:latin typeface="Courier" charset="0"/>
              </a:rPr>
              <a:t> </a:t>
            </a:r>
            <a:r>
              <a:rPr lang="en-US" sz="1600" dirty="0">
                <a:solidFill>
                  <a:srgbClr val="0000D5"/>
                </a:solidFill>
                <a:latin typeface="Courier" charset="0"/>
              </a:rPr>
              <a:t>0</a:t>
            </a:r>
            <a:r>
              <a:rPr lang="en-US" sz="1600" dirty="0">
                <a:solidFill>
                  <a:srgbClr val="2B8B27"/>
                </a:solidFill>
                <a:latin typeface="Courier" charset="0"/>
              </a:rPr>
              <a:t>;</a:t>
            </a:r>
            <a:endParaRPr lang="en-US" sz="1600" dirty="0">
              <a:solidFill>
                <a:srgbClr val="1A1A1A"/>
              </a:solidFill>
              <a:latin typeface="Courier" charset="0"/>
            </a:endParaRPr>
          </a:p>
          <a:p>
            <a:r>
              <a:rPr lang="en-US" sz="1600" dirty="0">
                <a:solidFill>
                  <a:srgbClr val="128B02"/>
                </a:solidFill>
                <a:latin typeface="Courier" charset="0"/>
              </a:rPr>
              <a:t>}</a:t>
            </a:r>
            <a:endParaRPr lang="en-US" sz="1600" dirty="0"/>
          </a:p>
        </p:txBody>
      </p:sp>
    </p:spTree>
    <p:extLst>
      <p:ext uri="{BB962C8B-B14F-4D97-AF65-F5344CB8AC3E}">
        <p14:creationId xmlns:p14="http://schemas.microsoft.com/office/powerpoint/2010/main" val="265152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Bubble sort</a:t>
            </a:r>
          </a:p>
        </p:txBody>
      </p:sp>
      <p:pic>
        <p:nvPicPr>
          <p:cNvPr id="6" name="Bubble-sort-example-300px.gif">
            <a:hlinkClick r:id="" action="ppaction://media"/>
          </p:cNvPr>
          <p:cNvPicPr>
            <a:picLocks noGrp="1" noChangeAspect="1"/>
          </p:cNvPicPr>
          <p:nvPr>
            <p:ph idx="1"/>
            <a:videoFile r:link="rId2"/>
            <p:extLst>
              <p:ext uri="{DAA4B4D4-6D71-4841-9C94-3DE7FCFB9230}">
                <p14:media xmlns:p14="http://schemas.microsoft.com/office/powerpoint/2010/main" r:embed="rId1"/>
              </p:ext>
            </p:extLst>
          </p:nvPr>
        </p:nvPicPr>
        <p:blipFill>
          <a:blip r:embed="rId4"/>
          <a:stretch>
            <a:fillRect/>
          </a:stretch>
        </p:blipFill>
        <p:spPr>
          <a:xfrm>
            <a:off x="2334624" y="2287801"/>
            <a:ext cx="4685995" cy="2811236"/>
          </a:xfrm>
        </p:spPr>
      </p:pic>
    </p:spTree>
    <p:extLst>
      <p:ext uri="{BB962C8B-B14F-4D97-AF65-F5344CB8AC3E}">
        <p14:creationId xmlns:p14="http://schemas.microsoft.com/office/powerpoint/2010/main" val="38872685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6"/>
                                        </p:tgtEl>
                                      </p:cBhvr>
                                    </p:cmd>
                                  </p:childTnLst>
                                </p:cTn>
                              </p:par>
                            </p:childTnLst>
                          </p:cTn>
                        </p:par>
                      </p:childTnLst>
                    </p:cTn>
                  </p:par>
                </p:childTnLst>
              </p:cTn>
              <p:nextCondLst>
                <p:cond evt="onClick" delay="0">
                  <p:tgtEl>
                    <p:spTgt spid="6"/>
                  </p:tgtEl>
                </p:cond>
              </p:nextCondLst>
            </p:seq>
            <p:video>
              <p:cMediaNode vol="80000">
                <p:cTn id="7" fill="hold" display="0">
                  <p:stCondLst>
                    <p:cond delay="indefinite"/>
                  </p:stCondLst>
                </p:cTn>
                <p:tgtEl>
                  <p:spTgt spid="6"/>
                </p:tgtEl>
              </p:cMediaNode>
            </p:vide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35098" y="2946431"/>
            <a:ext cx="7243083" cy="1200329"/>
          </a:xfrm>
          <a:prstGeom prst="rect">
            <a:avLst/>
          </a:prstGeom>
          <a:noFill/>
        </p:spPr>
        <p:txBody>
          <a:bodyPr wrap="square" rtlCol="0">
            <a:spAutoFit/>
          </a:bodyPr>
          <a:lstStyle/>
          <a:p>
            <a:pPr algn="ctr"/>
            <a:r>
              <a:rPr lang="en-US" sz="3600" dirty="0">
                <a:solidFill>
                  <a:srgbClr val="FF0000"/>
                </a:solidFill>
              </a:rPr>
              <a:t>EXAMPLES ON </a:t>
            </a:r>
          </a:p>
          <a:p>
            <a:pPr algn="ctr"/>
            <a:r>
              <a:rPr lang="en-US" sz="3600" dirty="0">
                <a:solidFill>
                  <a:srgbClr val="FF0000"/>
                </a:solidFill>
              </a:rPr>
              <a:t>SELECTION STATEMENTS</a:t>
            </a:r>
          </a:p>
        </p:txBody>
      </p:sp>
    </p:spTree>
    <p:extLst>
      <p:ext uri="{BB962C8B-B14F-4D97-AF65-F5344CB8AC3E}">
        <p14:creationId xmlns:p14="http://schemas.microsoft.com/office/powerpoint/2010/main" val="1236715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Logic conditions</a:t>
            </a:r>
          </a:p>
        </p:txBody>
      </p:sp>
      <p:sp>
        <p:nvSpPr>
          <p:cNvPr id="4" name="Rectangle 3"/>
          <p:cNvSpPr/>
          <p:nvPr/>
        </p:nvSpPr>
        <p:spPr>
          <a:xfrm>
            <a:off x="816693" y="1412818"/>
            <a:ext cx="1787669" cy="1200329"/>
          </a:xfrm>
          <a:prstGeom prst="rect">
            <a:avLst/>
          </a:prstGeom>
        </p:spPr>
        <p:txBody>
          <a:bodyPr wrap="none">
            <a:spAutoFit/>
          </a:bodyPr>
          <a:lstStyle/>
          <a:p>
            <a:r>
              <a:rPr lang="en-US" dirty="0" err="1"/>
              <a:t>int</a:t>
            </a:r>
            <a:r>
              <a:rPr lang="en-US" dirty="0"/>
              <a:t> age= 17;</a:t>
            </a:r>
          </a:p>
          <a:p>
            <a:endParaRPr lang="en-US" dirty="0"/>
          </a:p>
          <a:p>
            <a:r>
              <a:rPr lang="mr-IN" dirty="0" err="1"/>
              <a:t>if</a:t>
            </a:r>
            <a:r>
              <a:rPr lang="mr-IN" dirty="0"/>
              <a:t> (</a:t>
            </a:r>
            <a:r>
              <a:rPr lang="mr-IN" dirty="0" err="1"/>
              <a:t>age</a:t>
            </a:r>
            <a:r>
              <a:rPr lang="mr-IN" dirty="0"/>
              <a:t> </a:t>
            </a:r>
            <a:r>
              <a:rPr lang="en-US" dirty="0"/>
              <a:t>=</a:t>
            </a:r>
            <a:r>
              <a:rPr lang="mr-IN" dirty="0"/>
              <a:t> 18)</a:t>
            </a:r>
            <a:endParaRPr lang="en-US" dirty="0"/>
          </a:p>
          <a:p>
            <a:r>
              <a:rPr lang="en-US" dirty="0"/>
              <a:t>    </a:t>
            </a:r>
            <a:r>
              <a:rPr lang="en-US" dirty="0" err="1"/>
              <a:t>printf</a:t>
            </a:r>
            <a:r>
              <a:rPr lang="en-US" dirty="0"/>
              <a:t>(“OK!”);</a:t>
            </a:r>
          </a:p>
        </p:txBody>
      </p:sp>
      <p:sp>
        <p:nvSpPr>
          <p:cNvPr id="5" name="Rectangle 4"/>
          <p:cNvSpPr/>
          <p:nvPr/>
        </p:nvSpPr>
        <p:spPr>
          <a:xfrm>
            <a:off x="816693" y="4179830"/>
            <a:ext cx="1787669" cy="1200329"/>
          </a:xfrm>
          <a:prstGeom prst="rect">
            <a:avLst/>
          </a:prstGeom>
        </p:spPr>
        <p:txBody>
          <a:bodyPr wrap="none">
            <a:spAutoFit/>
          </a:bodyPr>
          <a:lstStyle/>
          <a:p>
            <a:r>
              <a:rPr lang="en-US" dirty="0" err="1"/>
              <a:t>int</a:t>
            </a:r>
            <a:r>
              <a:rPr lang="en-US" dirty="0"/>
              <a:t> age= 17;</a:t>
            </a:r>
          </a:p>
          <a:p>
            <a:endParaRPr lang="en-US" dirty="0"/>
          </a:p>
          <a:p>
            <a:r>
              <a:rPr lang="mr-IN" dirty="0" err="1"/>
              <a:t>if</a:t>
            </a:r>
            <a:r>
              <a:rPr lang="mr-IN" dirty="0"/>
              <a:t> (</a:t>
            </a:r>
            <a:r>
              <a:rPr lang="mr-IN" dirty="0" err="1"/>
              <a:t>age</a:t>
            </a:r>
            <a:r>
              <a:rPr lang="mr-IN" dirty="0"/>
              <a:t> </a:t>
            </a:r>
            <a:r>
              <a:rPr lang="en-US" dirty="0"/>
              <a:t>==</a:t>
            </a:r>
            <a:r>
              <a:rPr lang="mr-IN" dirty="0"/>
              <a:t> 18)</a:t>
            </a:r>
            <a:endParaRPr lang="en-US" dirty="0"/>
          </a:p>
          <a:p>
            <a:r>
              <a:rPr lang="en-US" dirty="0"/>
              <a:t>    </a:t>
            </a:r>
            <a:r>
              <a:rPr lang="en-US" dirty="0" err="1"/>
              <a:t>printf</a:t>
            </a:r>
            <a:r>
              <a:rPr lang="en-US" dirty="0"/>
              <a:t>(“OK!”);</a:t>
            </a:r>
          </a:p>
        </p:txBody>
      </p:sp>
      <p:grpSp>
        <p:nvGrpSpPr>
          <p:cNvPr id="10" name="Group 9"/>
          <p:cNvGrpSpPr/>
          <p:nvPr/>
        </p:nvGrpSpPr>
        <p:grpSpPr>
          <a:xfrm>
            <a:off x="816693" y="1257300"/>
            <a:ext cx="2598020" cy="1871663"/>
            <a:chOff x="816693" y="1257300"/>
            <a:chExt cx="2598020" cy="1871663"/>
          </a:xfrm>
        </p:grpSpPr>
        <p:cxnSp>
          <p:nvCxnSpPr>
            <p:cNvPr id="7" name="Straight Connector 6"/>
            <p:cNvCxnSpPr/>
            <p:nvPr/>
          </p:nvCxnSpPr>
          <p:spPr>
            <a:xfrm flipV="1">
              <a:off x="816693" y="1257300"/>
              <a:ext cx="2598020" cy="170021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flipV="1">
              <a:off x="1057275" y="1285875"/>
              <a:ext cx="2157413" cy="18430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4286249" y="2387191"/>
            <a:ext cx="4608954" cy="369332"/>
          </a:xfrm>
          <a:prstGeom prst="rect">
            <a:avLst/>
          </a:prstGeom>
          <a:noFill/>
        </p:spPr>
        <p:txBody>
          <a:bodyPr wrap="none" rtlCol="0">
            <a:spAutoFit/>
          </a:bodyPr>
          <a:lstStyle/>
          <a:p>
            <a:r>
              <a:rPr lang="en-US" dirty="0"/>
              <a:t>It always prints “</a:t>
            </a:r>
            <a:r>
              <a:rPr lang="en-US"/>
              <a:t>OK!” and age becomes 18 </a:t>
            </a:r>
            <a:endParaRPr lang="en-US" dirty="0"/>
          </a:p>
        </p:txBody>
      </p:sp>
      <p:sp>
        <p:nvSpPr>
          <p:cNvPr id="12" name="TextBox 11"/>
          <p:cNvSpPr txBox="1"/>
          <p:nvPr/>
        </p:nvSpPr>
        <p:spPr>
          <a:xfrm>
            <a:off x="4726822" y="1425461"/>
            <a:ext cx="3371436" cy="369332"/>
          </a:xfrm>
          <a:prstGeom prst="rect">
            <a:avLst/>
          </a:prstGeom>
          <a:noFill/>
        </p:spPr>
        <p:txBody>
          <a:bodyPr wrap="none" rtlCol="0">
            <a:spAutoFit/>
          </a:bodyPr>
          <a:lstStyle/>
          <a:p>
            <a:r>
              <a:rPr lang="en-US" dirty="0"/>
              <a:t>What </a:t>
            </a:r>
            <a:r>
              <a:rPr lang="en-US"/>
              <a:t>is the value of age = 18? </a:t>
            </a:r>
            <a:endParaRPr lang="en-US" dirty="0"/>
          </a:p>
        </p:txBody>
      </p:sp>
      <p:sp>
        <p:nvSpPr>
          <p:cNvPr id="13" name="TextBox 12"/>
          <p:cNvSpPr txBox="1"/>
          <p:nvPr/>
        </p:nvSpPr>
        <p:spPr>
          <a:xfrm>
            <a:off x="8183986" y="1413483"/>
            <a:ext cx="441146" cy="369332"/>
          </a:xfrm>
          <a:prstGeom prst="rect">
            <a:avLst/>
          </a:prstGeom>
          <a:noFill/>
        </p:spPr>
        <p:txBody>
          <a:bodyPr wrap="none" rtlCol="0">
            <a:spAutoFit/>
          </a:bodyPr>
          <a:lstStyle/>
          <a:p>
            <a:r>
              <a:rPr lang="en-US"/>
              <a:t>18</a:t>
            </a:r>
          </a:p>
        </p:txBody>
      </p:sp>
      <p:sp>
        <p:nvSpPr>
          <p:cNvPr id="14" name="TextBox 13"/>
          <p:cNvSpPr txBox="1"/>
          <p:nvPr/>
        </p:nvSpPr>
        <p:spPr>
          <a:xfrm>
            <a:off x="4726822" y="1906326"/>
            <a:ext cx="2557110" cy="369332"/>
          </a:xfrm>
          <a:prstGeom prst="rect">
            <a:avLst/>
          </a:prstGeom>
          <a:noFill/>
        </p:spPr>
        <p:txBody>
          <a:bodyPr wrap="none" rtlCol="0">
            <a:spAutoFit/>
          </a:bodyPr>
          <a:lstStyle/>
          <a:p>
            <a:r>
              <a:rPr lang="en-US"/>
              <a:t>Is 18 true of false in C?</a:t>
            </a:r>
          </a:p>
        </p:txBody>
      </p:sp>
      <p:sp>
        <p:nvSpPr>
          <p:cNvPr id="15" name="TextBox 14"/>
          <p:cNvSpPr txBox="1"/>
          <p:nvPr/>
        </p:nvSpPr>
        <p:spPr>
          <a:xfrm>
            <a:off x="7516047" y="1906326"/>
            <a:ext cx="582211" cy="369332"/>
          </a:xfrm>
          <a:prstGeom prst="rect">
            <a:avLst/>
          </a:prstGeom>
          <a:noFill/>
        </p:spPr>
        <p:txBody>
          <a:bodyPr wrap="none" rtlCol="0">
            <a:spAutoFit/>
          </a:bodyPr>
          <a:lstStyle/>
          <a:p>
            <a:r>
              <a:rPr lang="en-US"/>
              <a:t>true</a:t>
            </a:r>
          </a:p>
        </p:txBody>
      </p:sp>
      <p:sp>
        <p:nvSpPr>
          <p:cNvPr id="16" name="TextBox 15"/>
          <p:cNvSpPr txBox="1"/>
          <p:nvPr/>
        </p:nvSpPr>
        <p:spPr>
          <a:xfrm>
            <a:off x="4157840" y="4410662"/>
            <a:ext cx="4544834" cy="646331"/>
          </a:xfrm>
          <a:prstGeom prst="rect">
            <a:avLst/>
          </a:prstGeom>
          <a:noFill/>
        </p:spPr>
        <p:txBody>
          <a:bodyPr wrap="none" rtlCol="0">
            <a:spAutoFit/>
          </a:bodyPr>
          <a:lstStyle/>
          <a:p>
            <a:r>
              <a:rPr lang="en-US" dirty="0"/>
              <a:t>It prints “OK!” only when age is equal to 18</a:t>
            </a:r>
          </a:p>
          <a:p>
            <a:r>
              <a:rPr lang="en-US" dirty="0"/>
              <a:t>age remains equal to 17</a:t>
            </a:r>
          </a:p>
        </p:txBody>
      </p:sp>
    </p:spTree>
    <p:extLst>
      <p:ext uri="{BB962C8B-B14F-4D97-AF65-F5344CB8AC3E}">
        <p14:creationId xmlns:p14="http://schemas.microsoft.com/office/powerpoint/2010/main" val="1192407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3" grpId="0"/>
      <p:bldP spid="14" grpId="0"/>
      <p:bldP spid="15" grpId="0"/>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Selection statements</a:t>
            </a:r>
          </a:p>
        </p:txBody>
      </p:sp>
      <p:sp>
        <p:nvSpPr>
          <p:cNvPr id="4" name="Rectangle 3"/>
          <p:cNvSpPr/>
          <p:nvPr/>
        </p:nvSpPr>
        <p:spPr>
          <a:xfrm>
            <a:off x="1900238" y="1713250"/>
            <a:ext cx="4872037" cy="4247317"/>
          </a:xfrm>
          <a:prstGeom prst="rect">
            <a:avLst/>
          </a:prstGeom>
        </p:spPr>
        <p:txBody>
          <a:bodyPr wrap="square">
            <a:spAutoFit/>
          </a:bodyPr>
          <a:lstStyle/>
          <a:p>
            <a:r>
              <a:rPr lang="en-US" dirty="0">
                <a:solidFill>
                  <a:srgbClr val="500070"/>
                </a:solidFill>
              </a:rPr>
              <a:t>#include &lt;</a:t>
            </a:r>
            <a:r>
              <a:rPr lang="en-US" dirty="0" err="1">
                <a:solidFill>
                  <a:srgbClr val="500070"/>
                </a:solidFill>
              </a:rPr>
              <a:t>stdio.h</a:t>
            </a:r>
            <a:r>
              <a:rPr lang="en-US" dirty="0">
                <a:solidFill>
                  <a:srgbClr val="500070"/>
                </a:solidFill>
              </a:rPr>
              <a:t>&gt;</a:t>
            </a:r>
          </a:p>
          <a:p>
            <a:endParaRPr lang="en-US" dirty="0"/>
          </a:p>
          <a:p>
            <a:r>
              <a:rPr lang="en-US" dirty="0" err="1">
                <a:solidFill>
                  <a:srgbClr val="0000B0"/>
                </a:solidFill>
              </a:rPr>
              <a:t>int</a:t>
            </a:r>
            <a:r>
              <a:rPr lang="en-US" dirty="0"/>
              <a:t> main(){    </a:t>
            </a:r>
          </a:p>
          <a:p>
            <a:r>
              <a:rPr lang="en-US" dirty="0"/>
              <a:t>    </a:t>
            </a:r>
            <a:r>
              <a:rPr lang="en-US" dirty="0" err="1">
                <a:solidFill>
                  <a:srgbClr val="0000B0"/>
                </a:solidFill>
              </a:rPr>
              <a:t>int</a:t>
            </a:r>
            <a:r>
              <a:rPr lang="en-US" dirty="0"/>
              <a:t> number= 0;    </a:t>
            </a:r>
          </a:p>
          <a:p>
            <a:r>
              <a:rPr lang="en-US" dirty="0"/>
              <a:t>    </a:t>
            </a:r>
            <a:r>
              <a:rPr lang="en-US" dirty="0" err="1">
                <a:solidFill>
                  <a:srgbClr val="0000B0"/>
                </a:solidFill>
              </a:rPr>
              <a:t>printf</a:t>
            </a:r>
            <a:r>
              <a:rPr lang="en-US" dirty="0"/>
              <a:t>("Enter an integer: ");      </a:t>
            </a:r>
          </a:p>
          <a:p>
            <a:r>
              <a:rPr lang="en-US" dirty="0"/>
              <a:t>    </a:t>
            </a:r>
            <a:r>
              <a:rPr lang="en-US" dirty="0" err="1">
                <a:solidFill>
                  <a:srgbClr val="0000B0"/>
                </a:solidFill>
              </a:rPr>
              <a:t>scanf</a:t>
            </a:r>
            <a:r>
              <a:rPr lang="en-US" dirty="0"/>
              <a:t>("%</a:t>
            </a:r>
            <a:r>
              <a:rPr lang="en-US" dirty="0" err="1"/>
              <a:t>d",&amp;number</a:t>
            </a:r>
            <a:r>
              <a:rPr lang="en-US" dirty="0"/>
              <a:t>);    </a:t>
            </a:r>
          </a:p>
          <a:p>
            <a:endParaRPr lang="en-US" dirty="0"/>
          </a:p>
          <a:p>
            <a:r>
              <a:rPr lang="en-US" dirty="0"/>
              <a:t>    </a:t>
            </a:r>
            <a:r>
              <a:rPr lang="en-US" dirty="0">
                <a:solidFill>
                  <a:srgbClr val="007000"/>
                </a:solidFill>
              </a:rPr>
              <a:t>// True if remainder is 0    </a:t>
            </a:r>
          </a:p>
          <a:p>
            <a:r>
              <a:rPr lang="en-US" dirty="0"/>
              <a:t>    </a:t>
            </a:r>
            <a:r>
              <a:rPr lang="en-US" dirty="0">
                <a:solidFill>
                  <a:srgbClr val="0000B0"/>
                </a:solidFill>
              </a:rPr>
              <a:t>if </a:t>
            </a:r>
            <a:r>
              <a:rPr lang="en-US" dirty="0"/>
              <a:t>( number%2 == 0 )        </a:t>
            </a:r>
          </a:p>
          <a:p>
            <a:r>
              <a:rPr lang="en-US" dirty="0"/>
              <a:t>        </a:t>
            </a:r>
            <a:r>
              <a:rPr lang="en-US" dirty="0" err="1">
                <a:solidFill>
                  <a:srgbClr val="0000B0"/>
                </a:solidFill>
              </a:rPr>
              <a:t>printf</a:t>
            </a:r>
            <a:r>
              <a:rPr lang="en-US" dirty="0"/>
              <a:t>("%d is an even integer.", number);    </a:t>
            </a:r>
          </a:p>
          <a:p>
            <a:r>
              <a:rPr lang="en-US" dirty="0"/>
              <a:t>    </a:t>
            </a:r>
            <a:r>
              <a:rPr lang="en-US" dirty="0">
                <a:solidFill>
                  <a:srgbClr val="0000B0"/>
                </a:solidFill>
              </a:rPr>
              <a:t>else</a:t>
            </a:r>
            <a:r>
              <a:rPr lang="en-US" dirty="0"/>
              <a:t>        </a:t>
            </a:r>
          </a:p>
          <a:p>
            <a:r>
              <a:rPr lang="en-US" dirty="0"/>
              <a:t>        </a:t>
            </a:r>
            <a:r>
              <a:rPr lang="en-US" dirty="0" err="1">
                <a:solidFill>
                  <a:srgbClr val="0000B0"/>
                </a:solidFill>
              </a:rPr>
              <a:t>printf</a:t>
            </a:r>
            <a:r>
              <a:rPr lang="en-US" dirty="0"/>
              <a:t>("%d is an odd integer.", number);    </a:t>
            </a:r>
          </a:p>
          <a:p>
            <a:endParaRPr lang="en-US" dirty="0"/>
          </a:p>
          <a:p>
            <a:r>
              <a:rPr lang="en-US" dirty="0"/>
              <a:t>    </a:t>
            </a:r>
            <a:r>
              <a:rPr lang="en-US" dirty="0">
                <a:solidFill>
                  <a:srgbClr val="0000B0"/>
                </a:solidFill>
              </a:rPr>
              <a:t>return</a:t>
            </a:r>
            <a:r>
              <a:rPr lang="en-US" dirty="0"/>
              <a:t> 0;</a:t>
            </a:r>
          </a:p>
          <a:p>
            <a:r>
              <a:rPr lang="en-US" dirty="0"/>
              <a:t>}</a:t>
            </a:r>
          </a:p>
        </p:txBody>
      </p:sp>
    </p:spTree>
    <p:extLst>
      <p:ext uri="{BB962C8B-B14F-4D97-AF65-F5344CB8AC3E}">
        <p14:creationId xmlns:p14="http://schemas.microsoft.com/office/powerpoint/2010/main" val="425895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Cascade of ifs</a:t>
            </a:r>
          </a:p>
        </p:txBody>
      </p:sp>
      <p:sp>
        <p:nvSpPr>
          <p:cNvPr id="4" name="Rectangle 3"/>
          <p:cNvSpPr/>
          <p:nvPr/>
        </p:nvSpPr>
        <p:spPr>
          <a:xfrm>
            <a:off x="4802339" y="81280"/>
            <a:ext cx="4872037" cy="6740307"/>
          </a:xfrm>
          <a:prstGeom prst="rect">
            <a:avLst/>
          </a:prstGeom>
        </p:spPr>
        <p:txBody>
          <a:bodyPr wrap="square">
            <a:spAutoFit/>
          </a:bodyPr>
          <a:lstStyle/>
          <a:p>
            <a:r>
              <a:rPr lang="en-US" dirty="0">
                <a:solidFill>
                  <a:srgbClr val="500070"/>
                </a:solidFill>
              </a:rPr>
              <a:t>#include &lt;</a:t>
            </a:r>
            <a:r>
              <a:rPr lang="en-US" dirty="0" err="1">
                <a:solidFill>
                  <a:srgbClr val="500070"/>
                </a:solidFill>
              </a:rPr>
              <a:t>stdio.h</a:t>
            </a:r>
            <a:r>
              <a:rPr lang="en-US" dirty="0">
                <a:solidFill>
                  <a:srgbClr val="500070"/>
                </a:solidFill>
              </a:rPr>
              <a:t>&gt;</a:t>
            </a:r>
          </a:p>
          <a:p>
            <a:endParaRPr lang="en-US" dirty="0"/>
          </a:p>
          <a:p>
            <a:r>
              <a:rPr lang="en-US" dirty="0" err="1">
                <a:solidFill>
                  <a:srgbClr val="0000B0"/>
                </a:solidFill>
              </a:rPr>
              <a:t>int</a:t>
            </a:r>
            <a:r>
              <a:rPr lang="en-US" dirty="0"/>
              <a:t> main(){    </a:t>
            </a:r>
          </a:p>
          <a:p>
            <a:r>
              <a:rPr lang="en-US" dirty="0"/>
              <a:t>    </a:t>
            </a:r>
            <a:r>
              <a:rPr lang="en-US" dirty="0">
                <a:solidFill>
                  <a:srgbClr val="0000B0"/>
                </a:solidFill>
              </a:rPr>
              <a:t>char</a:t>
            </a:r>
            <a:r>
              <a:rPr lang="en-US" dirty="0"/>
              <a:t> grade</a:t>
            </a:r>
            <a:r>
              <a:rPr lang="en-US"/>
              <a:t>= ‘D’;</a:t>
            </a:r>
            <a:endParaRPr lang="en-US" dirty="0"/>
          </a:p>
          <a:p>
            <a:r>
              <a:rPr lang="en-US" dirty="0"/>
              <a:t>    </a:t>
            </a:r>
            <a:r>
              <a:rPr lang="en-US" dirty="0" err="1">
                <a:solidFill>
                  <a:srgbClr val="0000B0"/>
                </a:solidFill>
              </a:rPr>
              <a:t>int</a:t>
            </a:r>
            <a:r>
              <a:rPr lang="en-US" dirty="0"/>
              <a:t> score= 0;</a:t>
            </a:r>
          </a:p>
          <a:p>
            <a:r>
              <a:rPr lang="en-US" dirty="0"/>
              <a:t>    </a:t>
            </a:r>
            <a:r>
              <a:rPr lang="en-US" dirty="0" err="1">
                <a:solidFill>
                  <a:srgbClr val="0000B0"/>
                </a:solidFill>
              </a:rPr>
              <a:t>printf</a:t>
            </a:r>
            <a:r>
              <a:rPr lang="en-US" dirty="0"/>
              <a:t>("Enter a score: ");      </a:t>
            </a:r>
          </a:p>
          <a:p>
            <a:r>
              <a:rPr lang="en-US" dirty="0"/>
              <a:t>    </a:t>
            </a:r>
            <a:r>
              <a:rPr lang="en-US" dirty="0" err="1">
                <a:solidFill>
                  <a:srgbClr val="0000B0"/>
                </a:solidFill>
              </a:rPr>
              <a:t>scanf</a:t>
            </a:r>
            <a:r>
              <a:rPr lang="en-US" dirty="0"/>
              <a:t>("%d", &amp;score);    </a:t>
            </a:r>
          </a:p>
          <a:p>
            <a:endParaRPr lang="en-US" dirty="0"/>
          </a:p>
          <a:p>
            <a:r>
              <a:rPr lang="en-US" dirty="0"/>
              <a:t>    </a:t>
            </a:r>
            <a:r>
              <a:rPr lang="en-US" dirty="0">
                <a:solidFill>
                  <a:srgbClr val="007000"/>
                </a:solidFill>
              </a:rPr>
              <a:t>// True if remainder is 0    </a:t>
            </a:r>
          </a:p>
          <a:p>
            <a:r>
              <a:rPr lang="en-US" dirty="0"/>
              <a:t>    </a:t>
            </a:r>
            <a:r>
              <a:rPr lang="en-US" dirty="0">
                <a:solidFill>
                  <a:srgbClr val="0000B0"/>
                </a:solidFill>
              </a:rPr>
              <a:t>if </a:t>
            </a:r>
            <a:r>
              <a:rPr lang="en-US" dirty="0"/>
              <a:t>(score &gt;= 90)        </a:t>
            </a:r>
          </a:p>
          <a:p>
            <a:r>
              <a:rPr lang="en-US" dirty="0"/>
              <a:t>        grade= ‘A’;</a:t>
            </a:r>
          </a:p>
          <a:p>
            <a:r>
              <a:rPr lang="en-US" dirty="0"/>
              <a:t>    </a:t>
            </a:r>
            <a:r>
              <a:rPr lang="en-US" dirty="0">
                <a:solidFill>
                  <a:srgbClr val="0000B0"/>
                </a:solidFill>
              </a:rPr>
              <a:t>else</a:t>
            </a:r>
            <a:r>
              <a:rPr lang="en-US" dirty="0"/>
              <a:t>     </a:t>
            </a:r>
          </a:p>
          <a:p>
            <a:r>
              <a:rPr lang="en-US" dirty="0"/>
              <a:t>        </a:t>
            </a:r>
            <a:r>
              <a:rPr lang="en-US" dirty="0">
                <a:solidFill>
                  <a:srgbClr val="0000B0"/>
                </a:solidFill>
              </a:rPr>
              <a:t>if</a:t>
            </a:r>
            <a:r>
              <a:rPr lang="en-US" dirty="0"/>
              <a:t> (score &gt;= 80)</a:t>
            </a:r>
          </a:p>
          <a:p>
            <a:r>
              <a:rPr lang="en-US" dirty="0"/>
              <a:t>           grade= ‘B’;</a:t>
            </a:r>
          </a:p>
          <a:p>
            <a:r>
              <a:rPr lang="en-US" dirty="0"/>
              <a:t>        </a:t>
            </a:r>
            <a:r>
              <a:rPr lang="en-US" dirty="0">
                <a:solidFill>
                  <a:srgbClr val="0000B0"/>
                </a:solidFill>
              </a:rPr>
              <a:t>else</a:t>
            </a:r>
            <a:r>
              <a:rPr lang="en-US" dirty="0"/>
              <a:t>     </a:t>
            </a:r>
          </a:p>
          <a:p>
            <a:r>
              <a:rPr lang="en-US" dirty="0"/>
              <a:t>            </a:t>
            </a:r>
            <a:r>
              <a:rPr lang="en-US" dirty="0">
                <a:solidFill>
                  <a:srgbClr val="0000B0"/>
                </a:solidFill>
              </a:rPr>
              <a:t>if</a:t>
            </a:r>
            <a:r>
              <a:rPr lang="en-US" dirty="0"/>
              <a:t> (score &gt;= 70)</a:t>
            </a:r>
          </a:p>
          <a:p>
            <a:r>
              <a:rPr lang="en-US" dirty="0"/>
              <a:t>               grade= ‘C’;</a:t>
            </a:r>
          </a:p>
          <a:p>
            <a:r>
              <a:rPr lang="en-US" dirty="0"/>
              <a:t>            </a:t>
            </a:r>
            <a:r>
              <a:rPr lang="en-US" dirty="0">
                <a:solidFill>
                  <a:srgbClr val="0000B0"/>
                </a:solidFill>
              </a:rPr>
              <a:t>else</a:t>
            </a:r>
            <a:r>
              <a:rPr lang="en-US" dirty="0"/>
              <a:t> </a:t>
            </a:r>
          </a:p>
          <a:p>
            <a:r>
              <a:rPr lang="en-US" dirty="0"/>
              <a:t>	 </a:t>
            </a:r>
            <a:r>
              <a:rPr lang="en-US" dirty="0">
                <a:solidFill>
                  <a:srgbClr val="0000B0"/>
                </a:solidFill>
              </a:rPr>
              <a:t>if</a:t>
            </a:r>
            <a:r>
              <a:rPr lang="en-US" dirty="0"/>
              <a:t> (score &gt;= 60);</a:t>
            </a:r>
          </a:p>
          <a:p>
            <a:r>
              <a:rPr lang="en-US" dirty="0"/>
              <a:t>   </a:t>
            </a:r>
          </a:p>
          <a:p>
            <a:r>
              <a:rPr lang="en-US" dirty="0"/>
              <a:t>    </a:t>
            </a:r>
            <a:r>
              <a:rPr lang="en-US" dirty="0" err="1">
                <a:solidFill>
                  <a:srgbClr val="0000B0"/>
                </a:solidFill>
              </a:rPr>
              <a:t>printf</a:t>
            </a:r>
            <a:r>
              <a:rPr lang="en-US" dirty="0"/>
              <a:t>(”Your grade is %c: ", grade);    </a:t>
            </a:r>
          </a:p>
          <a:p>
            <a:endParaRPr lang="en-US" dirty="0"/>
          </a:p>
          <a:p>
            <a:r>
              <a:rPr lang="en-US" dirty="0"/>
              <a:t>    </a:t>
            </a:r>
            <a:r>
              <a:rPr lang="en-US" dirty="0">
                <a:solidFill>
                  <a:srgbClr val="0000B0"/>
                </a:solidFill>
              </a:rPr>
              <a:t>return</a:t>
            </a:r>
            <a:r>
              <a:rPr lang="en-US" dirty="0"/>
              <a:t> 0;</a:t>
            </a:r>
          </a:p>
          <a:p>
            <a:r>
              <a:rPr lang="en-US" dirty="0"/>
              <a:t>}</a:t>
            </a:r>
          </a:p>
        </p:txBody>
      </p:sp>
      <p:grpSp>
        <p:nvGrpSpPr>
          <p:cNvPr id="7" name="Group 6"/>
          <p:cNvGrpSpPr/>
          <p:nvPr/>
        </p:nvGrpSpPr>
        <p:grpSpPr>
          <a:xfrm>
            <a:off x="271462" y="671691"/>
            <a:ext cx="4457701" cy="6186309"/>
            <a:chOff x="271462" y="671691"/>
            <a:chExt cx="4457701" cy="6186309"/>
          </a:xfrm>
        </p:grpSpPr>
        <p:sp>
          <p:nvSpPr>
            <p:cNvPr id="5" name="Rectangle 4"/>
            <p:cNvSpPr/>
            <p:nvPr/>
          </p:nvSpPr>
          <p:spPr>
            <a:xfrm>
              <a:off x="271462" y="671691"/>
              <a:ext cx="4457701" cy="6186309"/>
            </a:xfrm>
            <a:prstGeom prst="rect">
              <a:avLst/>
            </a:prstGeom>
          </p:spPr>
          <p:txBody>
            <a:bodyPr wrap="square">
              <a:spAutoFit/>
            </a:bodyPr>
            <a:lstStyle/>
            <a:p>
              <a:r>
                <a:rPr lang="en-US" dirty="0">
                  <a:solidFill>
                    <a:srgbClr val="500070"/>
                  </a:solidFill>
                </a:rPr>
                <a:t>#include &lt;</a:t>
              </a:r>
              <a:r>
                <a:rPr lang="en-US" dirty="0" err="1">
                  <a:solidFill>
                    <a:srgbClr val="500070"/>
                  </a:solidFill>
                </a:rPr>
                <a:t>stdio.h</a:t>
              </a:r>
              <a:r>
                <a:rPr lang="en-US" dirty="0">
                  <a:solidFill>
                    <a:srgbClr val="500070"/>
                  </a:solidFill>
                </a:rPr>
                <a:t>&gt;</a:t>
              </a:r>
            </a:p>
            <a:p>
              <a:endParaRPr lang="en-US" dirty="0"/>
            </a:p>
            <a:p>
              <a:r>
                <a:rPr lang="en-US" dirty="0" err="1">
                  <a:solidFill>
                    <a:srgbClr val="0000B0"/>
                  </a:solidFill>
                </a:rPr>
                <a:t>int</a:t>
              </a:r>
              <a:r>
                <a:rPr lang="en-US" dirty="0"/>
                <a:t> main(){    </a:t>
              </a:r>
            </a:p>
            <a:p>
              <a:r>
                <a:rPr lang="en-US" dirty="0"/>
                <a:t>    </a:t>
              </a:r>
              <a:r>
                <a:rPr lang="en-US" dirty="0">
                  <a:solidFill>
                    <a:srgbClr val="0000B0"/>
                  </a:solidFill>
                </a:rPr>
                <a:t>char</a:t>
              </a:r>
              <a:r>
                <a:rPr lang="en-US" dirty="0"/>
                <a:t> grade= ‘F’;</a:t>
              </a:r>
            </a:p>
            <a:p>
              <a:r>
                <a:rPr lang="en-US" dirty="0"/>
                <a:t>    </a:t>
              </a:r>
              <a:r>
                <a:rPr lang="en-US" dirty="0" err="1">
                  <a:solidFill>
                    <a:srgbClr val="0000B0"/>
                  </a:solidFill>
                </a:rPr>
                <a:t>int</a:t>
              </a:r>
              <a:r>
                <a:rPr lang="en-US" dirty="0"/>
                <a:t> score= 0;</a:t>
              </a:r>
            </a:p>
            <a:p>
              <a:r>
                <a:rPr lang="en-US" dirty="0"/>
                <a:t>    </a:t>
              </a:r>
              <a:r>
                <a:rPr lang="en-US" dirty="0" err="1">
                  <a:solidFill>
                    <a:srgbClr val="0000B0"/>
                  </a:solidFill>
                </a:rPr>
                <a:t>printf</a:t>
              </a:r>
              <a:r>
                <a:rPr lang="en-US" dirty="0"/>
                <a:t>("Enter a score: ");      </a:t>
              </a:r>
            </a:p>
            <a:p>
              <a:r>
                <a:rPr lang="en-US" dirty="0"/>
                <a:t>    </a:t>
              </a:r>
              <a:r>
                <a:rPr lang="en-US" dirty="0" err="1">
                  <a:solidFill>
                    <a:srgbClr val="0000B0"/>
                  </a:solidFill>
                </a:rPr>
                <a:t>scanf</a:t>
              </a:r>
              <a:r>
                <a:rPr lang="en-US" dirty="0"/>
                <a:t>("%d", &amp;score);    </a:t>
              </a:r>
            </a:p>
            <a:p>
              <a:endParaRPr lang="en-US" dirty="0"/>
            </a:p>
            <a:p>
              <a:r>
                <a:rPr lang="en-US" dirty="0"/>
                <a:t>    </a:t>
              </a:r>
              <a:r>
                <a:rPr lang="en-US" dirty="0">
                  <a:solidFill>
                    <a:srgbClr val="007000"/>
                  </a:solidFill>
                </a:rPr>
                <a:t>// True if remainder is 0    </a:t>
              </a:r>
            </a:p>
            <a:p>
              <a:r>
                <a:rPr lang="en-US" dirty="0"/>
                <a:t>    </a:t>
              </a:r>
              <a:r>
                <a:rPr lang="en-US" dirty="0">
                  <a:solidFill>
                    <a:srgbClr val="0000B0"/>
                  </a:solidFill>
                </a:rPr>
                <a:t>if </a:t>
              </a:r>
              <a:r>
                <a:rPr lang="en-US" dirty="0"/>
                <a:t>(score &gt;= 90)        </a:t>
              </a:r>
            </a:p>
            <a:p>
              <a:r>
                <a:rPr lang="en-US" dirty="0"/>
                <a:t>        grade= ‘A’;</a:t>
              </a:r>
            </a:p>
            <a:p>
              <a:r>
                <a:rPr lang="en-US" dirty="0"/>
                <a:t>    </a:t>
              </a:r>
              <a:r>
                <a:rPr lang="en-US" dirty="0">
                  <a:solidFill>
                    <a:srgbClr val="0000B0"/>
                  </a:solidFill>
                </a:rPr>
                <a:t>if</a:t>
              </a:r>
              <a:r>
                <a:rPr lang="en-US" dirty="0"/>
                <a:t> (score &gt;= 80)</a:t>
              </a:r>
            </a:p>
            <a:p>
              <a:r>
                <a:rPr lang="en-US" dirty="0"/>
                <a:t>        grade= ‘B’;</a:t>
              </a:r>
            </a:p>
            <a:p>
              <a:r>
                <a:rPr lang="en-US" dirty="0">
                  <a:solidFill>
                    <a:srgbClr val="0000B0"/>
                  </a:solidFill>
                </a:rPr>
                <a:t>    if</a:t>
              </a:r>
              <a:r>
                <a:rPr lang="en-US" dirty="0"/>
                <a:t> (score &gt;= 70)</a:t>
              </a:r>
            </a:p>
            <a:p>
              <a:r>
                <a:rPr lang="en-US" dirty="0"/>
                <a:t>        grade= ‘C’;</a:t>
              </a:r>
            </a:p>
            <a:p>
              <a:r>
                <a:rPr lang="en-US" dirty="0"/>
                <a:t>    </a:t>
              </a:r>
              <a:r>
                <a:rPr lang="en-US" dirty="0">
                  <a:solidFill>
                    <a:srgbClr val="0000B0"/>
                  </a:solidFill>
                </a:rPr>
                <a:t>if</a:t>
              </a:r>
              <a:r>
                <a:rPr lang="en-US" dirty="0"/>
                <a:t> (score &gt;= 60)</a:t>
              </a:r>
            </a:p>
            <a:p>
              <a:r>
                <a:rPr lang="en-US" dirty="0"/>
                <a:t>        grade= ‘D’ ;</a:t>
              </a:r>
            </a:p>
            <a:p>
              <a:r>
                <a:rPr lang="en-US" dirty="0"/>
                <a:t>   </a:t>
              </a:r>
            </a:p>
            <a:p>
              <a:r>
                <a:rPr lang="en-US" dirty="0"/>
                <a:t>    </a:t>
              </a:r>
              <a:r>
                <a:rPr lang="en-US" dirty="0" err="1">
                  <a:solidFill>
                    <a:srgbClr val="0000B0"/>
                  </a:solidFill>
                </a:rPr>
                <a:t>printf</a:t>
              </a:r>
              <a:r>
                <a:rPr lang="en-US" dirty="0"/>
                <a:t>(”Your grade is %c: ", grade);    </a:t>
              </a:r>
            </a:p>
            <a:p>
              <a:endParaRPr lang="en-US" dirty="0"/>
            </a:p>
            <a:p>
              <a:r>
                <a:rPr lang="en-US" dirty="0"/>
                <a:t>    </a:t>
              </a:r>
              <a:r>
                <a:rPr lang="en-US" dirty="0">
                  <a:solidFill>
                    <a:srgbClr val="0000B0"/>
                  </a:solidFill>
                </a:rPr>
                <a:t>return</a:t>
              </a:r>
              <a:r>
                <a:rPr lang="en-US" dirty="0"/>
                <a:t> 0;</a:t>
              </a:r>
            </a:p>
            <a:p>
              <a:r>
                <a:rPr lang="en-US" dirty="0"/>
                <a:t>}</a:t>
              </a:r>
            </a:p>
          </p:txBody>
        </p:sp>
        <p:sp>
          <p:nvSpPr>
            <p:cNvPr id="6" name="TextBox 5"/>
            <p:cNvSpPr txBox="1"/>
            <p:nvPr/>
          </p:nvSpPr>
          <p:spPr>
            <a:xfrm>
              <a:off x="3829046" y="3038806"/>
              <a:ext cx="437940" cy="646331"/>
            </a:xfrm>
            <a:prstGeom prst="rect">
              <a:avLst/>
            </a:prstGeom>
            <a:noFill/>
          </p:spPr>
          <p:txBody>
            <a:bodyPr wrap="none" rtlCol="0">
              <a:spAutoFit/>
            </a:bodyPr>
            <a:lstStyle/>
            <a:p>
              <a:r>
                <a:rPr lang="en-US" sz="3600" dirty="0"/>
                <a:t>≠</a:t>
              </a:r>
            </a:p>
          </p:txBody>
        </p:sp>
      </p:grpSp>
    </p:spTree>
    <p:extLst>
      <p:ext uri="{BB962C8B-B14F-4D97-AF65-F5344CB8AC3E}">
        <p14:creationId xmlns:p14="http://schemas.microsoft.com/office/powerpoint/2010/main" val="1469728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35098" y="3175030"/>
            <a:ext cx="7243083" cy="1200329"/>
          </a:xfrm>
          <a:prstGeom prst="rect">
            <a:avLst/>
          </a:prstGeom>
          <a:noFill/>
        </p:spPr>
        <p:txBody>
          <a:bodyPr wrap="square" rtlCol="0">
            <a:spAutoFit/>
          </a:bodyPr>
          <a:lstStyle/>
          <a:p>
            <a:pPr algn="ctr"/>
            <a:r>
              <a:rPr lang="en-US" sz="3600" dirty="0">
                <a:solidFill>
                  <a:srgbClr val="FF0000"/>
                </a:solidFill>
              </a:rPr>
              <a:t>CONDITIONAL STATEMENTS AND LOOPS EXAMPLES</a:t>
            </a:r>
          </a:p>
        </p:txBody>
      </p:sp>
    </p:spTree>
    <p:extLst>
      <p:ext uri="{BB962C8B-B14F-4D97-AF65-F5344CB8AC3E}">
        <p14:creationId xmlns:p14="http://schemas.microsoft.com/office/powerpoint/2010/main" val="235432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Pay attention to nesting</a:t>
            </a:r>
          </a:p>
        </p:txBody>
      </p:sp>
      <p:sp>
        <p:nvSpPr>
          <p:cNvPr id="4" name="TextBox 3"/>
          <p:cNvSpPr txBox="1"/>
          <p:nvPr/>
        </p:nvSpPr>
        <p:spPr>
          <a:xfrm>
            <a:off x="80748" y="1600200"/>
            <a:ext cx="4019049" cy="1754326"/>
          </a:xfrm>
          <a:prstGeom prst="rect">
            <a:avLst/>
          </a:prstGeom>
          <a:noFill/>
        </p:spPr>
        <p:txBody>
          <a:bodyPr wrap="none" rtlCol="0">
            <a:spAutoFit/>
          </a:bodyPr>
          <a:lstStyle/>
          <a:p>
            <a:r>
              <a:rPr lang="en-US" dirty="0"/>
              <a:t>if (x &gt; 10) {</a:t>
            </a:r>
          </a:p>
          <a:p>
            <a:r>
              <a:rPr lang="en-US" dirty="0"/>
              <a:t>    if (x &lt; 20) </a:t>
            </a:r>
          </a:p>
          <a:p>
            <a:r>
              <a:rPr lang="en-US" dirty="0"/>
              <a:t>         </a:t>
            </a:r>
            <a:r>
              <a:rPr lang="en-US" dirty="0" err="1"/>
              <a:t>printf</a:t>
            </a:r>
            <a:r>
              <a:rPr lang="en-US" dirty="0"/>
              <a:t>(“x is between 10 and 20”);</a:t>
            </a:r>
          </a:p>
          <a:p>
            <a:r>
              <a:rPr lang="en-US" dirty="0"/>
              <a:t>    else</a:t>
            </a:r>
          </a:p>
          <a:p>
            <a:r>
              <a:rPr lang="en-US" dirty="0"/>
              <a:t>        </a:t>
            </a:r>
            <a:r>
              <a:rPr lang="en-US" dirty="0" err="1"/>
              <a:t>printf</a:t>
            </a:r>
            <a:r>
              <a:rPr lang="en-US" dirty="0"/>
              <a:t>(“x is greater than 20”);</a:t>
            </a:r>
          </a:p>
          <a:p>
            <a:r>
              <a:rPr lang="en-US" dirty="0"/>
              <a:t>}</a:t>
            </a:r>
          </a:p>
        </p:txBody>
      </p:sp>
      <p:sp>
        <p:nvSpPr>
          <p:cNvPr id="5" name="TextBox 4"/>
          <p:cNvSpPr txBox="1"/>
          <p:nvPr/>
        </p:nvSpPr>
        <p:spPr>
          <a:xfrm>
            <a:off x="2882060" y="4198473"/>
            <a:ext cx="4019049" cy="1754326"/>
          </a:xfrm>
          <a:prstGeom prst="rect">
            <a:avLst/>
          </a:prstGeom>
          <a:noFill/>
        </p:spPr>
        <p:txBody>
          <a:bodyPr wrap="none" rtlCol="0">
            <a:spAutoFit/>
          </a:bodyPr>
          <a:lstStyle/>
          <a:p>
            <a:r>
              <a:rPr lang="en-US" dirty="0"/>
              <a:t>if (x &gt; 10) {</a:t>
            </a:r>
          </a:p>
          <a:p>
            <a:r>
              <a:rPr lang="en-US" dirty="0"/>
              <a:t>    if (x &lt; 20) </a:t>
            </a:r>
          </a:p>
          <a:p>
            <a:r>
              <a:rPr lang="en-US" dirty="0"/>
              <a:t>         </a:t>
            </a:r>
            <a:r>
              <a:rPr lang="en-US" dirty="0" err="1"/>
              <a:t>printf</a:t>
            </a:r>
            <a:r>
              <a:rPr lang="en-US" dirty="0"/>
              <a:t>(“x is between 10 and 20”);</a:t>
            </a:r>
          </a:p>
          <a:p>
            <a:r>
              <a:rPr lang="en-US" dirty="0"/>
              <a:t>}</a:t>
            </a:r>
          </a:p>
          <a:p>
            <a:r>
              <a:rPr lang="en-US" dirty="0"/>
              <a:t>else</a:t>
            </a:r>
          </a:p>
          <a:p>
            <a:r>
              <a:rPr lang="en-US" dirty="0"/>
              <a:t>    </a:t>
            </a:r>
            <a:r>
              <a:rPr lang="en-US" dirty="0" err="1"/>
              <a:t>printf</a:t>
            </a:r>
            <a:r>
              <a:rPr lang="en-US" dirty="0"/>
              <a:t>(“x is less than 10”);</a:t>
            </a:r>
          </a:p>
        </p:txBody>
      </p:sp>
      <p:sp>
        <p:nvSpPr>
          <p:cNvPr id="6" name="TextBox 5"/>
          <p:cNvSpPr txBox="1"/>
          <p:nvPr/>
        </p:nvSpPr>
        <p:spPr>
          <a:xfrm>
            <a:off x="5060075" y="1614487"/>
            <a:ext cx="4019049" cy="1477328"/>
          </a:xfrm>
          <a:prstGeom prst="rect">
            <a:avLst/>
          </a:prstGeom>
          <a:noFill/>
        </p:spPr>
        <p:txBody>
          <a:bodyPr wrap="none" rtlCol="0">
            <a:spAutoFit/>
          </a:bodyPr>
          <a:lstStyle/>
          <a:p>
            <a:r>
              <a:rPr lang="en-US" dirty="0"/>
              <a:t>if (x &gt; 10)</a:t>
            </a:r>
          </a:p>
          <a:p>
            <a:r>
              <a:rPr lang="en-US" dirty="0"/>
              <a:t>    if (x &lt; 20) </a:t>
            </a:r>
          </a:p>
          <a:p>
            <a:r>
              <a:rPr lang="en-US" dirty="0"/>
              <a:t>         </a:t>
            </a:r>
            <a:r>
              <a:rPr lang="en-US" dirty="0" err="1"/>
              <a:t>printf</a:t>
            </a:r>
            <a:r>
              <a:rPr lang="en-US" dirty="0"/>
              <a:t>(“x is between 10 and 20”);</a:t>
            </a:r>
          </a:p>
          <a:p>
            <a:r>
              <a:rPr lang="en-US" dirty="0"/>
              <a:t>    else</a:t>
            </a:r>
          </a:p>
          <a:p>
            <a:r>
              <a:rPr lang="en-US" dirty="0"/>
              <a:t>        </a:t>
            </a:r>
            <a:r>
              <a:rPr lang="en-US" dirty="0" err="1"/>
              <a:t>printf</a:t>
            </a:r>
            <a:r>
              <a:rPr lang="en-US" dirty="0"/>
              <a:t>(“x is greater than 20”);</a:t>
            </a:r>
          </a:p>
        </p:txBody>
      </p:sp>
      <p:sp>
        <p:nvSpPr>
          <p:cNvPr id="7" name="TextBox 6"/>
          <p:cNvSpPr txBox="1"/>
          <p:nvPr/>
        </p:nvSpPr>
        <p:spPr>
          <a:xfrm>
            <a:off x="4453644" y="2164198"/>
            <a:ext cx="453970" cy="646331"/>
          </a:xfrm>
          <a:prstGeom prst="rect">
            <a:avLst/>
          </a:prstGeom>
          <a:noFill/>
        </p:spPr>
        <p:txBody>
          <a:bodyPr wrap="none" rtlCol="0">
            <a:spAutoFit/>
          </a:bodyPr>
          <a:lstStyle/>
          <a:p>
            <a:r>
              <a:rPr lang="en-US" sz="3600" dirty="0"/>
              <a:t>=</a:t>
            </a:r>
          </a:p>
        </p:txBody>
      </p:sp>
    </p:spTree>
    <p:extLst>
      <p:ext uri="{BB962C8B-B14F-4D97-AF65-F5344CB8AC3E}">
        <p14:creationId xmlns:p14="http://schemas.microsoft.com/office/powerpoint/2010/main" val="1973362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Common errors</a:t>
            </a:r>
          </a:p>
        </p:txBody>
      </p:sp>
      <p:sp>
        <p:nvSpPr>
          <p:cNvPr id="4" name="Rectangle 3"/>
          <p:cNvSpPr/>
          <p:nvPr/>
        </p:nvSpPr>
        <p:spPr>
          <a:xfrm>
            <a:off x="559518" y="1398531"/>
            <a:ext cx="2972096" cy="646331"/>
          </a:xfrm>
          <a:prstGeom prst="rect">
            <a:avLst/>
          </a:prstGeom>
        </p:spPr>
        <p:txBody>
          <a:bodyPr wrap="none">
            <a:spAutoFit/>
          </a:bodyPr>
          <a:lstStyle/>
          <a:p>
            <a:r>
              <a:rPr lang="mr-IN" dirty="0" err="1"/>
              <a:t>if</a:t>
            </a:r>
            <a:r>
              <a:rPr lang="mr-IN" dirty="0"/>
              <a:t> (</a:t>
            </a:r>
            <a:r>
              <a:rPr lang="mr-IN" dirty="0" err="1"/>
              <a:t>age</a:t>
            </a:r>
            <a:r>
              <a:rPr lang="mr-IN" dirty="0"/>
              <a:t> </a:t>
            </a:r>
            <a:r>
              <a:rPr lang="en-US" dirty="0"/>
              <a:t>&gt;=</a:t>
            </a:r>
            <a:r>
              <a:rPr lang="mr-IN" dirty="0"/>
              <a:t> 18);</a:t>
            </a:r>
            <a:endParaRPr lang="en-US" dirty="0"/>
          </a:p>
          <a:p>
            <a:r>
              <a:rPr lang="en-US" dirty="0"/>
              <a:t>    </a:t>
            </a:r>
            <a:r>
              <a:rPr lang="en-US" dirty="0" err="1"/>
              <a:t>printf</a:t>
            </a:r>
            <a:r>
              <a:rPr lang="en-US" dirty="0"/>
              <a:t>(“You can drink!\n”);</a:t>
            </a:r>
          </a:p>
        </p:txBody>
      </p:sp>
      <p:sp>
        <p:nvSpPr>
          <p:cNvPr id="5" name="TextBox 4"/>
          <p:cNvSpPr txBox="1"/>
          <p:nvPr/>
        </p:nvSpPr>
        <p:spPr>
          <a:xfrm>
            <a:off x="3457575" y="1500188"/>
            <a:ext cx="5601213" cy="369332"/>
          </a:xfrm>
          <a:prstGeom prst="rect">
            <a:avLst/>
          </a:prstGeom>
          <a:noFill/>
        </p:spPr>
        <p:txBody>
          <a:bodyPr wrap="none" rtlCol="0">
            <a:spAutoFit/>
          </a:bodyPr>
          <a:lstStyle/>
          <a:p>
            <a:r>
              <a:rPr lang="en-US" dirty="0"/>
              <a:t>This will always print “Ok” even if age is less than 18 </a:t>
            </a:r>
          </a:p>
        </p:txBody>
      </p:sp>
      <p:sp>
        <p:nvSpPr>
          <p:cNvPr id="6" name="Rectangle 5"/>
          <p:cNvSpPr/>
          <p:nvPr/>
        </p:nvSpPr>
        <p:spPr>
          <a:xfrm>
            <a:off x="559518" y="4356543"/>
            <a:ext cx="4572000" cy="1754326"/>
          </a:xfrm>
          <a:prstGeom prst="rect">
            <a:avLst/>
          </a:prstGeom>
        </p:spPr>
        <p:txBody>
          <a:bodyPr>
            <a:spAutoFit/>
          </a:bodyPr>
          <a:lstStyle/>
          <a:p>
            <a:r>
              <a:rPr lang="en-US" dirty="0"/>
              <a:t>if ( a &lt; b) </a:t>
            </a:r>
          </a:p>
          <a:p>
            <a:r>
              <a:rPr lang="en-US" dirty="0"/>
              <a:t>    { do something here; } </a:t>
            </a:r>
          </a:p>
          <a:p>
            <a:r>
              <a:rPr lang="en-US" dirty="0"/>
              <a:t>else if (a &gt; b) </a:t>
            </a:r>
          </a:p>
          <a:p>
            <a:r>
              <a:rPr lang="en-US" dirty="0"/>
              <a:t>    { do this other thing; } </a:t>
            </a:r>
          </a:p>
          <a:p>
            <a:r>
              <a:rPr lang="en-US" dirty="0"/>
              <a:t>else (a == b) </a:t>
            </a:r>
          </a:p>
          <a:p>
            <a:r>
              <a:rPr lang="en-US" dirty="0"/>
              <a:t>    { do something different; }</a:t>
            </a:r>
          </a:p>
        </p:txBody>
      </p:sp>
      <p:sp>
        <p:nvSpPr>
          <p:cNvPr id="7" name="TextBox 6"/>
          <p:cNvSpPr txBox="1"/>
          <p:nvPr/>
        </p:nvSpPr>
        <p:spPr>
          <a:xfrm>
            <a:off x="4052888" y="5049040"/>
            <a:ext cx="4095993" cy="369332"/>
          </a:xfrm>
          <a:prstGeom prst="rect">
            <a:avLst/>
          </a:prstGeom>
          <a:noFill/>
        </p:spPr>
        <p:txBody>
          <a:bodyPr wrap="none" rtlCol="0">
            <a:spAutoFit/>
          </a:bodyPr>
          <a:lstStyle/>
          <a:p>
            <a:r>
              <a:rPr lang="en-US" dirty="0"/>
              <a:t>Else is not allowed to have a condition</a:t>
            </a:r>
          </a:p>
        </p:txBody>
      </p:sp>
      <p:sp>
        <p:nvSpPr>
          <p:cNvPr id="8" name="Rectangle 7"/>
          <p:cNvSpPr/>
          <p:nvPr/>
        </p:nvSpPr>
        <p:spPr>
          <a:xfrm>
            <a:off x="559518" y="2489783"/>
            <a:ext cx="3557384" cy="923330"/>
          </a:xfrm>
          <a:prstGeom prst="rect">
            <a:avLst/>
          </a:prstGeom>
        </p:spPr>
        <p:txBody>
          <a:bodyPr wrap="none">
            <a:spAutoFit/>
          </a:bodyPr>
          <a:lstStyle/>
          <a:p>
            <a:r>
              <a:rPr lang="mr-IN" dirty="0" err="1"/>
              <a:t>if</a:t>
            </a:r>
            <a:r>
              <a:rPr lang="mr-IN" dirty="0"/>
              <a:t> (</a:t>
            </a:r>
            <a:r>
              <a:rPr lang="mr-IN" dirty="0" err="1"/>
              <a:t>age</a:t>
            </a:r>
            <a:r>
              <a:rPr lang="mr-IN" dirty="0"/>
              <a:t> </a:t>
            </a:r>
            <a:r>
              <a:rPr lang="en-US" dirty="0"/>
              <a:t>&gt;=</a:t>
            </a:r>
            <a:r>
              <a:rPr lang="mr-IN" dirty="0"/>
              <a:t> 18)</a:t>
            </a:r>
            <a:endParaRPr lang="en-US" dirty="0"/>
          </a:p>
          <a:p>
            <a:r>
              <a:rPr lang="en-US" dirty="0"/>
              <a:t>    </a:t>
            </a:r>
            <a:r>
              <a:rPr lang="en-US" dirty="0" err="1"/>
              <a:t>printf</a:t>
            </a:r>
            <a:r>
              <a:rPr lang="en-US" dirty="0"/>
              <a:t>(“You can drink!\n”);</a:t>
            </a:r>
          </a:p>
          <a:p>
            <a:r>
              <a:rPr lang="en-US" dirty="0"/>
              <a:t>    </a:t>
            </a:r>
            <a:r>
              <a:rPr lang="en-US" dirty="0" err="1"/>
              <a:t>printf</a:t>
            </a:r>
            <a:r>
              <a:rPr lang="en-US" dirty="0"/>
              <a:t>(“Age greater than 18\n”);</a:t>
            </a:r>
          </a:p>
        </p:txBody>
      </p:sp>
      <p:sp>
        <p:nvSpPr>
          <p:cNvPr id="9" name="TextBox 8"/>
          <p:cNvSpPr txBox="1"/>
          <p:nvPr/>
        </p:nvSpPr>
        <p:spPr>
          <a:xfrm>
            <a:off x="4643437" y="2840454"/>
            <a:ext cx="4311471" cy="646331"/>
          </a:xfrm>
          <a:prstGeom prst="rect">
            <a:avLst/>
          </a:prstGeom>
          <a:noFill/>
        </p:spPr>
        <p:txBody>
          <a:bodyPr wrap="square" rtlCol="0">
            <a:spAutoFit/>
          </a:bodyPr>
          <a:lstStyle/>
          <a:p>
            <a:r>
              <a:rPr lang="en-US" dirty="0"/>
              <a:t>This will always print “Age greater than 18” even If age is less than 18</a:t>
            </a:r>
          </a:p>
        </p:txBody>
      </p:sp>
      <p:grpSp>
        <p:nvGrpSpPr>
          <p:cNvPr id="10" name="Group 9"/>
          <p:cNvGrpSpPr/>
          <p:nvPr/>
        </p:nvGrpSpPr>
        <p:grpSpPr>
          <a:xfrm>
            <a:off x="342899" y="5405230"/>
            <a:ext cx="2275468" cy="705639"/>
            <a:chOff x="1000125" y="1757363"/>
            <a:chExt cx="2275468" cy="1271587"/>
          </a:xfrm>
        </p:grpSpPr>
        <p:cxnSp>
          <p:nvCxnSpPr>
            <p:cNvPr id="11" name="Straight Connector 10"/>
            <p:cNvCxnSpPr/>
            <p:nvPr/>
          </p:nvCxnSpPr>
          <p:spPr>
            <a:xfrm flipV="1">
              <a:off x="1000125" y="1814513"/>
              <a:ext cx="2257425"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071563" y="1757363"/>
              <a:ext cx="2204030" cy="1271587"/>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6901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Common errors</a:t>
            </a:r>
          </a:p>
        </p:txBody>
      </p:sp>
      <p:sp>
        <p:nvSpPr>
          <p:cNvPr id="5" name="TextBox 4"/>
          <p:cNvSpPr txBox="1"/>
          <p:nvPr/>
        </p:nvSpPr>
        <p:spPr>
          <a:xfrm>
            <a:off x="352425" y="2052637"/>
            <a:ext cx="3698448" cy="646331"/>
          </a:xfrm>
          <a:prstGeom prst="rect">
            <a:avLst/>
          </a:prstGeom>
          <a:noFill/>
        </p:spPr>
        <p:txBody>
          <a:bodyPr wrap="none" rtlCol="0">
            <a:spAutoFit/>
          </a:bodyPr>
          <a:lstStyle/>
          <a:p>
            <a:r>
              <a:rPr lang="en-US" dirty="0"/>
              <a:t>if (20 &gt; x &gt; 10)</a:t>
            </a:r>
          </a:p>
          <a:p>
            <a:r>
              <a:rPr lang="en-US" dirty="0"/>
              <a:t>    </a:t>
            </a:r>
            <a:r>
              <a:rPr lang="en-US" dirty="0" err="1"/>
              <a:t>printf</a:t>
            </a:r>
            <a:r>
              <a:rPr lang="en-US" dirty="0"/>
              <a:t>(“x is between 10 and 20”);</a:t>
            </a:r>
          </a:p>
        </p:txBody>
      </p:sp>
      <p:grpSp>
        <p:nvGrpSpPr>
          <p:cNvPr id="10" name="Group 9"/>
          <p:cNvGrpSpPr/>
          <p:nvPr/>
        </p:nvGrpSpPr>
        <p:grpSpPr>
          <a:xfrm>
            <a:off x="1000125" y="1757363"/>
            <a:ext cx="2275468" cy="1271587"/>
            <a:chOff x="1000125" y="1757363"/>
            <a:chExt cx="2275468" cy="1271587"/>
          </a:xfrm>
        </p:grpSpPr>
        <p:cxnSp>
          <p:nvCxnSpPr>
            <p:cNvPr id="7" name="Straight Connector 6"/>
            <p:cNvCxnSpPr/>
            <p:nvPr/>
          </p:nvCxnSpPr>
          <p:spPr>
            <a:xfrm flipV="1">
              <a:off x="1000125" y="1814513"/>
              <a:ext cx="2257425"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071563" y="1757363"/>
              <a:ext cx="2204030" cy="127158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4419600" y="1406306"/>
            <a:ext cx="3698448" cy="923330"/>
          </a:xfrm>
          <a:prstGeom prst="rect">
            <a:avLst/>
          </a:prstGeom>
          <a:noFill/>
        </p:spPr>
        <p:txBody>
          <a:bodyPr wrap="none" rtlCol="0">
            <a:spAutoFit/>
          </a:bodyPr>
          <a:lstStyle/>
          <a:p>
            <a:r>
              <a:rPr lang="en-US" dirty="0" err="1"/>
              <a:t>int</a:t>
            </a:r>
            <a:r>
              <a:rPr lang="en-US" dirty="0"/>
              <a:t> x</a:t>
            </a:r>
            <a:r>
              <a:rPr lang="en-US"/>
              <a:t>= 15</a:t>
            </a:r>
            <a:endParaRPr lang="en-US" dirty="0"/>
          </a:p>
          <a:p>
            <a:r>
              <a:rPr lang="en-US" dirty="0"/>
              <a:t>if (20 &gt; x &gt; 10)</a:t>
            </a:r>
          </a:p>
          <a:p>
            <a:r>
              <a:rPr lang="en-US" dirty="0"/>
              <a:t>    </a:t>
            </a:r>
            <a:r>
              <a:rPr lang="en-US" dirty="0" err="1"/>
              <a:t>printf</a:t>
            </a:r>
            <a:r>
              <a:rPr lang="en-US" dirty="0"/>
              <a:t>(“x is between 10 and 20”);</a:t>
            </a:r>
          </a:p>
        </p:txBody>
      </p:sp>
      <p:sp>
        <p:nvSpPr>
          <p:cNvPr id="12" name="TextBox 11"/>
          <p:cNvSpPr txBox="1"/>
          <p:nvPr/>
        </p:nvSpPr>
        <p:spPr>
          <a:xfrm>
            <a:off x="5172075" y="2698968"/>
            <a:ext cx="3134191" cy="369332"/>
          </a:xfrm>
          <a:prstGeom prst="rect">
            <a:avLst/>
          </a:prstGeom>
          <a:noFill/>
        </p:spPr>
        <p:txBody>
          <a:bodyPr wrap="none" rtlCol="0">
            <a:spAutoFit/>
          </a:bodyPr>
          <a:lstStyle/>
          <a:p>
            <a:r>
              <a:rPr lang="en-US" dirty="0"/>
              <a:t>&gt;</a:t>
            </a:r>
            <a:r>
              <a:rPr lang="en-US"/>
              <a:t> </a:t>
            </a:r>
            <a:r>
              <a:rPr lang="en-US" dirty="0"/>
              <a:t>is associative left-to-right</a:t>
            </a:r>
            <a:r>
              <a:rPr lang="mr-IN" dirty="0"/>
              <a:t>…</a:t>
            </a:r>
            <a:endParaRPr lang="en-US" dirty="0"/>
          </a:p>
        </p:txBody>
      </p:sp>
      <p:sp>
        <p:nvSpPr>
          <p:cNvPr id="13" name="TextBox 12"/>
          <p:cNvSpPr txBox="1"/>
          <p:nvPr/>
        </p:nvSpPr>
        <p:spPr>
          <a:xfrm>
            <a:off x="4983857" y="3352948"/>
            <a:ext cx="1665841" cy="646331"/>
          </a:xfrm>
          <a:prstGeom prst="rect">
            <a:avLst/>
          </a:prstGeom>
          <a:noFill/>
        </p:spPr>
        <p:txBody>
          <a:bodyPr wrap="none" rtlCol="0">
            <a:spAutoFit/>
          </a:bodyPr>
          <a:lstStyle/>
          <a:p>
            <a:r>
              <a:rPr lang="en-US" dirty="0"/>
              <a:t>20 &gt; x </a:t>
            </a:r>
            <a:r>
              <a:rPr lang="en-US" dirty="0">
                <a:solidFill>
                  <a:srgbClr val="FF0000"/>
                </a:solidFill>
              </a:rPr>
              <a:t>true(1)</a:t>
            </a:r>
          </a:p>
          <a:p>
            <a:r>
              <a:rPr lang="en-US" dirty="0"/>
              <a:t>1 &gt; 10 </a:t>
            </a:r>
            <a:r>
              <a:rPr lang="en-US" dirty="0">
                <a:solidFill>
                  <a:srgbClr val="FF0000"/>
                </a:solidFill>
              </a:rPr>
              <a:t>false(0)</a:t>
            </a:r>
          </a:p>
        </p:txBody>
      </p:sp>
      <p:sp>
        <p:nvSpPr>
          <p:cNvPr id="14" name="TextBox 13"/>
          <p:cNvSpPr txBox="1"/>
          <p:nvPr/>
        </p:nvSpPr>
        <p:spPr>
          <a:xfrm>
            <a:off x="1071563" y="5757863"/>
            <a:ext cx="6776214" cy="646331"/>
          </a:xfrm>
          <a:prstGeom prst="rect">
            <a:avLst/>
          </a:prstGeom>
          <a:noFill/>
          <a:ln w="25400">
            <a:solidFill>
              <a:srgbClr val="FF0000"/>
            </a:solidFill>
          </a:ln>
        </p:spPr>
        <p:txBody>
          <a:bodyPr wrap="none" rtlCol="0">
            <a:spAutoFit/>
          </a:bodyPr>
          <a:lstStyle/>
          <a:p>
            <a:pPr marL="342900" indent="-342900">
              <a:buFont typeface="+mj-lt"/>
              <a:buAutoNum type="arabicPeriod"/>
            </a:pPr>
            <a:r>
              <a:rPr lang="en-US" dirty="0"/>
              <a:t>If you have multiple cases, an if for each</a:t>
            </a:r>
          </a:p>
          <a:p>
            <a:pPr marL="342900" indent="-342900">
              <a:buFont typeface="+mj-lt"/>
              <a:buAutoNum type="arabicPeriod"/>
            </a:pPr>
            <a:r>
              <a:rPr lang="en-US" dirty="0"/>
              <a:t>If you condition is long, decompose and use logical operators</a:t>
            </a:r>
          </a:p>
        </p:txBody>
      </p:sp>
      <p:grpSp>
        <p:nvGrpSpPr>
          <p:cNvPr id="16" name="Group 15"/>
          <p:cNvGrpSpPr/>
          <p:nvPr/>
        </p:nvGrpSpPr>
        <p:grpSpPr>
          <a:xfrm>
            <a:off x="2730712" y="4457552"/>
            <a:ext cx="3989553" cy="752415"/>
            <a:chOff x="2730712" y="4457552"/>
            <a:chExt cx="3989553" cy="752415"/>
          </a:xfrm>
        </p:grpSpPr>
        <p:sp>
          <p:nvSpPr>
            <p:cNvPr id="4" name="TextBox 3"/>
            <p:cNvSpPr txBox="1"/>
            <p:nvPr/>
          </p:nvSpPr>
          <p:spPr>
            <a:xfrm>
              <a:off x="2730712" y="4563636"/>
              <a:ext cx="3698448" cy="646331"/>
            </a:xfrm>
            <a:prstGeom prst="rect">
              <a:avLst/>
            </a:prstGeom>
            <a:noFill/>
          </p:spPr>
          <p:txBody>
            <a:bodyPr wrap="none" rtlCol="0">
              <a:spAutoFit/>
            </a:bodyPr>
            <a:lstStyle/>
            <a:p>
              <a:r>
                <a:rPr lang="en-US" dirty="0"/>
                <a:t>if (x &gt; 10 &amp;&amp; x &lt; 20)</a:t>
              </a:r>
            </a:p>
            <a:p>
              <a:r>
                <a:rPr lang="en-US" dirty="0"/>
                <a:t>    </a:t>
              </a:r>
              <a:r>
                <a:rPr lang="en-US" dirty="0" err="1"/>
                <a:t>printf</a:t>
              </a:r>
              <a:r>
                <a:rPr lang="en-US" dirty="0"/>
                <a:t>(“x is between 10 and 20”);</a:t>
              </a:r>
            </a:p>
          </p:txBody>
        </p:sp>
        <p:sp>
          <p:nvSpPr>
            <p:cNvPr id="15" name="TextBox 14"/>
            <p:cNvSpPr txBox="1"/>
            <p:nvPr/>
          </p:nvSpPr>
          <p:spPr>
            <a:xfrm>
              <a:off x="6138054" y="4457552"/>
              <a:ext cx="582211" cy="369332"/>
            </a:xfrm>
            <a:prstGeom prst="rect">
              <a:avLst/>
            </a:prstGeom>
            <a:noFill/>
          </p:spPr>
          <p:txBody>
            <a:bodyPr wrap="none" rtlCol="0">
              <a:spAutoFit/>
            </a:bodyPr>
            <a:lstStyle/>
            <a:p>
              <a:r>
                <a:rPr lang="en-US"/>
                <a:t>OK!</a:t>
              </a:r>
            </a:p>
          </p:txBody>
        </p:sp>
      </p:grpSp>
    </p:spTree>
    <p:extLst>
      <p:ext uri="{BB962C8B-B14F-4D97-AF65-F5344CB8AC3E}">
        <p14:creationId xmlns:p14="http://schemas.microsoft.com/office/powerpoint/2010/main" val="433913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bg/>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xEl>
                                              <p:pRg st="0" end="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build="allAtOnce"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Infinite loops</a:t>
            </a:r>
          </a:p>
        </p:txBody>
      </p:sp>
      <p:sp>
        <p:nvSpPr>
          <p:cNvPr id="4" name="Rectangle 3"/>
          <p:cNvSpPr/>
          <p:nvPr/>
        </p:nvSpPr>
        <p:spPr>
          <a:xfrm>
            <a:off x="2400301" y="1205330"/>
            <a:ext cx="4572000" cy="3785652"/>
          </a:xfrm>
          <a:prstGeom prst="rect">
            <a:avLst/>
          </a:prstGeom>
        </p:spPr>
        <p:txBody>
          <a:bodyPr>
            <a:spAutoFit/>
          </a:bodyPr>
          <a:lstStyle/>
          <a:p>
            <a:r>
              <a:rPr lang="en-US" sz="1600" dirty="0">
                <a:solidFill>
                  <a:srgbClr val="643820"/>
                </a:solidFill>
                <a:latin typeface="Menlo-Regular" charset="0"/>
              </a:rPr>
              <a:t>#include </a:t>
            </a:r>
            <a:r>
              <a:rPr lang="en-US" sz="1600" dirty="0">
                <a:solidFill>
                  <a:srgbClr val="C41A16"/>
                </a:solidFill>
                <a:latin typeface="Menlo-Regular" charset="0"/>
              </a:rPr>
              <a:t>&lt;</a:t>
            </a:r>
            <a:r>
              <a:rPr lang="en-US" sz="1600" dirty="0" err="1">
                <a:solidFill>
                  <a:srgbClr val="C41A16"/>
                </a:solidFill>
                <a:latin typeface="Menlo-Regular" charset="0"/>
              </a:rPr>
              <a:t>stdio.h</a:t>
            </a:r>
            <a:r>
              <a:rPr lang="en-US" sz="1600" dirty="0">
                <a:solidFill>
                  <a:srgbClr val="C41A16"/>
                </a:solidFill>
                <a:latin typeface="Menlo-Regular" charset="0"/>
              </a:rPr>
              <a:t>&gt;</a:t>
            </a:r>
            <a:endParaRPr lang="en-US" sz="1600" dirty="0">
              <a:solidFill>
                <a:srgbClr val="643820"/>
              </a:solidFill>
              <a:latin typeface="Menlo-Regular" charset="0"/>
            </a:endParaRPr>
          </a:p>
          <a:p>
            <a:r>
              <a:rPr lang="en-US" sz="1600" dirty="0">
                <a:solidFill>
                  <a:srgbClr val="643820"/>
                </a:solidFill>
                <a:latin typeface="Menlo-Regular" charset="0"/>
              </a:rPr>
              <a:t>#include </a:t>
            </a:r>
            <a:r>
              <a:rPr lang="en-US" sz="1600" dirty="0">
                <a:solidFill>
                  <a:srgbClr val="C41A16"/>
                </a:solidFill>
                <a:latin typeface="Menlo-Regular" charset="0"/>
              </a:rPr>
              <a:t>&lt;</a:t>
            </a:r>
            <a:r>
              <a:rPr lang="en-US" sz="1600" dirty="0" err="1">
                <a:solidFill>
                  <a:srgbClr val="C41A16"/>
                </a:solidFill>
                <a:latin typeface="Menlo-Regular" charset="0"/>
              </a:rPr>
              <a:t>stdlib.h</a:t>
            </a:r>
            <a:r>
              <a:rPr lang="en-US" sz="1600" dirty="0">
                <a:solidFill>
                  <a:srgbClr val="C41A16"/>
                </a:solidFill>
                <a:latin typeface="Menlo-Regular" charset="0"/>
              </a:rPr>
              <a:t>&gt;</a:t>
            </a:r>
            <a:endParaRPr lang="en-US" sz="1600" dirty="0">
              <a:solidFill>
                <a:srgbClr val="643820"/>
              </a:solidFill>
              <a:latin typeface="Menlo-Regular" charset="0"/>
            </a:endParaRPr>
          </a:p>
          <a:p>
            <a:endParaRPr lang="en-US" sz="1600" dirty="0">
              <a:solidFill>
                <a:srgbClr val="000000"/>
              </a:solidFill>
              <a:latin typeface="Menlo-Regular" charset="0"/>
            </a:endParaRPr>
          </a:p>
          <a:p>
            <a:r>
              <a:rPr lang="en-US" sz="1600" dirty="0" err="1">
                <a:solidFill>
                  <a:srgbClr val="AA0D91"/>
                </a:solidFill>
                <a:latin typeface="Menlo-Regular" charset="0"/>
              </a:rPr>
              <a:t>int</a:t>
            </a:r>
            <a:r>
              <a:rPr lang="en-US" sz="1600" dirty="0">
                <a:solidFill>
                  <a:srgbClr val="000000"/>
                </a:solidFill>
                <a:latin typeface="Menlo-Regular" charset="0"/>
              </a:rPr>
              <a:t> main()</a:t>
            </a:r>
          </a:p>
          <a:p>
            <a:r>
              <a:rPr lang="en-US" sz="1600" dirty="0">
                <a:solidFill>
                  <a:srgbClr val="000000"/>
                </a:solidFill>
                <a:latin typeface="Menlo-Regular" charset="0"/>
              </a:rPr>
              <a:t>{</a:t>
            </a:r>
          </a:p>
          <a:p>
            <a:r>
              <a:rPr lang="mr-IN" sz="1600" dirty="0">
                <a:solidFill>
                  <a:srgbClr val="000000"/>
                </a:solidFill>
                <a:latin typeface="Menlo-Regular" charset="0"/>
              </a:rPr>
              <a:t>    </a:t>
            </a:r>
            <a:r>
              <a:rPr lang="mr-IN" sz="1600" dirty="0" err="1">
                <a:solidFill>
                  <a:srgbClr val="AA0D91"/>
                </a:solidFill>
                <a:latin typeface="Menlo-Regular" charset="0"/>
              </a:rPr>
              <a:t>int</a:t>
            </a:r>
            <a:r>
              <a:rPr lang="mr-IN" sz="1600" dirty="0">
                <a:solidFill>
                  <a:srgbClr val="000000"/>
                </a:solidFill>
                <a:latin typeface="Menlo-Regular" charset="0"/>
              </a:rPr>
              <a:t> </a:t>
            </a:r>
            <a:r>
              <a:rPr lang="mr-IN" sz="1600" dirty="0" err="1">
                <a:solidFill>
                  <a:srgbClr val="000000"/>
                </a:solidFill>
                <a:latin typeface="Menlo-Regular" charset="0"/>
              </a:rPr>
              <a:t>i</a:t>
            </a:r>
            <a:r>
              <a:rPr lang="mr-IN" sz="1600" dirty="0">
                <a:solidFill>
                  <a:srgbClr val="000000"/>
                </a:solidFill>
                <a:latin typeface="Menlo-Regular" charset="0"/>
              </a:rPr>
              <a:t>= </a:t>
            </a:r>
            <a:r>
              <a:rPr lang="mr-IN" sz="1600" dirty="0">
                <a:solidFill>
                  <a:srgbClr val="1C00CF"/>
                </a:solidFill>
                <a:latin typeface="Menlo-Regular" charset="0"/>
              </a:rPr>
              <a:t>1</a:t>
            </a:r>
            <a:r>
              <a:rPr lang="mr-IN" sz="1600" dirty="0">
                <a:solidFill>
                  <a:srgbClr val="000000"/>
                </a:solidFill>
                <a:latin typeface="Menlo-Regular" charset="0"/>
              </a:rPr>
              <a:t>;</a:t>
            </a:r>
          </a:p>
          <a:p>
            <a:r>
              <a:rPr lang="en-US" sz="1600" dirty="0">
                <a:solidFill>
                  <a:srgbClr val="000000"/>
                </a:solidFill>
                <a:latin typeface="Menlo-Regular" charset="0"/>
              </a:rPr>
              <a:t>    </a:t>
            </a:r>
            <a:r>
              <a:rPr lang="en-US" sz="1600" dirty="0">
                <a:solidFill>
                  <a:srgbClr val="AA0D91"/>
                </a:solidFill>
                <a:latin typeface="Menlo-Regular" charset="0"/>
              </a:rPr>
              <a:t>while</a:t>
            </a:r>
            <a:r>
              <a:rPr lang="en-US" sz="1600" dirty="0">
                <a:solidFill>
                  <a:srgbClr val="000000"/>
                </a:solidFill>
                <a:latin typeface="Menlo-Regular" charset="0"/>
              </a:rPr>
              <a:t> (</a:t>
            </a:r>
            <a:r>
              <a:rPr lang="en-US" sz="1600" dirty="0">
                <a:solidFill>
                  <a:srgbClr val="1C00CF"/>
                </a:solidFill>
                <a:latin typeface="Menlo-Regular" charset="0"/>
              </a:rPr>
              <a:t>1</a:t>
            </a:r>
            <a:r>
              <a:rPr lang="en-US" sz="1600" dirty="0">
                <a:solidFill>
                  <a:srgbClr val="000000"/>
                </a:solidFill>
                <a:latin typeface="Menlo-Regular" charset="0"/>
              </a:rPr>
              <a:t>) {</a:t>
            </a:r>
          </a:p>
          <a:p>
            <a:r>
              <a:rPr lang="mr-IN" sz="1600" dirty="0">
                <a:solidFill>
                  <a:srgbClr val="000000"/>
                </a:solidFill>
                <a:latin typeface="Menlo-Regular" charset="0"/>
              </a:rPr>
              <a:t>        </a:t>
            </a:r>
          </a:p>
          <a:p>
            <a:r>
              <a:rPr lang="mr-IN" sz="1600" dirty="0">
                <a:solidFill>
                  <a:srgbClr val="000000"/>
                </a:solidFill>
                <a:latin typeface="Menlo-Regular" charset="0"/>
              </a:rPr>
              <a:t>        </a:t>
            </a:r>
            <a:r>
              <a:rPr lang="mr-IN" sz="1600" dirty="0" err="1">
                <a:solidFill>
                  <a:srgbClr val="000000"/>
                </a:solidFill>
                <a:latin typeface="Menlo-Regular" charset="0"/>
              </a:rPr>
              <a:t>i</a:t>
            </a:r>
            <a:r>
              <a:rPr lang="mr-IN" sz="1600" dirty="0">
                <a:solidFill>
                  <a:srgbClr val="000000"/>
                </a:solidFill>
                <a:latin typeface="Menlo-Regular" charset="0"/>
              </a:rPr>
              <a:t>++;</a:t>
            </a:r>
          </a:p>
          <a:p>
            <a:r>
              <a:rPr lang="mr-IN" sz="1600" dirty="0">
                <a:solidFill>
                  <a:srgbClr val="000000"/>
                </a:solidFill>
                <a:latin typeface="Menlo-Regular" charset="0"/>
              </a:rPr>
              <a:t>        </a:t>
            </a:r>
            <a:r>
              <a:rPr lang="mr-IN" sz="1600" dirty="0" err="1">
                <a:solidFill>
                  <a:srgbClr val="AA0D91"/>
                </a:solidFill>
                <a:latin typeface="Menlo-Regular" charset="0"/>
              </a:rPr>
              <a:t>if</a:t>
            </a:r>
            <a:r>
              <a:rPr lang="mr-IN" sz="1600" dirty="0">
                <a:solidFill>
                  <a:srgbClr val="000000"/>
                </a:solidFill>
                <a:latin typeface="Menlo-Regular" charset="0"/>
              </a:rPr>
              <a:t> (</a:t>
            </a:r>
            <a:r>
              <a:rPr lang="mr-IN" sz="1600" dirty="0" err="1">
                <a:solidFill>
                  <a:srgbClr val="000000"/>
                </a:solidFill>
                <a:latin typeface="Menlo-Regular" charset="0"/>
              </a:rPr>
              <a:t>i</a:t>
            </a:r>
            <a:r>
              <a:rPr lang="mr-IN" sz="1600" dirty="0">
                <a:solidFill>
                  <a:srgbClr val="000000"/>
                </a:solidFill>
                <a:latin typeface="Menlo-Regular" charset="0"/>
              </a:rPr>
              <a:t> &lt; </a:t>
            </a:r>
            <a:r>
              <a:rPr lang="mr-IN" sz="1600" dirty="0">
                <a:solidFill>
                  <a:srgbClr val="1C00CF"/>
                </a:solidFill>
                <a:latin typeface="Menlo-Regular" charset="0"/>
              </a:rPr>
              <a:t>0</a:t>
            </a:r>
            <a:r>
              <a:rPr lang="mr-IN" sz="1600" dirty="0">
                <a:solidFill>
                  <a:srgbClr val="000000"/>
                </a:solidFill>
                <a:latin typeface="Menlo-Regular" charset="0"/>
              </a:rPr>
              <a:t>) {</a:t>
            </a:r>
          </a:p>
          <a:p>
            <a:r>
              <a:rPr lang="mr-IN" sz="1600" dirty="0">
                <a:solidFill>
                  <a:srgbClr val="000000"/>
                </a:solidFill>
                <a:latin typeface="Menlo-Regular" charset="0"/>
              </a:rPr>
              <a:t>            </a:t>
            </a:r>
            <a:r>
              <a:rPr lang="mr-IN" sz="1600" dirty="0" err="1">
                <a:solidFill>
                  <a:srgbClr val="000000"/>
                </a:solidFill>
                <a:latin typeface="Menlo-Regular" charset="0"/>
              </a:rPr>
              <a:t>printf</a:t>
            </a:r>
            <a:r>
              <a:rPr lang="mr-IN" sz="1600" dirty="0">
                <a:solidFill>
                  <a:srgbClr val="000000"/>
                </a:solidFill>
                <a:latin typeface="Menlo-Regular" charset="0"/>
              </a:rPr>
              <a:t>(</a:t>
            </a:r>
            <a:r>
              <a:rPr lang="mr-IN" sz="1600" dirty="0">
                <a:solidFill>
                  <a:srgbClr val="C41A16"/>
                </a:solidFill>
                <a:latin typeface="Menlo-Regular" charset="0"/>
              </a:rPr>
              <a:t>"%</a:t>
            </a:r>
            <a:r>
              <a:rPr lang="mr-IN" sz="1600" dirty="0" err="1">
                <a:solidFill>
                  <a:srgbClr val="C41A16"/>
                </a:solidFill>
                <a:latin typeface="Menlo-Regular" charset="0"/>
              </a:rPr>
              <a:t>d</a:t>
            </a:r>
            <a:r>
              <a:rPr lang="mr-IN" sz="1600" dirty="0">
                <a:solidFill>
                  <a:srgbClr val="C41A16"/>
                </a:solidFill>
                <a:latin typeface="Menlo-Regular" charset="0"/>
              </a:rPr>
              <a:t>\</a:t>
            </a:r>
            <a:r>
              <a:rPr lang="mr-IN" sz="1600" dirty="0" err="1">
                <a:solidFill>
                  <a:srgbClr val="C41A16"/>
                </a:solidFill>
                <a:latin typeface="Menlo-Regular" charset="0"/>
              </a:rPr>
              <a:t>n</a:t>
            </a:r>
            <a:r>
              <a:rPr lang="mr-IN" sz="1600" dirty="0">
                <a:solidFill>
                  <a:srgbClr val="C41A16"/>
                </a:solidFill>
                <a:latin typeface="Menlo-Regular" charset="0"/>
              </a:rPr>
              <a:t>"</a:t>
            </a:r>
            <a:r>
              <a:rPr lang="mr-IN" sz="1600" dirty="0">
                <a:solidFill>
                  <a:srgbClr val="000000"/>
                </a:solidFill>
                <a:latin typeface="Menlo-Regular" charset="0"/>
              </a:rPr>
              <a:t>, </a:t>
            </a:r>
            <a:r>
              <a:rPr lang="mr-IN" sz="1600" dirty="0" err="1">
                <a:solidFill>
                  <a:srgbClr val="000000"/>
                </a:solidFill>
                <a:latin typeface="Menlo-Regular" charset="0"/>
              </a:rPr>
              <a:t>i</a:t>
            </a:r>
            <a:r>
              <a:rPr lang="mr-IN" sz="1600" dirty="0">
                <a:solidFill>
                  <a:srgbClr val="000000"/>
                </a:solidFill>
                <a:latin typeface="Menlo-Regular" charset="0"/>
              </a:rPr>
              <a:t>);</a:t>
            </a:r>
          </a:p>
          <a:p>
            <a:r>
              <a:rPr lang="mr-IN" sz="1600" dirty="0">
                <a:solidFill>
                  <a:srgbClr val="000000"/>
                </a:solidFill>
                <a:latin typeface="Menlo-Regular" charset="0"/>
              </a:rPr>
              <a:t>            </a:t>
            </a:r>
            <a:r>
              <a:rPr lang="mr-IN" sz="1600" dirty="0" err="1">
                <a:solidFill>
                  <a:srgbClr val="AA0D91"/>
                </a:solidFill>
                <a:latin typeface="Menlo-Regular" charset="0"/>
              </a:rPr>
              <a:t>break</a:t>
            </a:r>
            <a:r>
              <a:rPr lang="mr-IN" sz="1600" dirty="0">
                <a:solidFill>
                  <a:srgbClr val="000000"/>
                </a:solidFill>
                <a:latin typeface="Menlo-Regular" charset="0"/>
              </a:rPr>
              <a:t>;</a:t>
            </a:r>
          </a:p>
          <a:p>
            <a:r>
              <a:rPr lang="mr-IN" sz="1600" dirty="0">
                <a:solidFill>
                  <a:srgbClr val="000000"/>
                </a:solidFill>
                <a:latin typeface="Menlo-Regular" charset="0"/>
              </a:rPr>
              <a:t>        }</a:t>
            </a:r>
          </a:p>
          <a:p>
            <a:r>
              <a:rPr lang="mr-IN" sz="1600" dirty="0">
                <a:solidFill>
                  <a:srgbClr val="000000"/>
                </a:solidFill>
                <a:latin typeface="Menlo-Regular" charset="0"/>
              </a:rPr>
              <a:t>    }</a:t>
            </a:r>
          </a:p>
          <a:p>
            <a:r>
              <a:rPr lang="mr-IN" sz="1600" dirty="0">
                <a:solidFill>
                  <a:srgbClr val="000000"/>
                </a:solidFill>
                <a:latin typeface="Menlo-Regular" charset="0"/>
              </a:rPr>
              <a:t>}</a:t>
            </a:r>
            <a:endParaRPr lang="en-US" sz="1600" dirty="0"/>
          </a:p>
        </p:txBody>
      </p:sp>
      <p:sp>
        <p:nvSpPr>
          <p:cNvPr id="5" name="Rectangle 4"/>
          <p:cNvSpPr/>
          <p:nvPr/>
        </p:nvSpPr>
        <p:spPr>
          <a:xfrm>
            <a:off x="750094" y="5553373"/>
            <a:ext cx="7872413" cy="646331"/>
          </a:xfrm>
          <a:prstGeom prst="rect">
            <a:avLst/>
          </a:prstGeom>
        </p:spPr>
        <p:txBody>
          <a:bodyPr wrap="square">
            <a:spAutoFit/>
          </a:bodyPr>
          <a:lstStyle/>
          <a:p>
            <a:r>
              <a:rPr lang="en-US" dirty="0" err="1">
                <a:latin typeface="AndaleMono" charset="0"/>
              </a:rPr>
              <a:t>MacBook-Francesco:ProgrammI</a:t>
            </a:r>
            <a:r>
              <a:rPr lang="en-US" dirty="0">
                <a:latin typeface="AndaleMono" charset="0"/>
              </a:rPr>
              <a:t> </a:t>
            </a:r>
            <a:r>
              <a:rPr lang="en-US" dirty="0" err="1">
                <a:latin typeface="AndaleMono" charset="0"/>
              </a:rPr>
              <a:t>francescosantini</a:t>
            </a:r>
            <a:r>
              <a:rPr lang="en-US" dirty="0">
                <a:latin typeface="AndaleMono" charset="0"/>
              </a:rPr>
              <a:t>$ ./</a:t>
            </a:r>
            <a:r>
              <a:rPr lang="en-US" dirty="0" err="1">
                <a:latin typeface="AndaleMono" charset="0"/>
              </a:rPr>
              <a:t>a.out</a:t>
            </a:r>
            <a:r>
              <a:rPr lang="en-US" dirty="0">
                <a:latin typeface="AndaleMono" charset="0"/>
              </a:rPr>
              <a:t> </a:t>
            </a:r>
          </a:p>
          <a:p>
            <a:r>
              <a:rPr lang="cs-CZ" dirty="0">
                <a:latin typeface="AndaleMono" charset="0"/>
              </a:rPr>
              <a:t>-2147483648</a:t>
            </a:r>
            <a:endParaRPr lang="en-US" dirty="0"/>
          </a:p>
        </p:txBody>
      </p:sp>
    </p:spTree>
    <p:extLst>
      <p:ext uri="{BB962C8B-B14F-4D97-AF65-F5344CB8AC3E}">
        <p14:creationId xmlns:p14="http://schemas.microsoft.com/office/powerpoint/2010/main" val="824013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overflow</a:t>
            </a:r>
          </a:p>
        </p:txBody>
      </p:sp>
      <p:sp>
        <p:nvSpPr>
          <p:cNvPr id="4" name="TextBox 3"/>
          <p:cNvSpPr txBox="1"/>
          <p:nvPr/>
        </p:nvSpPr>
        <p:spPr>
          <a:xfrm>
            <a:off x="671513" y="1757362"/>
            <a:ext cx="7276351" cy="3970318"/>
          </a:xfrm>
          <a:prstGeom prst="rect">
            <a:avLst/>
          </a:prstGeom>
          <a:noFill/>
        </p:spPr>
        <p:txBody>
          <a:bodyPr wrap="none" rtlCol="0">
            <a:spAutoFit/>
          </a:bodyPr>
          <a:lstStyle/>
          <a:p>
            <a:r>
              <a:rPr lang="en-US" dirty="0"/>
              <a:t>An </a:t>
            </a:r>
            <a:r>
              <a:rPr lang="en-US" dirty="0" err="1"/>
              <a:t>int</a:t>
            </a:r>
            <a:r>
              <a:rPr lang="en-US" dirty="0"/>
              <a:t> in two’s complement</a:t>
            </a:r>
          </a:p>
          <a:p>
            <a:endParaRPr lang="en-US" dirty="0"/>
          </a:p>
          <a:p>
            <a:endParaRPr lang="en-US" dirty="0"/>
          </a:p>
          <a:p>
            <a:r>
              <a:rPr lang="en-US" dirty="0"/>
              <a:t>01111111 11111111 11111111 11111111   		2,147,483,647</a:t>
            </a:r>
          </a:p>
          <a:p>
            <a:r>
              <a:rPr lang="en-US" dirty="0"/>
              <a:t>01111111 11111111 11111111 11111110		2,147,483,646</a:t>
            </a:r>
          </a:p>
          <a:p>
            <a:r>
              <a:rPr lang="mr-IN" dirty="0"/>
              <a:t>…</a:t>
            </a:r>
            <a:endParaRPr lang="en-US" dirty="0"/>
          </a:p>
          <a:p>
            <a:r>
              <a:rPr lang="en-US" dirty="0"/>
              <a:t>00000000 00000000 </a:t>
            </a:r>
            <a:r>
              <a:rPr lang="en-US"/>
              <a:t>00000000 00000010</a:t>
            </a:r>
            <a:r>
              <a:rPr lang="en-US" dirty="0"/>
              <a:t>		2</a:t>
            </a:r>
          </a:p>
          <a:p>
            <a:r>
              <a:rPr lang="en-US" dirty="0"/>
              <a:t>00000000 00000000 00000000 00000001		1</a:t>
            </a:r>
          </a:p>
          <a:p>
            <a:r>
              <a:rPr lang="en-US" dirty="0"/>
              <a:t>00000000 00000000 00000000 00000000		0</a:t>
            </a:r>
          </a:p>
          <a:p>
            <a:r>
              <a:rPr lang="en-US" dirty="0"/>
              <a:t>10000000 00000000 00000000 00000000		-2,147,483,648</a:t>
            </a:r>
          </a:p>
          <a:p>
            <a:r>
              <a:rPr lang="en-US" dirty="0"/>
              <a:t>10000000 00000000 00000000 00000001		-2,147,483,647</a:t>
            </a:r>
          </a:p>
          <a:p>
            <a:r>
              <a:rPr lang="mr-IN" dirty="0"/>
              <a:t>…</a:t>
            </a:r>
            <a:endParaRPr lang="en-US" dirty="0"/>
          </a:p>
          <a:p>
            <a:r>
              <a:rPr lang="en-US" dirty="0"/>
              <a:t>11111111 11111111 11111111 11111110		-2</a:t>
            </a:r>
          </a:p>
          <a:p>
            <a:r>
              <a:rPr lang="en-US" dirty="0"/>
              <a:t>11111111 11111111 11111111 11111111		-1</a:t>
            </a:r>
          </a:p>
        </p:txBody>
      </p:sp>
    </p:spTree>
    <p:extLst>
      <p:ext uri="{BB962C8B-B14F-4D97-AF65-F5344CB8AC3E}">
        <p14:creationId xmlns:p14="http://schemas.microsoft.com/office/powerpoint/2010/main" val="891104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loops are important</a:t>
            </a:r>
          </a:p>
        </p:txBody>
      </p:sp>
      <p:sp>
        <p:nvSpPr>
          <p:cNvPr id="3" name="Content Placeholder 2"/>
          <p:cNvSpPr>
            <a:spLocks noGrp="1"/>
          </p:cNvSpPr>
          <p:nvPr>
            <p:ph idx="1"/>
          </p:nvPr>
        </p:nvSpPr>
        <p:spPr/>
        <p:txBody>
          <a:bodyPr>
            <a:normAutofit/>
          </a:bodyPr>
          <a:lstStyle/>
          <a:p>
            <a:r>
              <a:rPr lang="en-US" dirty="0"/>
              <a:t>Loop can be defined as one of the basic logical structures of computer programming. </a:t>
            </a:r>
          </a:p>
          <a:p>
            <a:r>
              <a:rPr lang="en-US" dirty="0"/>
              <a:t>Defining loops allows computers to perform the same task repeatedly.</a:t>
            </a:r>
          </a:p>
          <a:p>
            <a:r>
              <a:rPr lang="en-US" dirty="0"/>
              <a:t>Every time you might use the words "each" and "every" in the natural language description of your program's specification you want a loop.</a:t>
            </a:r>
          </a:p>
          <a:p>
            <a:r>
              <a:rPr lang="en-US" dirty="0"/>
              <a:t>Also forever </a:t>
            </a:r>
          </a:p>
          <a:p>
            <a:pPr lvl="1"/>
            <a:r>
              <a:rPr lang="en-US" dirty="0"/>
              <a:t>while(1)</a:t>
            </a:r>
          </a:p>
        </p:txBody>
      </p:sp>
    </p:spTree>
    <p:extLst>
      <p:ext uri="{BB962C8B-B14F-4D97-AF65-F5344CB8AC3E}">
        <p14:creationId xmlns:p14="http://schemas.microsoft.com/office/powerpoint/2010/main" val="1995594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35098" y="2946431"/>
            <a:ext cx="7243083" cy="646331"/>
          </a:xfrm>
          <a:prstGeom prst="rect">
            <a:avLst/>
          </a:prstGeom>
          <a:noFill/>
        </p:spPr>
        <p:txBody>
          <a:bodyPr wrap="square" rtlCol="0">
            <a:spAutoFit/>
          </a:bodyPr>
          <a:lstStyle/>
          <a:p>
            <a:pPr algn="ctr"/>
            <a:r>
              <a:rPr lang="en-US" sz="3600">
                <a:solidFill>
                  <a:srgbClr val="FF0000"/>
                </a:solidFill>
              </a:rPr>
              <a:t>EXAMPLES ON LOOPS</a:t>
            </a:r>
            <a:endParaRPr lang="en-US" sz="3600" dirty="0">
              <a:solidFill>
                <a:srgbClr val="FF0000"/>
              </a:solidFill>
            </a:endParaRPr>
          </a:p>
        </p:txBody>
      </p:sp>
    </p:spTree>
    <p:extLst>
      <p:ext uri="{BB962C8B-B14F-4D97-AF65-F5344CB8AC3E}">
        <p14:creationId xmlns:p14="http://schemas.microsoft.com/office/powerpoint/2010/main" val="2562910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Logic conditions</a:t>
            </a:r>
          </a:p>
        </p:txBody>
      </p:sp>
      <p:sp>
        <p:nvSpPr>
          <p:cNvPr id="4" name="Rectangle 3"/>
          <p:cNvSpPr/>
          <p:nvPr/>
        </p:nvSpPr>
        <p:spPr>
          <a:xfrm>
            <a:off x="2293936" y="1149964"/>
            <a:ext cx="4572000" cy="2031325"/>
          </a:xfrm>
          <a:prstGeom prst="rect">
            <a:avLst/>
          </a:prstGeom>
        </p:spPr>
        <p:txBody>
          <a:bodyPr>
            <a:spAutoFit/>
          </a:bodyPr>
          <a:lstStyle/>
          <a:p>
            <a:r>
              <a:rPr lang="en-US" dirty="0" err="1"/>
              <a:t>int</a:t>
            </a:r>
            <a:r>
              <a:rPr lang="en-US" dirty="0"/>
              <a:t> </a:t>
            </a:r>
            <a:r>
              <a:rPr lang="mr-IN" dirty="0" err="1"/>
              <a:t>x</a:t>
            </a:r>
            <a:r>
              <a:rPr lang="mr-IN" dirty="0"/>
              <a:t>=</a:t>
            </a:r>
            <a:r>
              <a:rPr lang="en-US" dirty="0"/>
              <a:t>1</a:t>
            </a:r>
            <a:r>
              <a:rPr lang="mr-IN" dirty="0"/>
              <a:t>; </a:t>
            </a:r>
            <a:endParaRPr lang="en-US" dirty="0"/>
          </a:p>
          <a:p>
            <a:endParaRPr lang="en-US" dirty="0"/>
          </a:p>
          <a:p>
            <a:r>
              <a:rPr lang="mr-IN" dirty="0" err="1"/>
              <a:t>while</a:t>
            </a:r>
            <a:r>
              <a:rPr lang="mr-IN" dirty="0"/>
              <a:t>(</a:t>
            </a:r>
            <a:r>
              <a:rPr lang="mr-IN" dirty="0" err="1"/>
              <a:t>x</a:t>
            </a:r>
            <a:r>
              <a:rPr lang="mr-IN" dirty="0"/>
              <a:t>=</a:t>
            </a:r>
            <a:r>
              <a:rPr lang="en-US" dirty="0"/>
              <a:t>1</a:t>
            </a:r>
            <a:r>
              <a:rPr lang="mr-IN" dirty="0"/>
              <a:t>) { </a:t>
            </a:r>
            <a:endParaRPr lang="en-US" dirty="0"/>
          </a:p>
          <a:p>
            <a:r>
              <a:rPr lang="en-US" dirty="0"/>
              <a:t>    </a:t>
            </a:r>
            <a:r>
              <a:rPr lang="mr-IN" dirty="0"/>
              <a:t>//... </a:t>
            </a:r>
            <a:endParaRPr lang="en-US" dirty="0"/>
          </a:p>
          <a:p>
            <a:r>
              <a:rPr lang="en-US" dirty="0"/>
              <a:t>    </a:t>
            </a:r>
            <a:r>
              <a:rPr lang="en-US" dirty="0" err="1"/>
              <a:t>printf</a:t>
            </a:r>
            <a:r>
              <a:rPr lang="en-US" dirty="0"/>
              <a:t> (“Insert 1 to continue”</a:t>
            </a:r>
            <a:r>
              <a:rPr lang="mr-IN" dirty="0"/>
              <a:t>); </a:t>
            </a:r>
            <a:endParaRPr lang="en-US" dirty="0"/>
          </a:p>
          <a:p>
            <a:r>
              <a:rPr lang="en-US" dirty="0"/>
              <a:t>    </a:t>
            </a:r>
            <a:r>
              <a:rPr lang="en-US" dirty="0" err="1"/>
              <a:t>scanf</a:t>
            </a:r>
            <a:r>
              <a:rPr lang="en-US" dirty="0"/>
              <a:t>(“%d”, &amp;</a:t>
            </a:r>
            <a:r>
              <a:rPr lang="mr-IN" dirty="0" err="1"/>
              <a:t>x</a:t>
            </a:r>
            <a:r>
              <a:rPr lang="en-US" dirty="0"/>
              <a:t>)</a:t>
            </a:r>
            <a:r>
              <a:rPr lang="mr-IN" dirty="0"/>
              <a:t>; </a:t>
            </a:r>
            <a:endParaRPr lang="en-US" dirty="0"/>
          </a:p>
          <a:p>
            <a:r>
              <a:rPr lang="mr-IN" dirty="0"/>
              <a:t>}</a:t>
            </a:r>
            <a:endParaRPr lang="en-US" dirty="0"/>
          </a:p>
        </p:txBody>
      </p:sp>
      <p:sp>
        <p:nvSpPr>
          <p:cNvPr id="5" name="Rectangle 4"/>
          <p:cNvSpPr/>
          <p:nvPr/>
        </p:nvSpPr>
        <p:spPr>
          <a:xfrm>
            <a:off x="457199" y="3352472"/>
            <a:ext cx="8101014" cy="1477328"/>
          </a:xfrm>
          <a:prstGeom prst="rect">
            <a:avLst/>
          </a:prstGeom>
        </p:spPr>
        <p:txBody>
          <a:bodyPr wrap="square">
            <a:spAutoFit/>
          </a:bodyPr>
          <a:lstStyle/>
          <a:p>
            <a:r>
              <a:rPr lang="en-US" dirty="0">
                <a:solidFill>
                  <a:srgbClr val="000000"/>
                </a:solidFill>
                <a:latin typeface="verdana" charset="0"/>
              </a:rPr>
              <a:t>If you use a single equal sign to check equality, your program will instead assign the value on the right side of the expression to the variable on the left hand side, and the result of this statement is the value assigned. In this case, the value is always 1, which is treated as always true. </a:t>
            </a:r>
            <a:endParaRPr lang="en-US" dirty="0"/>
          </a:p>
        </p:txBody>
      </p:sp>
      <p:sp>
        <p:nvSpPr>
          <p:cNvPr id="6" name="Rectangle 5"/>
          <p:cNvSpPr/>
          <p:nvPr/>
        </p:nvSpPr>
        <p:spPr>
          <a:xfrm>
            <a:off x="2746373" y="4826675"/>
            <a:ext cx="4572000" cy="2031325"/>
          </a:xfrm>
          <a:prstGeom prst="rect">
            <a:avLst/>
          </a:prstGeom>
        </p:spPr>
        <p:txBody>
          <a:bodyPr>
            <a:spAutoFit/>
          </a:bodyPr>
          <a:lstStyle/>
          <a:p>
            <a:r>
              <a:rPr lang="en-US" dirty="0" err="1"/>
              <a:t>int</a:t>
            </a:r>
            <a:r>
              <a:rPr lang="en-US" dirty="0"/>
              <a:t> </a:t>
            </a:r>
            <a:r>
              <a:rPr lang="mr-IN" dirty="0" err="1"/>
              <a:t>x</a:t>
            </a:r>
            <a:r>
              <a:rPr lang="mr-IN" dirty="0"/>
              <a:t>=</a:t>
            </a:r>
            <a:r>
              <a:rPr lang="en-US" dirty="0"/>
              <a:t>1</a:t>
            </a:r>
            <a:r>
              <a:rPr lang="mr-IN" dirty="0"/>
              <a:t>; </a:t>
            </a:r>
            <a:endParaRPr lang="en-US" dirty="0"/>
          </a:p>
          <a:p>
            <a:endParaRPr lang="en-US" dirty="0"/>
          </a:p>
          <a:p>
            <a:r>
              <a:rPr lang="mr-IN" dirty="0" err="1"/>
              <a:t>while</a:t>
            </a:r>
            <a:r>
              <a:rPr lang="mr-IN" dirty="0"/>
              <a:t>(</a:t>
            </a:r>
            <a:r>
              <a:rPr lang="mr-IN" dirty="0" err="1"/>
              <a:t>x</a:t>
            </a:r>
            <a:r>
              <a:rPr lang="mr-IN" dirty="0"/>
              <a:t>=</a:t>
            </a:r>
            <a:r>
              <a:rPr lang="en-US" dirty="0"/>
              <a:t>=1</a:t>
            </a:r>
            <a:r>
              <a:rPr lang="mr-IN" dirty="0"/>
              <a:t>) { </a:t>
            </a:r>
            <a:endParaRPr lang="en-US" dirty="0"/>
          </a:p>
          <a:p>
            <a:r>
              <a:rPr lang="en-US" dirty="0"/>
              <a:t>    </a:t>
            </a:r>
            <a:r>
              <a:rPr lang="mr-IN" dirty="0"/>
              <a:t>//... </a:t>
            </a:r>
            <a:endParaRPr lang="en-US" dirty="0"/>
          </a:p>
          <a:p>
            <a:r>
              <a:rPr lang="en-US" dirty="0"/>
              <a:t>    </a:t>
            </a:r>
            <a:r>
              <a:rPr lang="en-US" dirty="0" err="1"/>
              <a:t>printf</a:t>
            </a:r>
            <a:r>
              <a:rPr lang="en-US" dirty="0"/>
              <a:t> (“Insert 1 to continue”</a:t>
            </a:r>
            <a:r>
              <a:rPr lang="mr-IN" dirty="0"/>
              <a:t>); </a:t>
            </a:r>
            <a:endParaRPr lang="en-US" dirty="0"/>
          </a:p>
          <a:p>
            <a:r>
              <a:rPr lang="en-US" dirty="0"/>
              <a:t>    </a:t>
            </a:r>
            <a:r>
              <a:rPr lang="en-US" dirty="0" err="1"/>
              <a:t>scanf</a:t>
            </a:r>
            <a:r>
              <a:rPr lang="en-US" dirty="0"/>
              <a:t>(“%d”, &amp;</a:t>
            </a:r>
            <a:r>
              <a:rPr lang="mr-IN" dirty="0" err="1"/>
              <a:t>x</a:t>
            </a:r>
            <a:r>
              <a:rPr lang="en-US" dirty="0"/>
              <a:t>)</a:t>
            </a:r>
            <a:r>
              <a:rPr lang="mr-IN" dirty="0"/>
              <a:t>; </a:t>
            </a:r>
            <a:endParaRPr lang="en-US" dirty="0"/>
          </a:p>
          <a:p>
            <a:r>
              <a:rPr lang="mr-IN" dirty="0"/>
              <a:t>}</a:t>
            </a:r>
            <a:endParaRPr lang="en-US" dirty="0"/>
          </a:p>
        </p:txBody>
      </p:sp>
      <p:grpSp>
        <p:nvGrpSpPr>
          <p:cNvPr id="11" name="Group 10"/>
          <p:cNvGrpSpPr/>
          <p:nvPr/>
        </p:nvGrpSpPr>
        <p:grpSpPr>
          <a:xfrm>
            <a:off x="3286125" y="1139606"/>
            <a:ext cx="3662157" cy="574894"/>
            <a:chOff x="3286125" y="1139606"/>
            <a:chExt cx="3662157" cy="574894"/>
          </a:xfrm>
        </p:grpSpPr>
        <p:sp>
          <p:nvSpPr>
            <p:cNvPr id="7" name="TextBox 6"/>
            <p:cNvSpPr txBox="1"/>
            <p:nvPr/>
          </p:nvSpPr>
          <p:spPr>
            <a:xfrm>
              <a:off x="5032373" y="1139606"/>
              <a:ext cx="1915909" cy="369332"/>
            </a:xfrm>
            <a:prstGeom prst="rect">
              <a:avLst/>
            </a:prstGeom>
            <a:noFill/>
          </p:spPr>
          <p:txBody>
            <a:bodyPr wrap="none" rtlCol="0">
              <a:spAutoFit/>
            </a:bodyPr>
            <a:lstStyle/>
            <a:p>
              <a:r>
                <a:rPr lang="en-US" dirty="0"/>
                <a:t>Logic expression</a:t>
              </a:r>
            </a:p>
          </p:txBody>
        </p:sp>
        <p:cxnSp>
          <p:nvCxnSpPr>
            <p:cNvPr id="9" name="Straight Arrow Connector 8"/>
            <p:cNvCxnSpPr>
              <a:stCxn id="7" idx="1"/>
            </p:cNvCxnSpPr>
            <p:nvPr/>
          </p:nvCxnSpPr>
          <p:spPr>
            <a:xfrm flipH="1">
              <a:off x="3286125" y="1324272"/>
              <a:ext cx="1746248" cy="3902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32186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TRANSFORM LOOPS</a:t>
            </a:r>
          </a:p>
        </p:txBody>
      </p:sp>
      <p:sp>
        <p:nvSpPr>
          <p:cNvPr id="4" name="TextBox 3"/>
          <p:cNvSpPr txBox="1"/>
          <p:nvPr/>
        </p:nvSpPr>
        <p:spPr>
          <a:xfrm>
            <a:off x="928687" y="1657351"/>
            <a:ext cx="2518638" cy="1477328"/>
          </a:xfrm>
          <a:prstGeom prst="rect">
            <a:avLst/>
          </a:prstGeom>
          <a:noFill/>
        </p:spPr>
        <p:txBody>
          <a:bodyPr wrap="none" rtlCol="0">
            <a:spAutoFit/>
          </a:bodyPr>
          <a:lstStyle/>
          <a:p>
            <a:r>
              <a:rPr lang="en-US" dirty="0" err="1"/>
              <a:t>int</a:t>
            </a:r>
            <a:r>
              <a:rPr lang="en-US" dirty="0"/>
              <a:t> n= 4;</a:t>
            </a:r>
          </a:p>
          <a:p>
            <a:endParaRPr lang="en-US" dirty="0"/>
          </a:p>
          <a:p>
            <a:r>
              <a:rPr lang="en-US" dirty="0"/>
              <a:t>for (</a:t>
            </a:r>
            <a:r>
              <a:rPr lang="en-US" dirty="0" err="1"/>
              <a:t>int</a:t>
            </a:r>
            <a:r>
              <a:rPr lang="en-US" dirty="0"/>
              <a:t> </a:t>
            </a:r>
            <a:r>
              <a:rPr lang="en-US" dirty="0" err="1"/>
              <a:t>i</a:t>
            </a:r>
            <a:r>
              <a:rPr lang="en-US" dirty="0"/>
              <a:t>= 0; </a:t>
            </a:r>
            <a:r>
              <a:rPr lang="en-US" dirty="0" err="1"/>
              <a:t>i</a:t>
            </a:r>
            <a:r>
              <a:rPr lang="en-US" dirty="0"/>
              <a:t> &lt; n; </a:t>
            </a:r>
            <a:r>
              <a:rPr lang="en-US" dirty="0" err="1"/>
              <a:t>i</a:t>
            </a:r>
            <a:r>
              <a:rPr lang="en-US" dirty="0"/>
              <a:t>++) {</a:t>
            </a:r>
          </a:p>
          <a:p>
            <a:r>
              <a:rPr lang="en-US" dirty="0"/>
              <a:t>    </a:t>
            </a:r>
            <a:r>
              <a:rPr lang="en-US" dirty="0" err="1"/>
              <a:t>printf</a:t>
            </a:r>
            <a:r>
              <a:rPr lang="en-US" dirty="0"/>
              <a:t>(“OK\n”);</a:t>
            </a:r>
          </a:p>
          <a:p>
            <a:r>
              <a:rPr lang="en-US" dirty="0"/>
              <a:t>}</a:t>
            </a:r>
          </a:p>
        </p:txBody>
      </p:sp>
      <p:sp>
        <p:nvSpPr>
          <p:cNvPr id="5" name="TextBox 4"/>
          <p:cNvSpPr txBox="1"/>
          <p:nvPr/>
        </p:nvSpPr>
        <p:spPr>
          <a:xfrm>
            <a:off x="3609975" y="3134679"/>
            <a:ext cx="1851789" cy="2031325"/>
          </a:xfrm>
          <a:prstGeom prst="rect">
            <a:avLst/>
          </a:prstGeom>
          <a:noFill/>
        </p:spPr>
        <p:txBody>
          <a:bodyPr wrap="none" rtlCol="0">
            <a:spAutoFit/>
          </a:bodyPr>
          <a:lstStyle/>
          <a:p>
            <a:r>
              <a:rPr lang="en-US" dirty="0" err="1"/>
              <a:t>int</a:t>
            </a:r>
            <a:r>
              <a:rPr lang="en-US" dirty="0"/>
              <a:t> n= 4;</a:t>
            </a:r>
          </a:p>
          <a:p>
            <a:r>
              <a:rPr lang="en-US" dirty="0" err="1"/>
              <a:t>Int</a:t>
            </a:r>
            <a:r>
              <a:rPr lang="en-US" dirty="0"/>
              <a:t> </a:t>
            </a:r>
            <a:r>
              <a:rPr lang="en-US" dirty="0" err="1"/>
              <a:t>i</a:t>
            </a:r>
            <a:r>
              <a:rPr lang="en-US" dirty="0"/>
              <a:t>= 0;</a:t>
            </a:r>
          </a:p>
          <a:p>
            <a:endParaRPr lang="en-US" dirty="0"/>
          </a:p>
          <a:p>
            <a:r>
              <a:rPr lang="en-US" dirty="0"/>
              <a:t>while (</a:t>
            </a:r>
            <a:r>
              <a:rPr lang="en-US" dirty="0" err="1"/>
              <a:t>i</a:t>
            </a:r>
            <a:r>
              <a:rPr lang="en-US" dirty="0"/>
              <a:t> </a:t>
            </a:r>
            <a:r>
              <a:rPr lang="en-US"/>
              <a:t>&lt; n) </a:t>
            </a:r>
            <a:r>
              <a:rPr lang="en-US" dirty="0"/>
              <a:t>{</a:t>
            </a:r>
          </a:p>
          <a:p>
            <a:r>
              <a:rPr lang="en-US" dirty="0"/>
              <a:t>    </a:t>
            </a:r>
            <a:r>
              <a:rPr lang="en-US" dirty="0" err="1"/>
              <a:t>printf</a:t>
            </a:r>
            <a:r>
              <a:rPr lang="en-US" dirty="0"/>
              <a:t>(“OK\n”);</a:t>
            </a:r>
          </a:p>
          <a:p>
            <a:r>
              <a:rPr lang="en-US" dirty="0"/>
              <a:t>    </a:t>
            </a:r>
            <a:r>
              <a:rPr lang="en-US" dirty="0" err="1"/>
              <a:t>i</a:t>
            </a:r>
            <a:r>
              <a:rPr lang="en-US" dirty="0"/>
              <a:t>++;</a:t>
            </a:r>
          </a:p>
          <a:p>
            <a:r>
              <a:rPr lang="en-US" dirty="0"/>
              <a:t>}</a:t>
            </a:r>
          </a:p>
        </p:txBody>
      </p:sp>
      <p:sp>
        <p:nvSpPr>
          <p:cNvPr id="6" name="TextBox 5"/>
          <p:cNvSpPr txBox="1"/>
          <p:nvPr/>
        </p:nvSpPr>
        <p:spPr>
          <a:xfrm>
            <a:off x="6305550" y="4587241"/>
            <a:ext cx="1851789" cy="2031325"/>
          </a:xfrm>
          <a:prstGeom prst="rect">
            <a:avLst/>
          </a:prstGeom>
          <a:noFill/>
        </p:spPr>
        <p:txBody>
          <a:bodyPr wrap="none" rtlCol="0">
            <a:spAutoFit/>
          </a:bodyPr>
          <a:lstStyle/>
          <a:p>
            <a:r>
              <a:rPr lang="en-US" dirty="0" err="1"/>
              <a:t>int</a:t>
            </a:r>
            <a:r>
              <a:rPr lang="en-US" dirty="0"/>
              <a:t> n= 4;</a:t>
            </a:r>
          </a:p>
          <a:p>
            <a:r>
              <a:rPr lang="en-US" dirty="0" err="1"/>
              <a:t>int</a:t>
            </a:r>
            <a:r>
              <a:rPr lang="en-US" dirty="0"/>
              <a:t> </a:t>
            </a:r>
            <a:r>
              <a:rPr lang="en-US" dirty="0" err="1"/>
              <a:t>i</a:t>
            </a:r>
            <a:r>
              <a:rPr lang="en-US" dirty="0"/>
              <a:t>= 0;</a:t>
            </a:r>
          </a:p>
          <a:p>
            <a:endParaRPr lang="en-US" dirty="0"/>
          </a:p>
          <a:p>
            <a:r>
              <a:rPr lang="en-US" dirty="0"/>
              <a:t>do {</a:t>
            </a:r>
          </a:p>
          <a:p>
            <a:r>
              <a:rPr lang="en-US" dirty="0"/>
              <a:t>    </a:t>
            </a:r>
            <a:r>
              <a:rPr lang="en-US" dirty="0" err="1"/>
              <a:t>printf</a:t>
            </a:r>
            <a:r>
              <a:rPr lang="en-US" dirty="0"/>
              <a:t>(“OK\n”);</a:t>
            </a:r>
          </a:p>
          <a:p>
            <a:r>
              <a:rPr lang="en-US" dirty="0"/>
              <a:t>    </a:t>
            </a:r>
            <a:r>
              <a:rPr lang="en-US" dirty="0" err="1"/>
              <a:t>i</a:t>
            </a:r>
            <a:r>
              <a:rPr lang="en-US" dirty="0"/>
              <a:t>++;</a:t>
            </a:r>
          </a:p>
          <a:p>
            <a:r>
              <a:rPr lang="en-US" dirty="0"/>
              <a:t>} while (</a:t>
            </a:r>
            <a:r>
              <a:rPr lang="en-US" dirty="0" err="1"/>
              <a:t>i</a:t>
            </a:r>
            <a:r>
              <a:rPr lang="en-US" dirty="0"/>
              <a:t> &lt; n);</a:t>
            </a:r>
          </a:p>
        </p:txBody>
      </p:sp>
    </p:spTree>
    <p:extLst>
      <p:ext uri="{BB962C8B-B14F-4D97-AF65-F5344CB8AC3E}">
        <p14:creationId xmlns:p14="http://schemas.microsoft.com/office/powerpoint/2010/main" val="1074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a:t>
            </a:r>
            <a:r>
              <a:rPr lang="mr-IN" dirty="0"/>
              <a:t>…</a:t>
            </a:r>
            <a:r>
              <a:rPr lang="en-US" dirty="0"/>
              <a:t>while</a:t>
            </a:r>
          </a:p>
        </p:txBody>
      </p:sp>
      <p:sp>
        <p:nvSpPr>
          <p:cNvPr id="4" name="Rectangle 3"/>
          <p:cNvSpPr/>
          <p:nvPr/>
        </p:nvSpPr>
        <p:spPr>
          <a:xfrm>
            <a:off x="2293936" y="1298913"/>
            <a:ext cx="4572000" cy="4247317"/>
          </a:xfrm>
          <a:prstGeom prst="rect">
            <a:avLst/>
          </a:prstGeom>
        </p:spPr>
        <p:txBody>
          <a:bodyPr>
            <a:spAutoFit/>
          </a:bodyPr>
          <a:lstStyle/>
          <a:p>
            <a:r>
              <a:rPr lang="en-US" dirty="0">
                <a:solidFill>
                  <a:srgbClr val="500070"/>
                </a:solidFill>
              </a:rPr>
              <a:t>#include &lt;</a:t>
            </a:r>
            <a:r>
              <a:rPr lang="en-US" dirty="0" err="1">
                <a:solidFill>
                  <a:srgbClr val="500070"/>
                </a:solidFill>
              </a:rPr>
              <a:t>stdio.h</a:t>
            </a:r>
            <a:r>
              <a:rPr lang="en-US" dirty="0">
                <a:solidFill>
                  <a:srgbClr val="500070"/>
                </a:solidFill>
              </a:rPr>
              <a:t>&gt;</a:t>
            </a:r>
          </a:p>
          <a:p>
            <a:endParaRPr lang="en-US" dirty="0"/>
          </a:p>
          <a:p>
            <a:r>
              <a:rPr lang="en-US" dirty="0" err="1">
                <a:solidFill>
                  <a:srgbClr val="0000B0"/>
                </a:solidFill>
              </a:rPr>
              <a:t>int</a:t>
            </a:r>
            <a:r>
              <a:rPr lang="en-US" dirty="0"/>
              <a:t> main(){    </a:t>
            </a:r>
          </a:p>
          <a:p>
            <a:r>
              <a:rPr lang="en-US" dirty="0"/>
              <a:t>    </a:t>
            </a:r>
            <a:r>
              <a:rPr lang="en-US" dirty="0">
                <a:solidFill>
                  <a:srgbClr val="0000B0"/>
                </a:solidFill>
              </a:rPr>
              <a:t>double</a:t>
            </a:r>
            <a:r>
              <a:rPr lang="en-US" dirty="0"/>
              <a:t> number,  sum = 0;    </a:t>
            </a:r>
          </a:p>
          <a:p>
            <a:endParaRPr lang="en-US" dirty="0"/>
          </a:p>
          <a:p>
            <a:r>
              <a:rPr lang="en-US" dirty="0"/>
              <a:t>    // loop body is executed at least once    </a:t>
            </a:r>
          </a:p>
          <a:p>
            <a:r>
              <a:rPr lang="en-US" dirty="0"/>
              <a:t>    </a:t>
            </a:r>
            <a:r>
              <a:rPr lang="en-US" dirty="0">
                <a:solidFill>
                  <a:srgbClr val="0000B0"/>
                </a:solidFill>
              </a:rPr>
              <a:t>do</a:t>
            </a:r>
            <a:r>
              <a:rPr lang="en-US" dirty="0"/>
              <a:t>    {        </a:t>
            </a:r>
          </a:p>
          <a:p>
            <a:r>
              <a:rPr lang="en-US" dirty="0"/>
              <a:t>        </a:t>
            </a:r>
            <a:r>
              <a:rPr lang="en-US" dirty="0" err="1"/>
              <a:t>printf</a:t>
            </a:r>
            <a:r>
              <a:rPr lang="en-US" dirty="0"/>
              <a:t>("Enter a number: ");           </a:t>
            </a:r>
          </a:p>
          <a:p>
            <a:r>
              <a:rPr lang="en-US" dirty="0"/>
              <a:t>        </a:t>
            </a:r>
            <a:r>
              <a:rPr lang="en-US" dirty="0" err="1"/>
              <a:t>scanf</a:t>
            </a:r>
            <a:r>
              <a:rPr lang="en-US" dirty="0"/>
              <a:t>("%lf", &amp;number);        </a:t>
            </a:r>
          </a:p>
          <a:p>
            <a:r>
              <a:rPr lang="en-US" dirty="0"/>
              <a:t>        sum += number;    </a:t>
            </a:r>
          </a:p>
          <a:p>
            <a:r>
              <a:rPr lang="en-US" dirty="0"/>
              <a:t>    }   while(number != 0.0);    </a:t>
            </a:r>
          </a:p>
          <a:p>
            <a:r>
              <a:rPr lang="en-US" dirty="0"/>
              <a:t>    </a:t>
            </a:r>
          </a:p>
          <a:p>
            <a:r>
              <a:rPr lang="en-US" dirty="0"/>
              <a:t>    </a:t>
            </a:r>
            <a:r>
              <a:rPr lang="en-US" dirty="0" err="1">
                <a:solidFill>
                  <a:srgbClr val="0000B0"/>
                </a:solidFill>
              </a:rPr>
              <a:t>printf</a:t>
            </a:r>
            <a:r>
              <a:rPr lang="en-US" dirty="0"/>
              <a:t>("Sum = %.2lf",sum);    </a:t>
            </a:r>
          </a:p>
          <a:p>
            <a:r>
              <a:rPr lang="en-US" dirty="0"/>
              <a:t>    </a:t>
            </a:r>
            <a:r>
              <a:rPr lang="en-US" dirty="0">
                <a:solidFill>
                  <a:srgbClr val="0000B0"/>
                </a:solidFill>
              </a:rPr>
              <a:t>return</a:t>
            </a:r>
            <a:r>
              <a:rPr lang="en-US" dirty="0"/>
              <a:t> 0;</a:t>
            </a:r>
          </a:p>
          <a:p>
            <a:r>
              <a:rPr lang="en-US" dirty="0"/>
              <a:t>}</a:t>
            </a:r>
          </a:p>
        </p:txBody>
      </p:sp>
    </p:spTree>
    <p:extLst>
      <p:ext uri="{BB962C8B-B14F-4D97-AF65-F5344CB8AC3E}">
        <p14:creationId xmlns:p14="http://schemas.microsoft.com/office/powerpoint/2010/main" val="1664860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Scan an array</a:t>
            </a:r>
          </a:p>
        </p:txBody>
      </p:sp>
      <p:sp>
        <p:nvSpPr>
          <p:cNvPr id="4" name="Rectangle 3"/>
          <p:cNvSpPr/>
          <p:nvPr/>
        </p:nvSpPr>
        <p:spPr>
          <a:xfrm>
            <a:off x="2157413" y="1804511"/>
            <a:ext cx="4572000" cy="3970318"/>
          </a:xfrm>
          <a:prstGeom prst="rect">
            <a:avLst/>
          </a:prstGeom>
        </p:spPr>
        <p:txBody>
          <a:bodyPr>
            <a:spAutoFit/>
          </a:bodyPr>
          <a:lstStyle/>
          <a:p>
            <a:r>
              <a:rPr lang="en-US" dirty="0">
                <a:solidFill>
                  <a:srgbClr val="007000"/>
                </a:solidFill>
              </a:rPr>
              <a:t>// Arrays example</a:t>
            </a:r>
            <a:r>
              <a:rPr lang="en-US" dirty="0"/>
              <a:t> </a:t>
            </a:r>
          </a:p>
          <a:p>
            <a:r>
              <a:rPr lang="en-US" dirty="0">
                <a:solidFill>
                  <a:srgbClr val="500070"/>
                </a:solidFill>
              </a:rPr>
              <a:t>#include &lt;</a:t>
            </a:r>
            <a:r>
              <a:rPr lang="en-US" dirty="0" err="1">
                <a:solidFill>
                  <a:srgbClr val="500070"/>
                </a:solidFill>
              </a:rPr>
              <a:t>stdlib.h</a:t>
            </a:r>
            <a:r>
              <a:rPr lang="en-US" dirty="0">
                <a:solidFill>
                  <a:srgbClr val="500070"/>
                </a:solidFill>
              </a:rPr>
              <a:t>&gt;</a:t>
            </a:r>
            <a:r>
              <a:rPr lang="en-US" dirty="0"/>
              <a:t> </a:t>
            </a:r>
          </a:p>
          <a:p>
            <a:endParaRPr lang="en-US" dirty="0">
              <a:solidFill>
                <a:srgbClr val="0000B0"/>
              </a:solidFill>
            </a:endParaRPr>
          </a:p>
          <a:p>
            <a:r>
              <a:rPr lang="en-US" dirty="0" err="1">
                <a:solidFill>
                  <a:srgbClr val="0000B0"/>
                </a:solidFill>
              </a:rPr>
              <a:t>int</a:t>
            </a:r>
            <a:r>
              <a:rPr lang="en-US" dirty="0"/>
              <a:t> main () {</a:t>
            </a:r>
          </a:p>
          <a:p>
            <a:r>
              <a:rPr lang="en-US" dirty="0">
                <a:solidFill>
                  <a:srgbClr val="0000B0"/>
                </a:solidFill>
              </a:rPr>
              <a:t>    </a:t>
            </a:r>
            <a:r>
              <a:rPr lang="en-US" dirty="0" err="1">
                <a:solidFill>
                  <a:srgbClr val="0000B0"/>
                </a:solidFill>
              </a:rPr>
              <a:t>int</a:t>
            </a:r>
            <a:r>
              <a:rPr lang="en-US" dirty="0"/>
              <a:t> foo [] = {16, 2, 77, 40, 12071}; </a:t>
            </a:r>
          </a:p>
          <a:p>
            <a:r>
              <a:rPr lang="en-US" dirty="0">
                <a:solidFill>
                  <a:srgbClr val="0000B0"/>
                </a:solidFill>
              </a:rPr>
              <a:t>    </a:t>
            </a:r>
            <a:r>
              <a:rPr lang="en-US" dirty="0" err="1">
                <a:solidFill>
                  <a:srgbClr val="0000B0"/>
                </a:solidFill>
              </a:rPr>
              <a:t>int</a:t>
            </a:r>
            <a:r>
              <a:rPr lang="en-US" dirty="0"/>
              <a:t> n, result=0; </a:t>
            </a:r>
          </a:p>
          <a:p>
            <a:endParaRPr lang="en-US" dirty="0"/>
          </a:p>
          <a:p>
            <a:r>
              <a:rPr lang="en-US" dirty="0">
                <a:solidFill>
                  <a:srgbClr val="0000B0"/>
                </a:solidFill>
              </a:rPr>
              <a:t>    for</a:t>
            </a:r>
            <a:r>
              <a:rPr lang="en-US" dirty="0"/>
              <a:t> ( n=0 ; n&lt;5 ; ++n ) { </a:t>
            </a:r>
          </a:p>
          <a:p>
            <a:r>
              <a:rPr lang="en-US" dirty="0"/>
              <a:t>        result += foo[n]; </a:t>
            </a:r>
          </a:p>
          <a:p>
            <a:r>
              <a:rPr lang="en-US" dirty="0"/>
              <a:t>    } </a:t>
            </a:r>
          </a:p>
          <a:p>
            <a:endParaRPr lang="en-US" dirty="0"/>
          </a:p>
          <a:p>
            <a:r>
              <a:rPr lang="en-US" dirty="0"/>
              <a:t>    </a:t>
            </a:r>
            <a:r>
              <a:rPr lang="en-US" dirty="0" err="1">
                <a:solidFill>
                  <a:srgbClr val="0000B0"/>
                </a:solidFill>
              </a:rPr>
              <a:t>printf</a:t>
            </a:r>
            <a:r>
              <a:rPr lang="en-US" dirty="0"/>
              <a:t>(“%d”, result);</a:t>
            </a:r>
          </a:p>
          <a:p>
            <a:r>
              <a:rPr lang="en-US" dirty="0">
                <a:solidFill>
                  <a:srgbClr val="0000B0"/>
                </a:solidFill>
              </a:rPr>
              <a:t>    return</a:t>
            </a:r>
            <a:r>
              <a:rPr lang="en-US" dirty="0"/>
              <a:t> 0; </a:t>
            </a:r>
          </a:p>
          <a:p>
            <a:r>
              <a:rPr lang="en-US" dirty="0"/>
              <a:t>}</a:t>
            </a:r>
          </a:p>
        </p:txBody>
      </p:sp>
      <p:sp>
        <p:nvSpPr>
          <p:cNvPr id="5" name="TextBox 4"/>
          <p:cNvSpPr txBox="1"/>
          <p:nvPr/>
        </p:nvSpPr>
        <p:spPr>
          <a:xfrm>
            <a:off x="7158038" y="1128713"/>
            <a:ext cx="825867" cy="369332"/>
          </a:xfrm>
          <a:prstGeom prst="rect">
            <a:avLst/>
          </a:prstGeom>
          <a:noFill/>
        </p:spPr>
        <p:txBody>
          <a:bodyPr wrap="none" rtlCol="0">
            <a:spAutoFit/>
          </a:bodyPr>
          <a:lstStyle/>
          <a:p>
            <a:r>
              <a:rPr lang="en-US" dirty="0"/>
              <a:t>12206</a:t>
            </a:r>
          </a:p>
        </p:txBody>
      </p:sp>
    </p:spTree>
    <p:extLst>
      <p:ext uri="{BB962C8B-B14F-4D97-AF65-F5344CB8AC3E}">
        <p14:creationId xmlns:p14="http://schemas.microsoft.com/office/powerpoint/2010/main" val="106567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Scan a matrix</a:t>
            </a:r>
          </a:p>
        </p:txBody>
      </p:sp>
      <p:sp>
        <p:nvSpPr>
          <p:cNvPr id="4" name="Rectangle 3"/>
          <p:cNvSpPr/>
          <p:nvPr/>
        </p:nvSpPr>
        <p:spPr>
          <a:xfrm>
            <a:off x="2171700" y="990124"/>
            <a:ext cx="4572000" cy="3693319"/>
          </a:xfrm>
          <a:prstGeom prst="rect">
            <a:avLst/>
          </a:prstGeom>
        </p:spPr>
        <p:txBody>
          <a:bodyPr>
            <a:spAutoFit/>
          </a:bodyPr>
          <a:lstStyle/>
          <a:p>
            <a:r>
              <a:rPr lang="en-US" dirty="0" err="1">
                <a:solidFill>
                  <a:srgbClr val="0000B0"/>
                </a:solidFill>
              </a:rPr>
              <a:t>const</a:t>
            </a:r>
            <a:r>
              <a:rPr lang="en-US" dirty="0">
                <a:solidFill>
                  <a:srgbClr val="0000B0"/>
                </a:solidFill>
              </a:rPr>
              <a:t> </a:t>
            </a:r>
            <a:r>
              <a:rPr lang="en-US" dirty="0" err="1">
                <a:solidFill>
                  <a:srgbClr val="0000B0"/>
                </a:solidFill>
              </a:rPr>
              <a:t>int</a:t>
            </a:r>
            <a:r>
              <a:rPr lang="en-US" dirty="0">
                <a:solidFill>
                  <a:srgbClr val="0000B0"/>
                </a:solidFill>
              </a:rPr>
              <a:t> </a:t>
            </a:r>
            <a:r>
              <a:rPr lang="en-US" dirty="0"/>
              <a:t>width= 5;</a:t>
            </a:r>
          </a:p>
          <a:p>
            <a:r>
              <a:rPr lang="en-US" dirty="0" err="1">
                <a:solidFill>
                  <a:srgbClr val="0000B0"/>
                </a:solidFill>
              </a:rPr>
              <a:t>const</a:t>
            </a:r>
            <a:r>
              <a:rPr lang="en-US" dirty="0">
                <a:solidFill>
                  <a:srgbClr val="0000B0"/>
                </a:solidFill>
              </a:rPr>
              <a:t> </a:t>
            </a:r>
            <a:r>
              <a:rPr lang="en-US" dirty="0" err="1">
                <a:solidFill>
                  <a:srgbClr val="0000B0"/>
                </a:solidFill>
              </a:rPr>
              <a:t>int</a:t>
            </a:r>
            <a:r>
              <a:rPr lang="en-US" dirty="0">
                <a:solidFill>
                  <a:srgbClr val="0000B0"/>
                </a:solidFill>
              </a:rPr>
              <a:t> </a:t>
            </a:r>
            <a:r>
              <a:rPr lang="en-US" dirty="0"/>
              <a:t>height= 3; </a:t>
            </a:r>
          </a:p>
          <a:p>
            <a:endParaRPr lang="en-US" dirty="0"/>
          </a:p>
          <a:p>
            <a:r>
              <a:rPr lang="en-US" dirty="0" err="1">
                <a:solidFill>
                  <a:srgbClr val="0000B0"/>
                </a:solidFill>
              </a:rPr>
              <a:t>int</a:t>
            </a:r>
            <a:r>
              <a:rPr lang="en-US" dirty="0"/>
              <a:t> main () {</a:t>
            </a:r>
          </a:p>
          <a:p>
            <a:endParaRPr lang="en-US" dirty="0"/>
          </a:p>
          <a:p>
            <a:r>
              <a:rPr lang="en-US" dirty="0">
                <a:solidFill>
                  <a:srgbClr val="0000B0"/>
                </a:solidFill>
              </a:rPr>
              <a:t>    </a:t>
            </a:r>
            <a:r>
              <a:rPr lang="en-US" dirty="0" err="1">
                <a:solidFill>
                  <a:srgbClr val="0000B0"/>
                </a:solidFill>
              </a:rPr>
              <a:t>int</a:t>
            </a:r>
            <a:r>
              <a:rPr lang="en-US" dirty="0"/>
              <a:t> mat [height][width]; </a:t>
            </a:r>
          </a:p>
          <a:p>
            <a:r>
              <a:rPr lang="en-US" dirty="0"/>
              <a:t> </a:t>
            </a:r>
          </a:p>
          <a:p>
            <a:endParaRPr lang="en-US" dirty="0"/>
          </a:p>
          <a:p>
            <a:r>
              <a:rPr lang="en-US" dirty="0">
                <a:solidFill>
                  <a:srgbClr val="0000B0"/>
                </a:solidFill>
              </a:rPr>
              <a:t>    for</a:t>
            </a:r>
            <a:r>
              <a:rPr lang="en-US" dirty="0"/>
              <a:t> (</a:t>
            </a:r>
            <a:r>
              <a:rPr lang="en-US" dirty="0" err="1">
                <a:solidFill>
                  <a:srgbClr val="0000B0"/>
                </a:solidFill>
              </a:rPr>
              <a:t>int</a:t>
            </a:r>
            <a:r>
              <a:rPr lang="en-US" dirty="0"/>
              <a:t> n=0; n&lt; height; n++)  </a:t>
            </a:r>
          </a:p>
          <a:p>
            <a:r>
              <a:rPr lang="en-US" dirty="0"/>
              <a:t>        </a:t>
            </a:r>
            <a:r>
              <a:rPr lang="en-US" dirty="0">
                <a:solidFill>
                  <a:srgbClr val="0000B0"/>
                </a:solidFill>
              </a:rPr>
              <a:t>for</a:t>
            </a:r>
            <a:r>
              <a:rPr lang="en-US" dirty="0"/>
              <a:t> (</a:t>
            </a:r>
            <a:r>
              <a:rPr lang="en-US" dirty="0" err="1">
                <a:solidFill>
                  <a:srgbClr val="0000B0"/>
                </a:solidFill>
              </a:rPr>
              <a:t>int</a:t>
            </a:r>
            <a:r>
              <a:rPr lang="en-US" dirty="0"/>
              <a:t> m=0; m&lt; width; m++) </a:t>
            </a:r>
          </a:p>
          <a:p>
            <a:r>
              <a:rPr lang="en-US" dirty="0"/>
              <a:t>            mat[n][m]= (n+1)*(m+1); </a:t>
            </a:r>
          </a:p>
          <a:p>
            <a:r>
              <a:rPr lang="en-US" dirty="0"/>
              <a:t> </a:t>
            </a:r>
          </a:p>
          <a:p>
            <a:r>
              <a:rPr lang="en-US" dirty="0"/>
              <a:t>}</a:t>
            </a:r>
          </a:p>
        </p:txBody>
      </p:sp>
      <p:pic>
        <p:nvPicPr>
          <p:cNvPr id="6" name="Picture 5"/>
          <p:cNvPicPr>
            <a:picLocks noChangeAspect="1"/>
          </p:cNvPicPr>
          <p:nvPr/>
        </p:nvPicPr>
        <p:blipFill>
          <a:blip r:embed="rId2"/>
          <a:stretch>
            <a:fillRect/>
          </a:stretch>
        </p:blipFill>
        <p:spPr>
          <a:xfrm>
            <a:off x="1536698" y="4917314"/>
            <a:ext cx="6086475" cy="1211457"/>
          </a:xfrm>
          <a:prstGeom prst="rect">
            <a:avLst/>
          </a:prstGeom>
        </p:spPr>
      </p:pic>
    </p:spTree>
    <p:extLst>
      <p:ext uri="{BB962C8B-B14F-4D97-AF65-F5344CB8AC3E}">
        <p14:creationId xmlns:p14="http://schemas.microsoft.com/office/powerpoint/2010/main" val="189043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4535</TotalTime>
  <Words>1910</Words>
  <Application>Microsoft Macintosh PowerPoint</Application>
  <PresentationFormat>On-screen Show (4:3)</PresentationFormat>
  <Paragraphs>337</Paragraphs>
  <Slides>24</Slides>
  <Notes>0</Notes>
  <HiddenSlides>0</HiddenSlides>
  <MMClips>1</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AndaleMono</vt:lpstr>
      <vt:lpstr>Arial</vt:lpstr>
      <vt:lpstr>Arial Black</vt:lpstr>
      <vt:lpstr>Courier</vt:lpstr>
      <vt:lpstr>Courier-Bold</vt:lpstr>
      <vt:lpstr>Menlo-Regular</vt:lpstr>
      <vt:lpstr>Verdana</vt:lpstr>
      <vt:lpstr>Verdana</vt:lpstr>
      <vt:lpstr>Wingdings</vt:lpstr>
      <vt:lpstr>Essential</vt:lpstr>
      <vt:lpstr>Programmazione procedurale</vt:lpstr>
      <vt:lpstr>PowerPoint Presentation</vt:lpstr>
      <vt:lpstr>Why loops are important</vt:lpstr>
      <vt:lpstr>PowerPoint Presentation</vt:lpstr>
      <vt:lpstr>Logic conditions</vt:lpstr>
      <vt:lpstr>TRANSFORM LOOPS</vt:lpstr>
      <vt:lpstr>Do…while</vt:lpstr>
      <vt:lpstr>Scan an array</vt:lpstr>
      <vt:lpstr>Scan a matrix</vt:lpstr>
      <vt:lpstr>Arrays as Arguments of Fun.</vt:lpstr>
      <vt:lpstr>How to pass an array</vt:lpstr>
      <vt:lpstr>How to pass a matrix</vt:lpstr>
      <vt:lpstr>PowerPoint Presentation</vt:lpstr>
      <vt:lpstr>Nested loops (Bubble sort)</vt:lpstr>
      <vt:lpstr>Bubble sort</vt:lpstr>
      <vt:lpstr>PowerPoint Presentation</vt:lpstr>
      <vt:lpstr>Logic conditions</vt:lpstr>
      <vt:lpstr>Selection statements</vt:lpstr>
      <vt:lpstr>Cascade of ifs</vt:lpstr>
      <vt:lpstr>Pay attention to nesting</vt:lpstr>
      <vt:lpstr>Common errors</vt:lpstr>
      <vt:lpstr>Common errors</vt:lpstr>
      <vt:lpstr>Infinite loops</vt:lpstr>
      <vt:lpstr>overflow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Programmazione I</dc:title>
  <dc:creator>Francesco Santini</dc:creator>
  <cp:lastModifiedBy>Francesco Santini</cp:lastModifiedBy>
  <cp:revision>1550</cp:revision>
  <cp:lastPrinted>2023-11-14T08:46:16Z</cp:lastPrinted>
  <dcterms:created xsi:type="dcterms:W3CDTF">2015-08-27T19:28:15Z</dcterms:created>
  <dcterms:modified xsi:type="dcterms:W3CDTF">2025-11-03T10:53:01Z</dcterms:modified>
</cp:coreProperties>
</file>