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417" r:id="rId3"/>
    <p:sldId id="418" r:id="rId4"/>
    <p:sldId id="419" r:id="rId5"/>
    <p:sldId id="500" r:id="rId6"/>
    <p:sldId id="484" r:id="rId7"/>
    <p:sldId id="485" r:id="rId8"/>
    <p:sldId id="487" r:id="rId9"/>
    <p:sldId id="423" r:id="rId10"/>
    <p:sldId id="488" r:id="rId11"/>
    <p:sldId id="489" r:id="rId12"/>
    <p:sldId id="490" r:id="rId13"/>
    <p:sldId id="493" r:id="rId14"/>
    <p:sldId id="494" r:id="rId15"/>
    <p:sldId id="495" r:id="rId16"/>
    <p:sldId id="496" r:id="rId17"/>
    <p:sldId id="468" r:id="rId18"/>
    <p:sldId id="426" r:id="rId19"/>
    <p:sldId id="434" r:id="rId20"/>
    <p:sldId id="436" r:id="rId21"/>
    <p:sldId id="437" r:id="rId22"/>
    <p:sldId id="492" r:id="rId23"/>
    <p:sldId id="428" r:id="rId24"/>
    <p:sldId id="444" r:id="rId25"/>
    <p:sldId id="443" r:id="rId26"/>
    <p:sldId id="491" r:id="rId27"/>
    <p:sldId id="502" r:id="rId28"/>
    <p:sldId id="501" r:id="rId29"/>
    <p:sldId id="497" r:id="rId30"/>
    <p:sldId id="498" r:id="rId31"/>
    <p:sldId id="499" r:id="rId32"/>
    <p:sldId id="503"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43" autoAdjust="0"/>
    <p:restoredTop sz="92929"/>
  </p:normalViewPr>
  <p:slideViewPr>
    <p:cSldViewPr snapToGrid="0" snapToObjects="1">
      <p:cViewPr varScale="1">
        <p:scale>
          <a:sx n="94" d="100"/>
          <a:sy n="94" d="100"/>
        </p:scale>
        <p:origin x="1056"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4400" spc="-80"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451DEABC-D766-4322-8E78-B830FAE35C72}" type="datetime4">
              <a:rPr lang="en-US" smtClean="0"/>
              <a:pPr/>
              <a:t>November 4, 2024</a:t>
            </a:fld>
            <a:endParaRPr lang="en-US" dirty="0"/>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386953" y="6411595"/>
            <a:ext cx="1315721" cy="365125"/>
          </a:xfrm>
          <a:prstGeom prst="rect">
            <a:avLst/>
          </a:prstGeom>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F3131F9E-604E-4343-9F29-EF72E8231CAD}" type="datetime4">
              <a:rPr lang="en-US" smtClean="0"/>
              <a:pPr/>
              <a:t>November 4, 2024</a:t>
            </a:fld>
            <a:endParaRPr lang="en-US"/>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US"/>
          </a:p>
        </p:txBody>
      </p:sp>
      <p:sp>
        <p:nvSpPr>
          <p:cNvPr id="6" name="Slide Number Placeholder 5"/>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34A8E1CE-37F8-4102-8DF9-852A0A51F293}" type="datetime4">
              <a:rPr lang="en-US" smtClean="0"/>
              <a:pPr/>
              <a:t>November 4, 2024</a:t>
            </a:fld>
            <a:endParaRPr lang="en-US"/>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US"/>
          </a:p>
        </p:txBody>
      </p:sp>
      <p:sp>
        <p:nvSpPr>
          <p:cNvPr id="6" name="Slide Number Placeholder 5"/>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93333F43-3E86-47E4-BFBB-2476D384E1C6}" type="datetime4">
              <a:rPr lang="en-US" smtClean="0"/>
              <a:pPr/>
              <a:t>November 4, 2024</a:t>
            </a:fld>
            <a:endParaRPr lang="en-US"/>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US"/>
          </a:p>
        </p:txBody>
      </p:sp>
      <p:sp>
        <p:nvSpPr>
          <p:cNvPr id="6" name="Slide Number Placeholder 5"/>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a:xfrm>
            <a:off x="457200" y="6172201"/>
            <a:ext cx="3429000" cy="304800"/>
          </a:xfrm>
          <a:prstGeom prst="rect">
            <a:avLst/>
          </a:prstGeom>
        </p:spPr>
        <p:txBody>
          <a:bodyPr/>
          <a:lstStyle/>
          <a:p>
            <a:fld id="{751663BA-01FC-4367-B6F3-ABB2645D55F1}" type="datetime4">
              <a:rPr lang="en-US" smtClean="0"/>
              <a:pPr/>
              <a:t>November 4, 2024</a:t>
            </a:fld>
            <a:endParaRPr lang="en-US" dirty="0"/>
          </a:p>
        </p:txBody>
      </p:sp>
      <p:sp>
        <p:nvSpPr>
          <p:cNvPr id="8" name="Slide Number Placeholder 7"/>
          <p:cNvSpPr>
            <a:spLocks noGrp="1"/>
          </p:cNvSpPr>
          <p:nvPr>
            <p:ph type="sldNum" sz="quarter" idx="11"/>
          </p:nvPr>
        </p:nvSpPr>
        <p:spPr>
          <a:xfrm>
            <a:off x="7386953" y="6411595"/>
            <a:ext cx="1315721" cy="365125"/>
          </a:xfrm>
          <a:prstGeom prst="rect">
            <a:avLst/>
          </a:prstGeom>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a:xfrm>
            <a:off x="457200" y="6492875"/>
            <a:ext cx="3429000" cy="283845"/>
          </a:xfrm>
          <a:prstGeom prst="rect">
            <a:avLst/>
          </a:prstGeom>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79B19C71-EC74-44AF-B27E-FC7DC3C3A61D}" type="datetime4">
              <a:rPr lang="en-US" smtClean="0"/>
              <a:pPr/>
              <a:t>November 4, 2024</a:t>
            </a:fld>
            <a:endParaRPr lang="en-US"/>
          </a:p>
        </p:txBody>
      </p:sp>
      <p:sp>
        <p:nvSpPr>
          <p:cNvPr id="6" name="Footer Placeholder 5"/>
          <p:cNvSpPr>
            <a:spLocks noGrp="1"/>
          </p:cNvSpPr>
          <p:nvPr>
            <p:ph type="ftr" sz="quarter" idx="11"/>
          </p:nvPr>
        </p:nvSpPr>
        <p:spPr>
          <a:xfrm>
            <a:off x="457200" y="6492875"/>
            <a:ext cx="3429000" cy="283845"/>
          </a:xfrm>
          <a:prstGeom prst="rect">
            <a:avLst/>
          </a:prstGeom>
        </p:spPr>
        <p:txBody>
          <a:bodyPr/>
          <a:lstStyle/>
          <a:p>
            <a:endParaRPr lang="en-US"/>
          </a:p>
        </p:txBody>
      </p:sp>
      <p:sp>
        <p:nvSpPr>
          <p:cNvPr id="7" name="Slide Number Placeholder 6"/>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457200" y="6172201"/>
            <a:ext cx="3429000" cy="304800"/>
          </a:xfrm>
          <a:prstGeom prst="rect">
            <a:avLst/>
          </a:prstGeom>
        </p:spPr>
        <p:txBody>
          <a:bodyPr/>
          <a:lstStyle/>
          <a:p>
            <a:fld id="{6A5CDA29-3CBE-48EA-92AE-A996835462BA}" type="datetime4">
              <a:rPr lang="en-US" smtClean="0"/>
              <a:pPr/>
              <a:t>November 4, 2024</a:t>
            </a:fld>
            <a:endParaRPr lang="en-US"/>
          </a:p>
        </p:txBody>
      </p:sp>
      <p:sp>
        <p:nvSpPr>
          <p:cNvPr id="8" name="Footer Placeholder 7"/>
          <p:cNvSpPr>
            <a:spLocks noGrp="1"/>
          </p:cNvSpPr>
          <p:nvPr>
            <p:ph type="ftr" sz="quarter" idx="11"/>
          </p:nvPr>
        </p:nvSpPr>
        <p:spPr>
          <a:xfrm>
            <a:off x="457200" y="6492875"/>
            <a:ext cx="3429000" cy="283845"/>
          </a:xfrm>
          <a:prstGeom prst="rect">
            <a:avLst/>
          </a:prstGeom>
        </p:spPr>
        <p:txBody>
          <a:bodyPr/>
          <a:lstStyle/>
          <a:p>
            <a:endParaRPr lang="en-US"/>
          </a:p>
        </p:txBody>
      </p:sp>
      <p:sp>
        <p:nvSpPr>
          <p:cNvPr id="9" name="Slide Number Placeholder 8"/>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172201"/>
            <a:ext cx="3429000" cy="304800"/>
          </a:xfrm>
          <a:prstGeom prst="rect">
            <a:avLst/>
          </a:prstGeom>
        </p:spPr>
        <p:txBody>
          <a:bodyPr/>
          <a:lstStyle/>
          <a:p>
            <a:fld id="{E29EC054-3869-4501-B163-1BBFDE8DCE04}" type="datetime4">
              <a:rPr lang="en-US" smtClean="0"/>
              <a:pPr/>
              <a:t>November 4, 2024</a:t>
            </a:fld>
            <a:endParaRPr lang="en-US"/>
          </a:p>
        </p:txBody>
      </p:sp>
      <p:sp>
        <p:nvSpPr>
          <p:cNvPr id="4" name="Footer Placeholder 3"/>
          <p:cNvSpPr>
            <a:spLocks noGrp="1"/>
          </p:cNvSpPr>
          <p:nvPr>
            <p:ph type="ftr" sz="quarter" idx="11"/>
          </p:nvPr>
        </p:nvSpPr>
        <p:spPr>
          <a:xfrm>
            <a:off x="457200" y="6492875"/>
            <a:ext cx="3429000" cy="283845"/>
          </a:xfrm>
          <a:prstGeom prst="rect">
            <a:avLst/>
          </a:prstGeom>
        </p:spPr>
        <p:txBody>
          <a:bodyPr/>
          <a:lstStyle/>
          <a:p>
            <a:endParaRPr lang="en-US"/>
          </a:p>
        </p:txBody>
      </p:sp>
      <p:sp>
        <p:nvSpPr>
          <p:cNvPr id="5" name="Slide Number Placeholder 4"/>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172201"/>
            <a:ext cx="3429000" cy="304800"/>
          </a:xfrm>
          <a:prstGeom prst="rect">
            <a:avLst/>
          </a:prstGeom>
        </p:spPr>
        <p:txBody>
          <a:bodyPr/>
          <a:lstStyle/>
          <a:p>
            <a:fld id="{0A63D831-56C1-49CF-8EF7-8B9A98402BCD}" type="datetime4">
              <a:rPr lang="en-US" smtClean="0"/>
              <a:pPr/>
              <a:t>November 4, 2024</a:t>
            </a:fld>
            <a:endParaRPr lang="en-US"/>
          </a:p>
        </p:txBody>
      </p:sp>
      <p:sp>
        <p:nvSpPr>
          <p:cNvPr id="3" name="Footer Placeholder 2"/>
          <p:cNvSpPr>
            <a:spLocks noGrp="1"/>
          </p:cNvSpPr>
          <p:nvPr>
            <p:ph type="ftr" sz="quarter" idx="11"/>
          </p:nvPr>
        </p:nvSpPr>
        <p:spPr>
          <a:xfrm>
            <a:off x="457200" y="6492875"/>
            <a:ext cx="3429000" cy="283845"/>
          </a:xfrm>
          <a:prstGeom prst="rect">
            <a:avLst/>
          </a:prstGeom>
        </p:spPr>
        <p:txBody>
          <a:bodyPr/>
          <a:lstStyle/>
          <a:p>
            <a:endParaRPr lang="en-US"/>
          </a:p>
        </p:txBody>
      </p:sp>
      <p:sp>
        <p:nvSpPr>
          <p:cNvPr id="4" name="Slide Number Placeholder 3"/>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6EAD5615-7F4F-4584-84D5-CC95918C321F}" type="datetime4">
              <a:rPr lang="en-US" smtClean="0"/>
              <a:pPr/>
              <a:t>November 4, 2024</a:t>
            </a:fld>
            <a:endParaRPr lang="en-US"/>
          </a:p>
        </p:txBody>
      </p:sp>
      <p:sp>
        <p:nvSpPr>
          <p:cNvPr id="6" name="Footer Placeholder 5"/>
          <p:cNvSpPr>
            <a:spLocks noGrp="1"/>
          </p:cNvSpPr>
          <p:nvPr>
            <p:ph type="ftr" sz="quarter" idx="11"/>
          </p:nvPr>
        </p:nvSpPr>
        <p:spPr>
          <a:xfrm>
            <a:off x="457200" y="6492875"/>
            <a:ext cx="3429000" cy="283845"/>
          </a:xfrm>
          <a:prstGeom prst="rect">
            <a:avLst/>
          </a:prstGeom>
        </p:spPr>
        <p:txBody>
          <a:bodyPr/>
          <a:lstStyle/>
          <a:p>
            <a:endParaRPr lang="en-US"/>
          </a:p>
        </p:txBody>
      </p:sp>
      <p:sp>
        <p:nvSpPr>
          <p:cNvPr id="7" name="Slide Number Placeholder 6"/>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76EEA923-9BEE-48CE-9F28-5B525F399BAD}" type="datetime4">
              <a:rPr lang="en-US" smtClean="0"/>
              <a:pPr/>
              <a:t>November 4, 2024</a:t>
            </a:fld>
            <a:endParaRPr lang="en-US"/>
          </a:p>
        </p:txBody>
      </p:sp>
      <p:sp>
        <p:nvSpPr>
          <p:cNvPr id="6" name="Footer Placeholder 5"/>
          <p:cNvSpPr>
            <a:spLocks noGrp="1"/>
          </p:cNvSpPr>
          <p:nvPr>
            <p:ph type="ftr" sz="quarter" idx="11"/>
          </p:nvPr>
        </p:nvSpPr>
        <p:spPr>
          <a:xfrm>
            <a:off x="457200" y="6492875"/>
            <a:ext cx="3429000" cy="283845"/>
          </a:xfrm>
          <a:prstGeom prst="rect">
            <a:avLst/>
          </a:prstGeom>
        </p:spPr>
        <p:txBody>
          <a:bodyPr/>
          <a:lstStyle/>
          <a:p>
            <a:endParaRPr lang="en-US"/>
          </a:p>
        </p:txBody>
      </p:sp>
      <p:sp>
        <p:nvSpPr>
          <p:cNvPr id="7" name="Slide Number Placeholder 6"/>
          <p:cNvSpPr>
            <a:spLocks noGrp="1"/>
          </p:cNvSpPr>
          <p:nvPr>
            <p:ph type="sldNum" sz="quarter" idx="12"/>
          </p:nvPr>
        </p:nvSpPr>
        <p:spPr>
          <a:xfrm>
            <a:off x="7386953" y="6411595"/>
            <a:ext cx="1315721" cy="365125"/>
          </a:xfrm>
          <a:prstGeom prst="rect">
            <a:avLst/>
          </a:prstGeom>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603535"/>
          </a:xfrm>
          <a:prstGeom prst="rect">
            <a:avLst/>
          </a:prstGeom>
        </p:spPr>
        <p:txBody>
          <a:bodyPr vert="horz" lIns="91440" tIns="45720" rIns="91440" bIns="45720" rtlCol="0" anchor="b">
            <a:normAutofit/>
          </a:bodyPr>
          <a:lstStyle/>
          <a:p>
            <a:r>
              <a:rPr lang="en-US" dirty="0"/>
              <a:t>Click to edit Master title </a:t>
            </a:r>
          </a:p>
        </p:txBody>
      </p:sp>
      <p:sp>
        <p:nvSpPr>
          <p:cNvPr id="3" name="Text Placeholder 2"/>
          <p:cNvSpPr>
            <a:spLocks noGrp="1"/>
          </p:cNvSpPr>
          <p:nvPr>
            <p:ph type="body" idx="1"/>
          </p:nvPr>
        </p:nvSpPr>
        <p:spPr>
          <a:xfrm>
            <a:off x="457200" y="1112976"/>
            <a:ext cx="8245474" cy="5298619"/>
          </a:xfrm>
          <a:prstGeom prst="rect">
            <a:avLst/>
          </a:prstGeom>
        </p:spPr>
        <p:txBody>
          <a:bodyPr vert="horz" lIns="91440" tIns="45720" rIns="91440" bIns="45720" rtlCol="0">
            <a:normAutofit/>
          </a:bodyPr>
          <a:lstStyle/>
          <a:p>
            <a:pPr lvl="0"/>
            <a:r>
              <a:rPr lang="en-US" dirty="0"/>
              <a:t>Click to edit Master text styles</a:t>
            </a:r>
          </a:p>
          <a:p>
            <a:pPr lvl="1"/>
            <a:r>
              <a:rPr lang="en-US" dirty="0"/>
              <a:t> 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342900" indent="-342900" algn="l" defTabSz="914400" rtl="0" eaLnBrk="1" latinLnBrk="0" hangingPunct="1">
        <a:spcBef>
          <a:spcPct val="20000"/>
        </a:spcBef>
        <a:spcAft>
          <a:spcPts val="600"/>
        </a:spcAft>
        <a:buFontTx/>
        <a:buBlip>
          <a:blip r:embed="rId13"/>
        </a:buBlip>
        <a:defRPr sz="2400" b="0"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Wingdings" charset="2"/>
        <a:buChar char="ü"/>
        <a:defRPr sz="22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Programmazione</a:t>
            </a:r>
            <a:r>
              <a:rPr lang="en-US" dirty="0"/>
              <a:t> </a:t>
            </a:r>
            <a:r>
              <a:rPr lang="en-US" dirty="0" err="1"/>
              <a:t>procedurale</a:t>
            </a:r>
            <a:endParaRPr lang="en-US" dirty="0"/>
          </a:p>
        </p:txBody>
      </p:sp>
      <p:sp>
        <p:nvSpPr>
          <p:cNvPr id="3" name="Subtitle 2"/>
          <p:cNvSpPr>
            <a:spLocks noGrp="1"/>
          </p:cNvSpPr>
          <p:nvPr>
            <p:ph type="subTitle" idx="1"/>
          </p:nvPr>
        </p:nvSpPr>
        <p:spPr/>
        <p:txBody>
          <a:bodyPr/>
          <a:lstStyle/>
          <a:p>
            <a:r>
              <a:rPr lang="en-US" dirty="0" err="1"/>
              <a:t>a.a</a:t>
            </a:r>
            <a:r>
              <a:rPr lang="en-US" dirty="0"/>
              <a:t>. </a:t>
            </a:r>
            <a:r>
              <a:rPr lang="en-US"/>
              <a:t>2024/2025</a:t>
            </a:r>
            <a:endParaRPr lang="en-US" dirty="0"/>
          </a:p>
        </p:txBody>
      </p:sp>
    </p:spTree>
    <p:extLst>
      <p:ext uri="{BB962C8B-B14F-4D97-AF65-F5344CB8AC3E}">
        <p14:creationId xmlns:p14="http://schemas.microsoft.com/office/powerpoint/2010/main" val="3053494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Declaration and definition</a:t>
            </a:r>
          </a:p>
        </p:txBody>
      </p:sp>
      <p:sp>
        <p:nvSpPr>
          <p:cNvPr id="3" name="Content Placeholder 2"/>
          <p:cNvSpPr>
            <a:spLocks noGrp="1"/>
          </p:cNvSpPr>
          <p:nvPr>
            <p:ph idx="1"/>
          </p:nvPr>
        </p:nvSpPr>
        <p:spPr/>
        <p:txBody>
          <a:bodyPr/>
          <a:lstStyle/>
          <a:p>
            <a:r>
              <a:rPr lang="en-US" dirty="0"/>
              <a:t>A function definition is also a function declaration</a:t>
            </a:r>
          </a:p>
        </p:txBody>
      </p:sp>
      <p:sp>
        <p:nvSpPr>
          <p:cNvPr id="4" name="TextBox 3"/>
          <p:cNvSpPr txBox="1"/>
          <p:nvPr/>
        </p:nvSpPr>
        <p:spPr>
          <a:xfrm>
            <a:off x="1372962" y="1855395"/>
            <a:ext cx="2697068" cy="4093428"/>
          </a:xfrm>
          <a:prstGeom prst="rect">
            <a:avLst/>
          </a:prstGeom>
          <a:noFill/>
        </p:spPr>
        <p:txBody>
          <a:bodyPr wrap="square" rtlCol="0">
            <a:spAutoFit/>
          </a:bodyPr>
          <a:lstStyle/>
          <a:p>
            <a:r>
              <a:rPr lang="en-US" sz="2000" dirty="0" err="1"/>
              <a:t>int</a:t>
            </a:r>
            <a:r>
              <a:rPr lang="en-US" sz="2000" dirty="0"/>
              <a:t> fun2 (</a:t>
            </a:r>
            <a:r>
              <a:rPr lang="en-US" sz="2000" dirty="0" err="1"/>
              <a:t>int</a:t>
            </a:r>
            <a:r>
              <a:rPr lang="en-US" sz="2000" dirty="0"/>
              <a:t>); </a:t>
            </a:r>
          </a:p>
          <a:p>
            <a:endParaRPr lang="en-US" sz="2000" dirty="0"/>
          </a:p>
          <a:p>
            <a:r>
              <a:rPr lang="en-US" sz="2000" dirty="0" err="1"/>
              <a:t>int</a:t>
            </a:r>
            <a:r>
              <a:rPr lang="en-US" sz="2000" dirty="0"/>
              <a:t> main() {</a:t>
            </a:r>
          </a:p>
          <a:p>
            <a:r>
              <a:rPr lang="en-US" sz="2000" dirty="0"/>
              <a:t>    </a:t>
            </a:r>
            <a:r>
              <a:rPr lang="en-US" sz="2000" dirty="0" err="1"/>
              <a:t>int</a:t>
            </a:r>
            <a:r>
              <a:rPr lang="en-US" sz="2000" dirty="0"/>
              <a:t> a= 5;</a:t>
            </a:r>
          </a:p>
          <a:p>
            <a:r>
              <a:rPr lang="en-US" sz="2000" dirty="0"/>
              <a:t>    a= fun2(a);</a:t>
            </a:r>
          </a:p>
          <a:p>
            <a:r>
              <a:rPr lang="en-US" sz="2000" dirty="0"/>
              <a:t>}                    </a:t>
            </a:r>
          </a:p>
          <a:p>
            <a:endParaRPr lang="en-US" sz="2000" dirty="0"/>
          </a:p>
          <a:p>
            <a:r>
              <a:rPr lang="en-US" sz="2000" dirty="0" err="1"/>
              <a:t>int</a:t>
            </a:r>
            <a:r>
              <a:rPr lang="en-US" sz="2000" dirty="0"/>
              <a:t> fun2 (</a:t>
            </a:r>
            <a:r>
              <a:rPr lang="en-US" sz="2000" dirty="0" err="1"/>
              <a:t>int</a:t>
            </a:r>
            <a:r>
              <a:rPr lang="en-US" sz="2000" dirty="0"/>
              <a:t> r) { </a:t>
            </a:r>
          </a:p>
          <a:p>
            <a:r>
              <a:rPr lang="en-US" sz="2000" dirty="0"/>
              <a:t>    </a:t>
            </a:r>
            <a:r>
              <a:rPr lang="en-US" sz="2000" dirty="0" err="1"/>
              <a:t>int</a:t>
            </a:r>
            <a:r>
              <a:rPr lang="en-US" sz="2000" dirty="0"/>
              <a:t> s = r + 5; </a:t>
            </a:r>
          </a:p>
          <a:p>
            <a:r>
              <a:rPr lang="en-US" sz="2000" dirty="0"/>
              <a:t>    while( r != s)  </a:t>
            </a:r>
          </a:p>
          <a:p>
            <a:r>
              <a:rPr lang="en-US" sz="2000" dirty="0"/>
              <a:t>       r--;</a:t>
            </a:r>
          </a:p>
          <a:p>
            <a:r>
              <a:rPr lang="en-US" sz="2000" dirty="0"/>
              <a:t>return r;</a:t>
            </a:r>
          </a:p>
          <a:p>
            <a:r>
              <a:rPr lang="en-US" sz="2000" dirty="0"/>
              <a:t>} </a:t>
            </a:r>
          </a:p>
        </p:txBody>
      </p:sp>
      <p:sp>
        <p:nvSpPr>
          <p:cNvPr id="5" name="TextBox 4"/>
          <p:cNvSpPr txBox="1"/>
          <p:nvPr/>
        </p:nvSpPr>
        <p:spPr>
          <a:xfrm>
            <a:off x="5219919" y="2009283"/>
            <a:ext cx="2697068" cy="3785652"/>
          </a:xfrm>
          <a:prstGeom prst="rect">
            <a:avLst/>
          </a:prstGeom>
          <a:noFill/>
        </p:spPr>
        <p:txBody>
          <a:bodyPr wrap="square" rtlCol="0">
            <a:spAutoFit/>
          </a:bodyPr>
          <a:lstStyle/>
          <a:p>
            <a:r>
              <a:rPr lang="en-US" sz="2000" dirty="0" err="1"/>
              <a:t>int</a:t>
            </a:r>
            <a:r>
              <a:rPr lang="en-US" sz="2000" dirty="0"/>
              <a:t> fun2 (</a:t>
            </a:r>
            <a:r>
              <a:rPr lang="en-US" sz="2000" dirty="0" err="1"/>
              <a:t>int</a:t>
            </a:r>
            <a:r>
              <a:rPr lang="en-US" sz="2000" dirty="0"/>
              <a:t> r) { </a:t>
            </a:r>
          </a:p>
          <a:p>
            <a:r>
              <a:rPr lang="en-US" sz="2000" dirty="0"/>
              <a:t>    </a:t>
            </a:r>
            <a:r>
              <a:rPr lang="en-US" sz="2000" dirty="0" err="1"/>
              <a:t>int</a:t>
            </a:r>
            <a:r>
              <a:rPr lang="en-US" sz="2000" dirty="0"/>
              <a:t> s = r + 5; </a:t>
            </a:r>
          </a:p>
          <a:p>
            <a:r>
              <a:rPr lang="en-US" sz="2000" dirty="0"/>
              <a:t>    while( r != s) </a:t>
            </a:r>
          </a:p>
          <a:p>
            <a:r>
              <a:rPr lang="en-US" sz="2000" dirty="0"/>
              <a:t>       r--;</a:t>
            </a:r>
          </a:p>
          <a:p>
            <a:r>
              <a:rPr lang="en-US" sz="2000" dirty="0"/>
              <a:t>    return r;</a:t>
            </a:r>
          </a:p>
          <a:p>
            <a:r>
              <a:rPr lang="en-US" sz="2000" dirty="0"/>
              <a:t>} </a:t>
            </a:r>
          </a:p>
          <a:p>
            <a:endParaRPr lang="en-US" sz="2000" dirty="0"/>
          </a:p>
          <a:p>
            <a:r>
              <a:rPr lang="en-US" sz="2000" dirty="0" err="1"/>
              <a:t>int</a:t>
            </a:r>
            <a:r>
              <a:rPr lang="en-US" sz="2000" dirty="0"/>
              <a:t> main() {</a:t>
            </a:r>
          </a:p>
          <a:p>
            <a:r>
              <a:rPr lang="en-US" sz="2000" dirty="0"/>
              <a:t>    </a:t>
            </a:r>
            <a:r>
              <a:rPr lang="en-US" sz="2000" dirty="0" err="1"/>
              <a:t>int</a:t>
            </a:r>
            <a:r>
              <a:rPr lang="en-US" sz="2000" dirty="0"/>
              <a:t> a= 5;</a:t>
            </a:r>
          </a:p>
          <a:p>
            <a:r>
              <a:rPr lang="en-US" sz="2000" dirty="0"/>
              <a:t>    //commands</a:t>
            </a:r>
          </a:p>
          <a:p>
            <a:r>
              <a:rPr lang="en-US" sz="2000" dirty="0"/>
              <a:t>    a= fun2(a);</a:t>
            </a:r>
          </a:p>
          <a:p>
            <a:r>
              <a:rPr lang="en-US" sz="2000" dirty="0"/>
              <a:t>}                    </a:t>
            </a:r>
          </a:p>
        </p:txBody>
      </p:sp>
      <p:sp>
        <p:nvSpPr>
          <p:cNvPr id="6" name="TextBox 5"/>
          <p:cNvSpPr txBox="1"/>
          <p:nvPr/>
        </p:nvSpPr>
        <p:spPr>
          <a:xfrm>
            <a:off x="4070030" y="3531452"/>
            <a:ext cx="364202" cy="461665"/>
          </a:xfrm>
          <a:prstGeom prst="rect">
            <a:avLst/>
          </a:prstGeom>
          <a:noFill/>
        </p:spPr>
        <p:txBody>
          <a:bodyPr wrap="none" rtlCol="0">
            <a:spAutoFit/>
          </a:bodyPr>
          <a:lstStyle/>
          <a:p>
            <a:r>
              <a:rPr lang="en-US" sz="2400" dirty="0"/>
              <a:t>=</a:t>
            </a:r>
          </a:p>
        </p:txBody>
      </p:sp>
    </p:spTree>
    <p:extLst>
      <p:ext uri="{BB962C8B-B14F-4D97-AF65-F5344CB8AC3E}">
        <p14:creationId xmlns:p14="http://schemas.microsoft.com/office/powerpoint/2010/main" val="727042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a:t>
            </a:r>
          </a:p>
        </p:txBody>
      </p:sp>
      <p:sp>
        <p:nvSpPr>
          <p:cNvPr id="3" name="Content Placeholder 2"/>
          <p:cNvSpPr>
            <a:spLocks noGrp="1"/>
          </p:cNvSpPr>
          <p:nvPr>
            <p:ph idx="1"/>
          </p:nvPr>
        </p:nvSpPr>
        <p:spPr/>
        <p:txBody>
          <a:bodyPr/>
          <a:lstStyle/>
          <a:p>
            <a:r>
              <a:rPr lang="en-US" dirty="0"/>
              <a:t>Before calling (using) a function you need to declare it</a:t>
            </a:r>
          </a:p>
          <a:p>
            <a:pPr lvl="1"/>
            <a:r>
              <a:rPr lang="en-US" dirty="0"/>
              <a:t>You can declare all the functions at the top of the file, and define them in any order below in the same file</a:t>
            </a:r>
          </a:p>
          <a:p>
            <a:pPr lvl="1"/>
            <a:r>
              <a:rPr lang="en-US" dirty="0"/>
              <a:t>Otherwise you can avoid declaring function at the top, but you need to define them before they the are called</a:t>
            </a:r>
          </a:p>
          <a:p>
            <a:pPr lvl="1"/>
            <a:endParaRPr lang="en-US" dirty="0"/>
          </a:p>
          <a:p>
            <a:r>
              <a:rPr lang="en-US" dirty="0"/>
              <a:t> A function needs also to be defined, otherwise you do not know hat to do when it is called</a:t>
            </a:r>
          </a:p>
          <a:p>
            <a:endParaRPr lang="en-US" dirty="0"/>
          </a:p>
          <a:p>
            <a:r>
              <a:rPr lang="en-US" dirty="0"/>
              <a:t>In the same file, you cannot have two definitions of functions with the same header and identifier (name)</a:t>
            </a:r>
          </a:p>
          <a:p>
            <a:endParaRPr lang="en-US" dirty="0"/>
          </a:p>
        </p:txBody>
      </p:sp>
    </p:spTree>
    <p:extLst>
      <p:ext uri="{BB962C8B-B14F-4D97-AF65-F5344CB8AC3E}">
        <p14:creationId xmlns:p14="http://schemas.microsoft.com/office/powerpoint/2010/main" val="2131801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sp>
        <p:nvSpPr>
          <p:cNvPr id="4" name="TextBox 3"/>
          <p:cNvSpPr txBox="1"/>
          <p:nvPr/>
        </p:nvSpPr>
        <p:spPr>
          <a:xfrm>
            <a:off x="796187" y="963866"/>
            <a:ext cx="2697068" cy="5632311"/>
          </a:xfrm>
          <a:prstGeom prst="rect">
            <a:avLst/>
          </a:prstGeom>
          <a:noFill/>
        </p:spPr>
        <p:txBody>
          <a:bodyPr wrap="square" rtlCol="0">
            <a:spAutoFit/>
          </a:bodyPr>
          <a:lstStyle/>
          <a:p>
            <a:r>
              <a:rPr lang="en-US" sz="2000" dirty="0" err="1"/>
              <a:t>int</a:t>
            </a:r>
            <a:r>
              <a:rPr lang="en-US" sz="2000" dirty="0"/>
              <a:t> fun1 (</a:t>
            </a:r>
            <a:r>
              <a:rPr lang="en-US" sz="2000" dirty="0" err="1"/>
              <a:t>int</a:t>
            </a:r>
            <a:r>
              <a:rPr lang="en-US" sz="2000" dirty="0"/>
              <a:t>);</a:t>
            </a:r>
          </a:p>
          <a:p>
            <a:r>
              <a:rPr lang="en-US" sz="2000" dirty="0" err="1"/>
              <a:t>int</a:t>
            </a:r>
            <a:r>
              <a:rPr lang="en-US" sz="2000" dirty="0"/>
              <a:t> fun2 (</a:t>
            </a:r>
            <a:r>
              <a:rPr lang="en-US" sz="2000" dirty="0" err="1"/>
              <a:t>int</a:t>
            </a:r>
            <a:r>
              <a:rPr lang="en-US" sz="2000" dirty="0"/>
              <a:t>); </a:t>
            </a:r>
          </a:p>
          <a:p>
            <a:endParaRPr lang="en-US" sz="2000" dirty="0"/>
          </a:p>
          <a:p>
            <a:r>
              <a:rPr lang="en-US" sz="2000" dirty="0" err="1"/>
              <a:t>int</a:t>
            </a:r>
            <a:r>
              <a:rPr lang="en-US" sz="2000" dirty="0"/>
              <a:t> main() {</a:t>
            </a:r>
          </a:p>
          <a:p>
            <a:r>
              <a:rPr lang="en-US" sz="2000" dirty="0"/>
              <a:t>    </a:t>
            </a:r>
            <a:r>
              <a:rPr lang="en-US" sz="2000" dirty="0" err="1"/>
              <a:t>int</a:t>
            </a:r>
            <a:r>
              <a:rPr lang="en-US" sz="2000" dirty="0"/>
              <a:t> a= 5;</a:t>
            </a:r>
          </a:p>
          <a:p>
            <a:r>
              <a:rPr lang="en-US" sz="2000" dirty="0"/>
              <a:t>    a= fun1(a);</a:t>
            </a:r>
          </a:p>
          <a:p>
            <a:r>
              <a:rPr lang="en-US" sz="2000" dirty="0"/>
              <a:t>}                    </a:t>
            </a:r>
          </a:p>
          <a:p>
            <a:endParaRPr lang="en-US" sz="2000" dirty="0"/>
          </a:p>
          <a:p>
            <a:r>
              <a:rPr lang="en-US" sz="2000" dirty="0" err="1"/>
              <a:t>int</a:t>
            </a:r>
            <a:r>
              <a:rPr lang="en-US" sz="2000" dirty="0"/>
              <a:t> fun1(</a:t>
            </a:r>
            <a:r>
              <a:rPr lang="en-US" sz="2000" dirty="0" err="1"/>
              <a:t>int</a:t>
            </a:r>
            <a:r>
              <a:rPr lang="en-US" sz="2000" dirty="0"/>
              <a:t> q) {</a:t>
            </a:r>
          </a:p>
          <a:p>
            <a:r>
              <a:rPr lang="en-US" sz="2000" dirty="0"/>
              <a:t>    return (fun2(q)+1);</a:t>
            </a:r>
          </a:p>
          <a:p>
            <a:r>
              <a:rPr lang="en-US" sz="2000" dirty="0"/>
              <a:t>}</a:t>
            </a:r>
          </a:p>
          <a:p>
            <a:endParaRPr lang="en-US" sz="2000" dirty="0"/>
          </a:p>
          <a:p>
            <a:r>
              <a:rPr lang="en-US" sz="2000" dirty="0" err="1"/>
              <a:t>int</a:t>
            </a:r>
            <a:r>
              <a:rPr lang="en-US" sz="2000" dirty="0"/>
              <a:t> fun2 (</a:t>
            </a:r>
            <a:r>
              <a:rPr lang="en-US" sz="2000" dirty="0" err="1"/>
              <a:t>int</a:t>
            </a:r>
            <a:r>
              <a:rPr lang="en-US" sz="2000" dirty="0"/>
              <a:t> r) { </a:t>
            </a:r>
          </a:p>
          <a:p>
            <a:r>
              <a:rPr lang="en-US" sz="2000" dirty="0"/>
              <a:t>    </a:t>
            </a:r>
            <a:r>
              <a:rPr lang="en-US" sz="2000" dirty="0" err="1"/>
              <a:t>int</a:t>
            </a:r>
            <a:r>
              <a:rPr lang="en-US" sz="2000" dirty="0"/>
              <a:t> s = r + 5; </a:t>
            </a:r>
          </a:p>
          <a:p>
            <a:r>
              <a:rPr lang="en-US" sz="2000" dirty="0"/>
              <a:t>    while( r != s) </a:t>
            </a:r>
          </a:p>
          <a:p>
            <a:r>
              <a:rPr lang="en-US" sz="2000" dirty="0"/>
              <a:t>       r--;</a:t>
            </a:r>
          </a:p>
          <a:p>
            <a:r>
              <a:rPr lang="en-US" sz="2000" dirty="0"/>
              <a:t>    return r;</a:t>
            </a:r>
          </a:p>
          <a:p>
            <a:r>
              <a:rPr lang="en-US" sz="2000" dirty="0"/>
              <a:t>} </a:t>
            </a:r>
          </a:p>
        </p:txBody>
      </p:sp>
      <p:sp>
        <p:nvSpPr>
          <p:cNvPr id="5" name="TextBox 4"/>
          <p:cNvSpPr txBox="1"/>
          <p:nvPr/>
        </p:nvSpPr>
        <p:spPr>
          <a:xfrm>
            <a:off x="5168894" y="963866"/>
            <a:ext cx="2697068" cy="5324535"/>
          </a:xfrm>
          <a:prstGeom prst="rect">
            <a:avLst/>
          </a:prstGeom>
          <a:noFill/>
        </p:spPr>
        <p:txBody>
          <a:bodyPr wrap="square" rtlCol="0">
            <a:spAutoFit/>
          </a:bodyPr>
          <a:lstStyle/>
          <a:p>
            <a:r>
              <a:rPr lang="en-US" sz="2000" dirty="0" err="1"/>
              <a:t>int</a:t>
            </a:r>
            <a:r>
              <a:rPr lang="en-US" sz="2000" dirty="0"/>
              <a:t> fun2 (</a:t>
            </a:r>
            <a:r>
              <a:rPr lang="en-US" sz="2000" dirty="0" err="1"/>
              <a:t>int</a:t>
            </a:r>
            <a:r>
              <a:rPr lang="en-US" sz="2000" dirty="0"/>
              <a:t> r) { </a:t>
            </a:r>
          </a:p>
          <a:p>
            <a:r>
              <a:rPr lang="en-US" sz="2000" dirty="0"/>
              <a:t>    </a:t>
            </a:r>
            <a:r>
              <a:rPr lang="en-US" sz="2000" dirty="0" err="1"/>
              <a:t>int</a:t>
            </a:r>
            <a:r>
              <a:rPr lang="en-US" sz="2000" dirty="0"/>
              <a:t> s = r + 5; </a:t>
            </a:r>
          </a:p>
          <a:p>
            <a:r>
              <a:rPr lang="en-US" sz="2000" dirty="0"/>
              <a:t>    while( r != s) </a:t>
            </a:r>
          </a:p>
          <a:p>
            <a:r>
              <a:rPr lang="en-US" sz="2000" dirty="0"/>
              <a:t>       r--;</a:t>
            </a:r>
          </a:p>
          <a:p>
            <a:r>
              <a:rPr lang="en-US" sz="2000" dirty="0"/>
              <a:t>    return r;</a:t>
            </a:r>
          </a:p>
          <a:p>
            <a:r>
              <a:rPr lang="en-US" sz="2000" dirty="0"/>
              <a:t>} </a:t>
            </a:r>
          </a:p>
          <a:p>
            <a:endParaRPr lang="en-US" sz="2000" dirty="0"/>
          </a:p>
          <a:p>
            <a:endParaRPr lang="en-US" sz="2000" dirty="0"/>
          </a:p>
          <a:p>
            <a:r>
              <a:rPr lang="en-US" sz="2000" dirty="0" err="1"/>
              <a:t>int</a:t>
            </a:r>
            <a:r>
              <a:rPr lang="en-US" sz="2000" dirty="0"/>
              <a:t> fun1(</a:t>
            </a:r>
            <a:r>
              <a:rPr lang="en-US" sz="2000" dirty="0" err="1"/>
              <a:t>int</a:t>
            </a:r>
            <a:r>
              <a:rPr lang="en-US" sz="2000" dirty="0"/>
              <a:t> q) {</a:t>
            </a:r>
          </a:p>
          <a:p>
            <a:r>
              <a:rPr lang="en-US" sz="2000" dirty="0"/>
              <a:t>    return (fun2(q)+1);</a:t>
            </a:r>
          </a:p>
          <a:p>
            <a:r>
              <a:rPr lang="en-US" sz="2000" dirty="0"/>
              <a:t>}</a:t>
            </a:r>
          </a:p>
          <a:p>
            <a:endParaRPr lang="en-US" sz="2000" dirty="0"/>
          </a:p>
          <a:p>
            <a:endParaRPr lang="en-US" sz="2000" dirty="0"/>
          </a:p>
          <a:p>
            <a:r>
              <a:rPr lang="en-US" sz="2000" dirty="0" err="1"/>
              <a:t>int</a:t>
            </a:r>
            <a:r>
              <a:rPr lang="en-US" sz="2000" dirty="0"/>
              <a:t> main() {</a:t>
            </a:r>
          </a:p>
          <a:p>
            <a:r>
              <a:rPr lang="en-US" sz="2000" dirty="0"/>
              <a:t>    </a:t>
            </a:r>
            <a:r>
              <a:rPr lang="en-US" sz="2000" dirty="0" err="1"/>
              <a:t>int</a:t>
            </a:r>
            <a:r>
              <a:rPr lang="en-US" sz="2000" dirty="0"/>
              <a:t> a= 5;</a:t>
            </a:r>
          </a:p>
          <a:p>
            <a:r>
              <a:rPr lang="en-US" sz="2000" dirty="0"/>
              <a:t>    a= fun1(a);</a:t>
            </a:r>
          </a:p>
          <a:p>
            <a:r>
              <a:rPr lang="en-US" sz="2000" dirty="0"/>
              <a:t>}                    </a:t>
            </a:r>
          </a:p>
        </p:txBody>
      </p:sp>
    </p:spTree>
    <p:extLst>
      <p:ext uri="{BB962C8B-B14F-4D97-AF65-F5344CB8AC3E}">
        <p14:creationId xmlns:p14="http://schemas.microsoft.com/office/powerpoint/2010/main" val="634306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sp>
        <p:nvSpPr>
          <p:cNvPr id="4" name="TextBox 3"/>
          <p:cNvSpPr txBox="1"/>
          <p:nvPr/>
        </p:nvSpPr>
        <p:spPr>
          <a:xfrm>
            <a:off x="1429233" y="963866"/>
            <a:ext cx="2697068" cy="5324535"/>
          </a:xfrm>
          <a:prstGeom prst="rect">
            <a:avLst/>
          </a:prstGeom>
          <a:noFill/>
        </p:spPr>
        <p:txBody>
          <a:bodyPr wrap="square" rtlCol="0">
            <a:spAutoFit/>
          </a:bodyPr>
          <a:lstStyle/>
          <a:p>
            <a:r>
              <a:rPr lang="en-US" sz="2000" dirty="0" err="1"/>
              <a:t>int</a:t>
            </a:r>
            <a:r>
              <a:rPr lang="en-US" sz="2000" dirty="0"/>
              <a:t> fun1 (</a:t>
            </a:r>
            <a:r>
              <a:rPr lang="en-US" sz="2000" dirty="0" err="1"/>
              <a:t>int</a:t>
            </a:r>
            <a:r>
              <a:rPr lang="en-US" sz="2000" dirty="0"/>
              <a:t>);</a:t>
            </a:r>
          </a:p>
          <a:p>
            <a:endParaRPr lang="en-US" sz="2000" dirty="0"/>
          </a:p>
          <a:p>
            <a:r>
              <a:rPr lang="en-US" sz="2000" dirty="0" err="1"/>
              <a:t>int</a:t>
            </a:r>
            <a:r>
              <a:rPr lang="en-US" sz="2000" dirty="0"/>
              <a:t> main() {</a:t>
            </a:r>
          </a:p>
          <a:p>
            <a:r>
              <a:rPr lang="en-US" sz="2000" dirty="0"/>
              <a:t>    </a:t>
            </a:r>
            <a:r>
              <a:rPr lang="en-US" sz="2000" dirty="0" err="1"/>
              <a:t>int</a:t>
            </a:r>
            <a:r>
              <a:rPr lang="en-US" sz="2000" dirty="0"/>
              <a:t> a= 5;</a:t>
            </a:r>
          </a:p>
          <a:p>
            <a:r>
              <a:rPr lang="en-US" sz="2000" dirty="0"/>
              <a:t>    a= fun1(a);</a:t>
            </a:r>
          </a:p>
          <a:p>
            <a:r>
              <a:rPr lang="en-US" sz="2000" dirty="0"/>
              <a:t>}                    </a:t>
            </a:r>
          </a:p>
          <a:p>
            <a:endParaRPr lang="en-US" sz="2000" dirty="0"/>
          </a:p>
          <a:p>
            <a:r>
              <a:rPr lang="en-US" sz="2000" dirty="0" err="1"/>
              <a:t>int</a:t>
            </a:r>
            <a:r>
              <a:rPr lang="en-US" sz="2000" dirty="0"/>
              <a:t> fun1 (</a:t>
            </a:r>
            <a:r>
              <a:rPr lang="en-US" sz="2000" dirty="0" err="1"/>
              <a:t>int</a:t>
            </a:r>
            <a:r>
              <a:rPr lang="en-US" sz="2000" dirty="0"/>
              <a:t> q) {</a:t>
            </a:r>
          </a:p>
          <a:p>
            <a:r>
              <a:rPr lang="en-US" sz="2000" dirty="0"/>
              <a:t>    return (fun2(q)+1);</a:t>
            </a:r>
          </a:p>
          <a:p>
            <a:r>
              <a:rPr lang="en-US" sz="2000" dirty="0"/>
              <a:t>}</a:t>
            </a:r>
          </a:p>
          <a:p>
            <a:endParaRPr lang="en-US" sz="2000" dirty="0"/>
          </a:p>
          <a:p>
            <a:r>
              <a:rPr lang="en-US" sz="2000" dirty="0" err="1"/>
              <a:t>int</a:t>
            </a:r>
            <a:r>
              <a:rPr lang="en-US" sz="2000" dirty="0"/>
              <a:t> fun2 (</a:t>
            </a:r>
            <a:r>
              <a:rPr lang="en-US" sz="2000" dirty="0" err="1"/>
              <a:t>int</a:t>
            </a:r>
            <a:r>
              <a:rPr lang="en-US" sz="2000" dirty="0"/>
              <a:t> r) { </a:t>
            </a:r>
          </a:p>
          <a:p>
            <a:r>
              <a:rPr lang="en-US" sz="2000" dirty="0"/>
              <a:t>    </a:t>
            </a:r>
            <a:r>
              <a:rPr lang="en-US" sz="2000" dirty="0" err="1"/>
              <a:t>int</a:t>
            </a:r>
            <a:r>
              <a:rPr lang="en-US" sz="2000" dirty="0"/>
              <a:t> s = r + 5; </a:t>
            </a:r>
          </a:p>
          <a:p>
            <a:r>
              <a:rPr lang="en-US" sz="2000" dirty="0"/>
              <a:t>    while( r != s) </a:t>
            </a:r>
          </a:p>
          <a:p>
            <a:r>
              <a:rPr lang="en-US" sz="2000" dirty="0"/>
              <a:t>       r--;</a:t>
            </a:r>
          </a:p>
          <a:p>
            <a:r>
              <a:rPr lang="en-US" sz="2000" dirty="0"/>
              <a:t>    return r;</a:t>
            </a:r>
          </a:p>
          <a:p>
            <a:r>
              <a:rPr lang="en-US" sz="2000" dirty="0"/>
              <a:t>} </a:t>
            </a:r>
          </a:p>
        </p:txBody>
      </p:sp>
      <p:grpSp>
        <p:nvGrpSpPr>
          <p:cNvPr id="10" name="Group 9"/>
          <p:cNvGrpSpPr/>
          <p:nvPr/>
        </p:nvGrpSpPr>
        <p:grpSpPr>
          <a:xfrm>
            <a:off x="1090245" y="963866"/>
            <a:ext cx="2342273" cy="5479137"/>
            <a:chOff x="457199" y="963866"/>
            <a:chExt cx="2342273" cy="5479137"/>
          </a:xfrm>
        </p:grpSpPr>
        <p:cxnSp>
          <p:nvCxnSpPr>
            <p:cNvPr id="6" name="Straight Connector 5"/>
            <p:cNvCxnSpPr/>
            <p:nvPr/>
          </p:nvCxnSpPr>
          <p:spPr>
            <a:xfrm>
              <a:off x="457199" y="963866"/>
              <a:ext cx="2173459" cy="5479137"/>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457199" y="1069145"/>
              <a:ext cx="2342273" cy="5219256"/>
            </a:xfrm>
            <a:prstGeom prst="line">
              <a:avLst/>
            </a:prstGeom>
          </p:spPr>
          <p:style>
            <a:lnRef idx="1">
              <a:schemeClr val="accent1"/>
            </a:lnRef>
            <a:fillRef idx="0">
              <a:schemeClr val="accent1"/>
            </a:fillRef>
            <a:effectRef idx="0">
              <a:schemeClr val="accent1"/>
            </a:effectRef>
            <a:fontRef idx="minor">
              <a:schemeClr val="tx1"/>
            </a:fontRef>
          </p:style>
        </p:cxnSp>
      </p:grpSp>
      <p:sp>
        <p:nvSpPr>
          <p:cNvPr id="11" name="TextBox 10"/>
          <p:cNvSpPr txBox="1"/>
          <p:nvPr/>
        </p:nvSpPr>
        <p:spPr>
          <a:xfrm>
            <a:off x="5408045" y="963866"/>
            <a:ext cx="2697068" cy="5632311"/>
          </a:xfrm>
          <a:prstGeom prst="rect">
            <a:avLst/>
          </a:prstGeom>
          <a:noFill/>
        </p:spPr>
        <p:txBody>
          <a:bodyPr wrap="square" rtlCol="0">
            <a:spAutoFit/>
          </a:bodyPr>
          <a:lstStyle/>
          <a:p>
            <a:r>
              <a:rPr lang="en-US" sz="2000" dirty="0" err="1"/>
              <a:t>int</a:t>
            </a:r>
            <a:r>
              <a:rPr lang="en-US" sz="2000" dirty="0"/>
              <a:t> fun1 (</a:t>
            </a:r>
            <a:r>
              <a:rPr lang="en-US" sz="2000" dirty="0" err="1"/>
              <a:t>int</a:t>
            </a:r>
            <a:r>
              <a:rPr lang="en-US" sz="2000" dirty="0"/>
              <a:t>);</a:t>
            </a:r>
          </a:p>
          <a:p>
            <a:r>
              <a:rPr lang="en-US" sz="2000" dirty="0" err="1"/>
              <a:t>int</a:t>
            </a:r>
            <a:r>
              <a:rPr lang="en-US" sz="2000" dirty="0"/>
              <a:t> fun2 (</a:t>
            </a:r>
            <a:r>
              <a:rPr lang="en-US" sz="2000" dirty="0" err="1"/>
              <a:t>int</a:t>
            </a:r>
            <a:r>
              <a:rPr lang="en-US" sz="2000" dirty="0"/>
              <a:t>);</a:t>
            </a:r>
          </a:p>
          <a:p>
            <a:endParaRPr lang="en-US" sz="2000" dirty="0"/>
          </a:p>
          <a:p>
            <a:r>
              <a:rPr lang="en-US" sz="2000" dirty="0" err="1"/>
              <a:t>int</a:t>
            </a:r>
            <a:r>
              <a:rPr lang="en-US" sz="2000" dirty="0"/>
              <a:t> main() {</a:t>
            </a:r>
          </a:p>
          <a:p>
            <a:r>
              <a:rPr lang="en-US" sz="2000" dirty="0"/>
              <a:t>    </a:t>
            </a:r>
            <a:r>
              <a:rPr lang="en-US" sz="2000" dirty="0" err="1"/>
              <a:t>int</a:t>
            </a:r>
            <a:r>
              <a:rPr lang="en-US" sz="2000" dirty="0"/>
              <a:t> a= 5;</a:t>
            </a:r>
          </a:p>
          <a:p>
            <a:r>
              <a:rPr lang="en-US" sz="2000" dirty="0"/>
              <a:t>    a= fun1(a);</a:t>
            </a:r>
          </a:p>
          <a:p>
            <a:r>
              <a:rPr lang="en-US" sz="2000" dirty="0"/>
              <a:t>}                    </a:t>
            </a:r>
          </a:p>
          <a:p>
            <a:endParaRPr lang="en-US" sz="2000" dirty="0"/>
          </a:p>
          <a:p>
            <a:r>
              <a:rPr lang="en-US" sz="2000" dirty="0" err="1"/>
              <a:t>int</a:t>
            </a:r>
            <a:r>
              <a:rPr lang="en-US" sz="2000" dirty="0"/>
              <a:t> fun1 (</a:t>
            </a:r>
            <a:r>
              <a:rPr lang="en-US" sz="2000" dirty="0" err="1"/>
              <a:t>int</a:t>
            </a:r>
            <a:r>
              <a:rPr lang="en-US" sz="2000" dirty="0"/>
              <a:t> q) {</a:t>
            </a:r>
          </a:p>
          <a:p>
            <a:r>
              <a:rPr lang="en-US" sz="2000" dirty="0"/>
              <a:t>    return (fun2(q)+1);</a:t>
            </a:r>
          </a:p>
          <a:p>
            <a:r>
              <a:rPr lang="en-US" sz="2000" dirty="0"/>
              <a:t>}</a:t>
            </a:r>
          </a:p>
          <a:p>
            <a:endParaRPr lang="en-US" sz="2000" dirty="0"/>
          </a:p>
          <a:p>
            <a:r>
              <a:rPr lang="en-US" sz="2000" dirty="0" err="1"/>
              <a:t>int</a:t>
            </a:r>
            <a:r>
              <a:rPr lang="en-US" sz="2000" dirty="0"/>
              <a:t> fun2 (</a:t>
            </a:r>
            <a:r>
              <a:rPr lang="en-US" sz="2000" dirty="0" err="1"/>
              <a:t>int</a:t>
            </a:r>
            <a:r>
              <a:rPr lang="en-US" sz="2000" dirty="0"/>
              <a:t> r) { </a:t>
            </a:r>
          </a:p>
          <a:p>
            <a:r>
              <a:rPr lang="en-US" sz="2000" dirty="0"/>
              <a:t>    </a:t>
            </a:r>
            <a:r>
              <a:rPr lang="en-US" sz="2000" dirty="0" err="1"/>
              <a:t>int</a:t>
            </a:r>
            <a:r>
              <a:rPr lang="en-US" sz="2000" dirty="0"/>
              <a:t> s = r + 5; </a:t>
            </a:r>
          </a:p>
          <a:p>
            <a:r>
              <a:rPr lang="en-US" sz="2000" dirty="0"/>
              <a:t>    while( r != s) </a:t>
            </a:r>
          </a:p>
          <a:p>
            <a:r>
              <a:rPr lang="en-US" sz="2000" dirty="0"/>
              <a:t>       r--;</a:t>
            </a:r>
          </a:p>
          <a:p>
            <a:r>
              <a:rPr lang="en-US" sz="2000" dirty="0"/>
              <a:t>    return r;</a:t>
            </a:r>
          </a:p>
          <a:p>
            <a:r>
              <a:rPr lang="en-US" sz="2000" dirty="0"/>
              <a:t>} </a:t>
            </a:r>
          </a:p>
        </p:txBody>
      </p:sp>
    </p:spTree>
    <p:extLst>
      <p:ext uri="{BB962C8B-B14F-4D97-AF65-F5344CB8AC3E}">
        <p14:creationId xmlns:p14="http://schemas.microsoft.com/office/powerpoint/2010/main" val="675909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return</a:t>
            </a:r>
          </a:p>
        </p:txBody>
      </p:sp>
      <p:sp>
        <p:nvSpPr>
          <p:cNvPr id="3" name="Content Placeholder 2"/>
          <p:cNvSpPr>
            <a:spLocks noGrp="1"/>
          </p:cNvSpPr>
          <p:nvPr>
            <p:ph idx="1"/>
          </p:nvPr>
        </p:nvSpPr>
        <p:spPr>
          <a:xfrm>
            <a:off x="457200" y="910604"/>
            <a:ext cx="8245474" cy="5560534"/>
          </a:xfrm>
        </p:spPr>
        <p:txBody>
          <a:bodyPr>
            <a:normAutofit/>
          </a:bodyPr>
          <a:lstStyle/>
          <a:p>
            <a:r>
              <a:rPr lang="en-US" dirty="0"/>
              <a:t>The return statement ends execution of the current function, and jumps back to where the function was called: </a:t>
            </a:r>
          </a:p>
          <a:p>
            <a:pPr marL="0" indent="0">
              <a:buNone/>
            </a:pPr>
            <a:r>
              <a:rPr lang="en-US" dirty="0"/>
              <a:t>        </a:t>
            </a:r>
            <a:r>
              <a:rPr lang="en-US" b="1" i="1" dirty="0"/>
              <a:t>return [expression];</a:t>
            </a:r>
          </a:p>
          <a:p>
            <a:r>
              <a:rPr lang="en-US" i="1" dirty="0"/>
              <a:t>expression </a:t>
            </a:r>
            <a:r>
              <a:rPr lang="en-US" dirty="0"/>
              <a:t>is evaluated and the result is given to the caller as the value of the function call. </a:t>
            </a:r>
          </a:p>
          <a:p>
            <a:r>
              <a:rPr lang="en-US" dirty="0"/>
              <a:t>This </a:t>
            </a:r>
            <a:r>
              <a:rPr lang="en-US" i="1" dirty="0"/>
              <a:t>return value </a:t>
            </a:r>
            <a:r>
              <a:rPr lang="en-US" dirty="0"/>
              <a:t>is converted to the function’s return type, if necessary. </a:t>
            </a:r>
          </a:p>
          <a:p>
            <a:r>
              <a:rPr lang="en-US" dirty="0"/>
              <a:t>A function can contain any number of return statements</a:t>
            </a:r>
          </a:p>
          <a:p>
            <a:pPr lvl="1"/>
            <a:r>
              <a:rPr lang="en-US" dirty="0"/>
              <a:t>The first return executed exits from a function</a:t>
            </a:r>
          </a:p>
          <a:p>
            <a:r>
              <a:rPr lang="en-US" dirty="0"/>
              <a:t> Return is an unconditional jump statement (as </a:t>
            </a:r>
            <a:r>
              <a:rPr lang="en-US" b="1" dirty="0" err="1"/>
              <a:t>goto</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2139284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sp>
        <p:nvSpPr>
          <p:cNvPr id="4" name="TextBox 3"/>
          <p:cNvSpPr txBox="1"/>
          <p:nvPr/>
        </p:nvSpPr>
        <p:spPr>
          <a:xfrm>
            <a:off x="1937365" y="1499982"/>
            <a:ext cx="4993675" cy="4524315"/>
          </a:xfrm>
          <a:prstGeom prst="rect">
            <a:avLst/>
          </a:prstGeom>
          <a:noFill/>
          <a:ln>
            <a:noFill/>
          </a:ln>
        </p:spPr>
        <p:txBody>
          <a:bodyPr wrap="none" rtlCol="0">
            <a:spAutoFit/>
          </a:bodyPr>
          <a:lstStyle/>
          <a:p>
            <a:r>
              <a:rPr lang="en-US" dirty="0"/>
              <a:t>// Return the smaller of two integer arguments. </a:t>
            </a:r>
          </a:p>
          <a:p>
            <a:r>
              <a:rPr lang="en-US" dirty="0" err="1"/>
              <a:t>int</a:t>
            </a:r>
            <a:r>
              <a:rPr lang="en-US" dirty="0"/>
              <a:t> min( </a:t>
            </a:r>
            <a:r>
              <a:rPr lang="en-US" dirty="0" err="1"/>
              <a:t>int</a:t>
            </a:r>
            <a:r>
              <a:rPr lang="en-US" dirty="0"/>
              <a:t> a, </a:t>
            </a:r>
            <a:r>
              <a:rPr lang="en-US" dirty="0" err="1"/>
              <a:t>int</a:t>
            </a:r>
            <a:r>
              <a:rPr lang="en-US" dirty="0"/>
              <a:t> b ) </a:t>
            </a:r>
          </a:p>
          <a:p>
            <a:r>
              <a:rPr lang="en-US" dirty="0"/>
              <a:t>{ </a:t>
            </a:r>
          </a:p>
          <a:p>
            <a:r>
              <a:rPr lang="en-US" dirty="0"/>
              <a:t>    if ( a &lt; b ) </a:t>
            </a:r>
          </a:p>
          <a:p>
            <a:r>
              <a:rPr lang="en-US" dirty="0"/>
              <a:t>        return a; </a:t>
            </a:r>
          </a:p>
          <a:p>
            <a:r>
              <a:rPr lang="en-US" dirty="0"/>
              <a:t>    else </a:t>
            </a:r>
          </a:p>
          <a:p>
            <a:r>
              <a:rPr lang="en-US" dirty="0"/>
              <a:t>        return b; </a:t>
            </a:r>
          </a:p>
          <a:p>
            <a:r>
              <a:rPr lang="en-US" dirty="0"/>
              <a:t>} </a:t>
            </a:r>
          </a:p>
          <a:p>
            <a:endParaRPr lang="en-US" dirty="0"/>
          </a:p>
          <a:p>
            <a:r>
              <a:rPr lang="en-US" dirty="0" err="1"/>
              <a:t>int</a:t>
            </a:r>
            <a:r>
              <a:rPr lang="en-US" dirty="0"/>
              <a:t> main() </a:t>
            </a:r>
          </a:p>
          <a:p>
            <a:r>
              <a:rPr lang="en-US" dirty="0"/>
              <a:t>{</a:t>
            </a:r>
          </a:p>
          <a:p>
            <a:r>
              <a:rPr lang="en-US" dirty="0"/>
              <a:t>    </a:t>
            </a:r>
            <a:r>
              <a:rPr lang="en-US" dirty="0" err="1"/>
              <a:t>int</a:t>
            </a:r>
            <a:r>
              <a:rPr lang="en-US" dirty="0"/>
              <a:t> a= 5;</a:t>
            </a:r>
          </a:p>
          <a:p>
            <a:r>
              <a:rPr lang="en-US" dirty="0"/>
              <a:t>    </a:t>
            </a:r>
            <a:r>
              <a:rPr lang="en-US" dirty="0" err="1"/>
              <a:t>int</a:t>
            </a:r>
            <a:r>
              <a:rPr lang="en-US" dirty="0"/>
              <a:t> b= 6;</a:t>
            </a:r>
          </a:p>
          <a:p>
            <a:r>
              <a:rPr lang="en-US" dirty="0"/>
              <a:t>    </a:t>
            </a:r>
            <a:r>
              <a:rPr lang="en-US" dirty="0" err="1"/>
              <a:t>int</a:t>
            </a:r>
            <a:r>
              <a:rPr lang="en-US" dirty="0"/>
              <a:t> c= min(a ,b);</a:t>
            </a:r>
          </a:p>
          <a:p>
            <a:r>
              <a:rPr lang="en-US" dirty="0"/>
              <a:t>    </a:t>
            </a:r>
            <a:r>
              <a:rPr lang="en-US" dirty="0" err="1"/>
              <a:t>printf</a:t>
            </a:r>
            <a:r>
              <a:rPr lang="en-US" dirty="0"/>
              <a:t>(“%d”, c);</a:t>
            </a:r>
          </a:p>
          <a:p>
            <a:r>
              <a:rPr lang="en-US" dirty="0"/>
              <a:t>}</a:t>
            </a:r>
          </a:p>
        </p:txBody>
      </p:sp>
      <p:sp>
        <p:nvSpPr>
          <p:cNvPr id="5" name="TextBox 4"/>
          <p:cNvSpPr txBox="1"/>
          <p:nvPr/>
        </p:nvSpPr>
        <p:spPr>
          <a:xfrm>
            <a:off x="6248400" y="4017818"/>
            <a:ext cx="312906" cy="369332"/>
          </a:xfrm>
          <a:prstGeom prst="rect">
            <a:avLst/>
          </a:prstGeom>
          <a:noFill/>
        </p:spPr>
        <p:txBody>
          <a:bodyPr wrap="none" rtlCol="0">
            <a:spAutoFit/>
          </a:bodyPr>
          <a:lstStyle/>
          <a:p>
            <a:r>
              <a:rPr lang="en-US" dirty="0"/>
              <a:t>5</a:t>
            </a:r>
          </a:p>
        </p:txBody>
      </p:sp>
    </p:spTree>
    <p:extLst>
      <p:ext uri="{BB962C8B-B14F-4D97-AF65-F5344CB8AC3E}">
        <p14:creationId xmlns:p14="http://schemas.microsoft.com/office/powerpoint/2010/main" val="1784516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Return (2)</a:t>
            </a:r>
          </a:p>
        </p:txBody>
      </p:sp>
      <p:sp>
        <p:nvSpPr>
          <p:cNvPr id="3" name="Content Placeholder 2"/>
          <p:cNvSpPr>
            <a:spLocks noGrp="1"/>
          </p:cNvSpPr>
          <p:nvPr>
            <p:ph idx="1"/>
          </p:nvPr>
        </p:nvSpPr>
        <p:spPr/>
        <p:txBody>
          <a:bodyPr/>
          <a:lstStyle/>
          <a:p>
            <a:r>
              <a:rPr lang="en-US" dirty="0"/>
              <a:t>A return statement with no </a:t>
            </a:r>
            <a:r>
              <a:rPr lang="en-US" i="1" dirty="0"/>
              <a:t>expression </a:t>
            </a:r>
            <a:r>
              <a:rPr lang="en-US" dirty="0"/>
              <a:t>can only be used in a function of type void. In fact, such functions do not need to have a return statement at all </a:t>
            </a:r>
          </a:p>
          <a:p>
            <a:r>
              <a:rPr lang="en-US" dirty="0"/>
              <a:t>If no return statement is encountered in a function, the program flow returns to the caller when the end of the function block is reached</a:t>
            </a:r>
          </a:p>
        </p:txBody>
      </p:sp>
    </p:spTree>
    <p:extLst>
      <p:ext uri="{BB962C8B-B14F-4D97-AF65-F5344CB8AC3E}">
        <p14:creationId xmlns:p14="http://schemas.microsoft.com/office/powerpoint/2010/main" val="6088737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7949" y="2932143"/>
            <a:ext cx="7243083" cy="646331"/>
          </a:xfrm>
          <a:prstGeom prst="rect">
            <a:avLst/>
          </a:prstGeom>
          <a:noFill/>
        </p:spPr>
        <p:txBody>
          <a:bodyPr wrap="square" rtlCol="0">
            <a:spAutoFit/>
          </a:bodyPr>
          <a:lstStyle/>
          <a:p>
            <a:pPr algn="ctr"/>
            <a:r>
              <a:rPr lang="en-US" sz="3600" dirty="0">
                <a:solidFill>
                  <a:srgbClr val="FF0000"/>
                </a:solidFill>
              </a:rPr>
              <a:t>MAIN</a:t>
            </a:r>
          </a:p>
        </p:txBody>
      </p:sp>
    </p:spTree>
    <p:extLst>
      <p:ext uri="{BB962C8B-B14F-4D97-AF65-F5344CB8AC3E}">
        <p14:creationId xmlns:p14="http://schemas.microsoft.com/office/powerpoint/2010/main" val="2384443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 function</a:t>
            </a:r>
          </a:p>
        </p:txBody>
      </p:sp>
      <p:sp>
        <p:nvSpPr>
          <p:cNvPr id="3" name="Content Placeholder 2"/>
          <p:cNvSpPr>
            <a:spLocks noGrp="1"/>
          </p:cNvSpPr>
          <p:nvPr>
            <p:ph idx="1"/>
          </p:nvPr>
        </p:nvSpPr>
        <p:spPr/>
        <p:txBody>
          <a:bodyPr/>
          <a:lstStyle/>
          <a:p>
            <a:r>
              <a:rPr lang="en-US" dirty="0"/>
              <a:t>You can define the main( ) function in one of the following two forms: </a:t>
            </a:r>
          </a:p>
          <a:p>
            <a:r>
              <a:rPr lang="en-US" dirty="0" err="1"/>
              <a:t>int</a:t>
            </a:r>
            <a:r>
              <a:rPr lang="en-US" dirty="0"/>
              <a:t> main( void ) { /* ... */ }</a:t>
            </a:r>
            <a:br>
              <a:rPr lang="en-US" dirty="0"/>
            </a:br>
            <a:r>
              <a:rPr lang="en-US" dirty="0"/>
              <a:t>A function with no parameters, returning </a:t>
            </a:r>
            <a:r>
              <a:rPr lang="en-US" dirty="0" err="1"/>
              <a:t>int</a:t>
            </a:r>
            <a:r>
              <a:rPr lang="en-US" dirty="0"/>
              <a:t> </a:t>
            </a:r>
          </a:p>
          <a:p>
            <a:r>
              <a:rPr lang="en-US" dirty="0" err="1"/>
              <a:t>int</a:t>
            </a:r>
            <a:r>
              <a:rPr lang="en-US" dirty="0"/>
              <a:t> main( </a:t>
            </a:r>
            <a:r>
              <a:rPr lang="en-US" dirty="0" err="1"/>
              <a:t>int</a:t>
            </a:r>
            <a:r>
              <a:rPr lang="en-US" dirty="0"/>
              <a:t> </a:t>
            </a:r>
            <a:r>
              <a:rPr lang="en-US" dirty="0" err="1"/>
              <a:t>argc</a:t>
            </a:r>
            <a:r>
              <a:rPr lang="en-US" dirty="0"/>
              <a:t>, char *</a:t>
            </a:r>
            <a:r>
              <a:rPr lang="en-US" dirty="0" err="1"/>
              <a:t>argv</a:t>
            </a:r>
            <a:r>
              <a:rPr lang="en-US" dirty="0"/>
              <a:t>[] ) { /* ... */ }</a:t>
            </a:r>
            <a:br>
              <a:rPr lang="en-US" dirty="0"/>
            </a:br>
            <a:r>
              <a:rPr lang="en-US" dirty="0"/>
              <a:t>A function with two parameters whose types are </a:t>
            </a:r>
            <a:r>
              <a:rPr lang="en-US" dirty="0" err="1"/>
              <a:t>int</a:t>
            </a:r>
            <a:r>
              <a:rPr lang="en-US" dirty="0"/>
              <a:t> and char **, returning </a:t>
            </a:r>
            <a:r>
              <a:rPr lang="en-US" dirty="0" err="1"/>
              <a:t>int</a:t>
            </a:r>
            <a:r>
              <a:rPr lang="en-US" dirty="0"/>
              <a:t> </a:t>
            </a:r>
          </a:p>
        </p:txBody>
      </p:sp>
    </p:spTree>
    <p:extLst>
      <p:ext uri="{BB962C8B-B14F-4D97-AF65-F5344CB8AC3E}">
        <p14:creationId xmlns:p14="http://schemas.microsoft.com/office/powerpoint/2010/main" val="2311622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Parameters of main()</a:t>
            </a:r>
          </a:p>
        </p:txBody>
      </p:sp>
      <p:sp>
        <p:nvSpPr>
          <p:cNvPr id="3" name="Content Placeholder 2"/>
          <p:cNvSpPr>
            <a:spLocks noGrp="1"/>
          </p:cNvSpPr>
          <p:nvPr>
            <p:ph idx="1"/>
          </p:nvPr>
        </p:nvSpPr>
        <p:spPr>
          <a:xfrm>
            <a:off x="457200" y="1112976"/>
            <a:ext cx="8245474" cy="5491024"/>
          </a:xfrm>
        </p:spPr>
        <p:txBody>
          <a:bodyPr>
            <a:normAutofit fontScale="92500" lnSpcReduction="10000"/>
          </a:bodyPr>
          <a:lstStyle/>
          <a:p>
            <a:r>
              <a:rPr lang="en-US" dirty="0"/>
              <a:t>The parameters </a:t>
            </a:r>
            <a:r>
              <a:rPr lang="en-US" dirty="0" err="1"/>
              <a:t>argc</a:t>
            </a:r>
            <a:r>
              <a:rPr lang="en-US" dirty="0"/>
              <a:t> and </a:t>
            </a:r>
            <a:r>
              <a:rPr lang="en-US" dirty="0" err="1"/>
              <a:t>argv</a:t>
            </a:r>
            <a:r>
              <a:rPr lang="en-US" dirty="0"/>
              <a:t> (which you may give other names if you wish) represent your program’s command-line arguments. This is how they work: </a:t>
            </a:r>
          </a:p>
          <a:p>
            <a:r>
              <a:rPr lang="en-US" b="1" dirty="0" err="1"/>
              <a:t>argc</a:t>
            </a:r>
            <a:r>
              <a:rPr lang="en-US" dirty="0"/>
              <a:t> (short for “argument count”) is either 0 or the number of string tokens in the command line that started the program. The name of the program itself is included in this count. </a:t>
            </a:r>
          </a:p>
          <a:p>
            <a:r>
              <a:rPr lang="en-US" b="1" dirty="0" err="1"/>
              <a:t>argv</a:t>
            </a:r>
            <a:r>
              <a:rPr lang="en-US" dirty="0"/>
              <a:t> (short for “arguments vector”) is an array of pointers to char that point to the individual string tokens received on the command line: </a:t>
            </a:r>
          </a:p>
          <a:p>
            <a:pPr lvl="1"/>
            <a:r>
              <a:rPr lang="en-US" dirty="0"/>
              <a:t>The number of elements in this array is one more than the value of </a:t>
            </a:r>
            <a:r>
              <a:rPr lang="en-US" dirty="0" err="1"/>
              <a:t>argc</a:t>
            </a:r>
            <a:r>
              <a:rPr lang="en-US" dirty="0"/>
              <a:t>; the last element, </a:t>
            </a:r>
            <a:r>
              <a:rPr lang="en-US" dirty="0" err="1"/>
              <a:t>argv</a:t>
            </a:r>
            <a:r>
              <a:rPr lang="en-US" dirty="0"/>
              <a:t>[</a:t>
            </a:r>
            <a:r>
              <a:rPr lang="en-US" dirty="0" err="1"/>
              <a:t>argc</a:t>
            </a:r>
            <a:r>
              <a:rPr lang="en-US" dirty="0"/>
              <a:t>], is always a null pointer. </a:t>
            </a:r>
          </a:p>
          <a:p>
            <a:pPr lvl="1"/>
            <a:r>
              <a:rPr lang="en-US" dirty="0"/>
              <a:t>The first string, </a:t>
            </a:r>
            <a:r>
              <a:rPr lang="en-US" dirty="0" err="1"/>
              <a:t>argv</a:t>
            </a:r>
            <a:r>
              <a:rPr lang="en-US" dirty="0"/>
              <a:t>[0], contains the name by which the program was invoked. If the execution environment does not supply the program name, the string is empty. </a:t>
            </a:r>
          </a:p>
          <a:p>
            <a:pPr lvl="1"/>
            <a:r>
              <a:rPr lang="en-US" dirty="0"/>
              <a:t>If </a:t>
            </a:r>
            <a:r>
              <a:rPr lang="en-US" dirty="0" err="1"/>
              <a:t>argc</a:t>
            </a:r>
            <a:r>
              <a:rPr lang="en-US" dirty="0"/>
              <a:t> is greater than 1, then the strings </a:t>
            </a:r>
            <a:r>
              <a:rPr lang="en-US" dirty="0" err="1"/>
              <a:t>argv</a:t>
            </a:r>
            <a:r>
              <a:rPr lang="en-US" dirty="0"/>
              <a:t>[1] through </a:t>
            </a:r>
            <a:r>
              <a:rPr lang="en-US" dirty="0" err="1"/>
              <a:t>argv</a:t>
            </a:r>
            <a:r>
              <a:rPr lang="en-US" dirty="0"/>
              <a:t>[</a:t>
            </a:r>
            <a:r>
              <a:rPr lang="en-US" dirty="0" err="1"/>
              <a:t>argc</a:t>
            </a:r>
            <a:r>
              <a:rPr lang="en-US" dirty="0"/>
              <a:t> - 1] contain the program’s command line arguments. </a:t>
            </a:r>
          </a:p>
        </p:txBody>
      </p:sp>
    </p:spTree>
    <p:extLst>
      <p:ext uri="{BB962C8B-B14F-4D97-AF65-F5344CB8AC3E}">
        <p14:creationId xmlns:p14="http://schemas.microsoft.com/office/powerpoint/2010/main" val="298021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7949" y="2932143"/>
            <a:ext cx="7243083" cy="646331"/>
          </a:xfrm>
          <a:prstGeom prst="rect">
            <a:avLst/>
          </a:prstGeom>
          <a:noFill/>
        </p:spPr>
        <p:txBody>
          <a:bodyPr wrap="square" rtlCol="0">
            <a:spAutoFit/>
          </a:bodyPr>
          <a:lstStyle/>
          <a:p>
            <a:pPr algn="ctr"/>
            <a:r>
              <a:rPr lang="en-US" sz="3600" dirty="0">
                <a:solidFill>
                  <a:srgbClr val="FF0000"/>
                </a:solidFill>
              </a:rPr>
              <a:t>FUNCTIONS</a:t>
            </a:r>
          </a:p>
        </p:txBody>
      </p:sp>
    </p:spTree>
    <p:extLst>
      <p:ext uri="{BB962C8B-B14F-4D97-AF65-F5344CB8AC3E}">
        <p14:creationId xmlns:p14="http://schemas.microsoft.com/office/powerpoint/2010/main" val="1801823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A classical </a:t>
            </a:r>
            <a:r>
              <a:rPr lang="en-US" dirty="0"/>
              <a:t>example</a:t>
            </a:r>
          </a:p>
        </p:txBody>
      </p:sp>
      <p:sp>
        <p:nvSpPr>
          <p:cNvPr id="4" name="Rectangle 3"/>
          <p:cNvSpPr/>
          <p:nvPr/>
        </p:nvSpPr>
        <p:spPr>
          <a:xfrm>
            <a:off x="254000" y="978503"/>
            <a:ext cx="8448673" cy="5632312"/>
          </a:xfrm>
          <a:prstGeom prst="rect">
            <a:avLst/>
          </a:prstGeom>
        </p:spPr>
        <p:txBody>
          <a:bodyPr wrap="square">
            <a:spAutoFit/>
          </a:bodyPr>
          <a:lstStyle/>
          <a:p>
            <a:r>
              <a:rPr lang="en-US" dirty="0"/>
              <a:t>#include &lt;</a:t>
            </a:r>
            <a:r>
              <a:rPr lang="en-US" dirty="0" err="1"/>
              <a:t>stdio.h</a:t>
            </a:r>
            <a:r>
              <a:rPr lang="en-US" dirty="0"/>
              <a:t>&gt;</a:t>
            </a:r>
          </a:p>
          <a:p>
            <a:r>
              <a:rPr lang="en-US" dirty="0" err="1"/>
              <a:t>int</a:t>
            </a:r>
            <a:r>
              <a:rPr lang="en-US" dirty="0"/>
              <a:t> main( </a:t>
            </a:r>
            <a:r>
              <a:rPr lang="en-US" dirty="0" err="1"/>
              <a:t>int</a:t>
            </a:r>
            <a:r>
              <a:rPr lang="en-US" dirty="0"/>
              <a:t> </a:t>
            </a:r>
            <a:r>
              <a:rPr lang="en-US" dirty="0" err="1"/>
              <a:t>argc</a:t>
            </a:r>
            <a:r>
              <a:rPr lang="en-US" dirty="0"/>
              <a:t>, char *</a:t>
            </a:r>
            <a:r>
              <a:rPr lang="en-US" dirty="0" err="1"/>
              <a:t>argv</a:t>
            </a:r>
            <a:r>
              <a:rPr lang="en-US" dirty="0"/>
              <a:t>[] )</a:t>
            </a:r>
          </a:p>
          <a:p>
            <a:r>
              <a:rPr lang="en-US" dirty="0"/>
              <a:t>{</a:t>
            </a:r>
          </a:p>
          <a:p>
            <a:r>
              <a:rPr lang="en-US" dirty="0"/>
              <a:t>  if ( </a:t>
            </a:r>
            <a:r>
              <a:rPr lang="en-US" dirty="0" err="1"/>
              <a:t>argc</a:t>
            </a:r>
            <a:r>
              <a:rPr lang="en-US" dirty="0"/>
              <a:t> == 0 )</a:t>
            </a:r>
          </a:p>
          <a:p>
            <a:r>
              <a:rPr lang="en-US" dirty="0"/>
              <a:t>    puts( "No command line available." );</a:t>
            </a:r>
          </a:p>
          <a:p>
            <a:r>
              <a:rPr lang="en-US" dirty="0"/>
              <a:t>  else {</a:t>
            </a:r>
          </a:p>
          <a:p>
            <a:endParaRPr lang="en-US" dirty="0"/>
          </a:p>
          <a:p>
            <a:r>
              <a:rPr lang="en-US" dirty="0"/>
              <a:t>     </a:t>
            </a:r>
            <a:r>
              <a:rPr lang="en-US" dirty="0" err="1"/>
              <a:t>printf</a:t>
            </a:r>
            <a:r>
              <a:rPr lang="en-US" dirty="0"/>
              <a:t>( "The program now running: %s\n", </a:t>
            </a:r>
            <a:r>
              <a:rPr lang="en-US" dirty="0" err="1"/>
              <a:t>argv</a:t>
            </a:r>
            <a:r>
              <a:rPr lang="en-US" dirty="0"/>
              <a:t>[0] ); 	// Print the name of the </a:t>
            </a:r>
          </a:p>
          <a:p>
            <a:r>
              <a:rPr lang="en-US" dirty="0"/>
              <a:t>						// program.</a:t>
            </a:r>
          </a:p>
          <a:p>
            <a:r>
              <a:rPr lang="en-US" dirty="0"/>
              <a:t>     if ( </a:t>
            </a:r>
            <a:r>
              <a:rPr lang="en-US" dirty="0" err="1"/>
              <a:t>argc</a:t>
            </a:r>
            <a:r>
              <a:rPr lang="en-US" dirty="0"/>
              <a:t> == 1 )</a:t>
            </a:r>
          </a:p>
          <a:p>
            <a:r>
              <a:rPr lang="en-US" dirty="0"/>
              <a:t>         puts( "No arguments received on the command line." );</a:t>
            </a:r>
          </a:p>
          <a:p>
            <a:endParaRPr lang="en-US" dirty="0"/>
          </a:p>
          <a:p>
            <a:r>
              <a:rPr lang="en-US" dirty="0"/>
              <a:t>     else {</a:t>
            </a:r>
          </a:p>
          <a:p>
            <a:r>
              <a:rPr lang="en-US" dirty="0"/>
              <a:t>         puts( "The command line arguments:" );</a:t>
            </a:r>
          </a:p>
          <a:p>
            <a:r>
              <a:rPr lang="da-DK" dirty="0"/>
              <a:t>         for ( </a:t>
            </a:r>
            <a:r>
              <a:rPr lang="da-DK" dirty="0" err="1"/>
              <a:t>int</a:t>
            </a:r>
            <a:r>
              <a:rPr lang="da-DK" dirty="0"/>
              <a:t> i = 1; i &lt; </a:t>
            </a:r>
            <a:r>
              <a:rPr lang="da-DK" dirty="0" err="1"/>
              <a:t>argc</a:t>
            </a:r>
            <a:r>
              <a:rPr lang="da-DK" dirty="0"/>
              <a:t>; ++i ) 			// Print </a:t>
            </a:r>
            <a:r>
              <a:rPr lang="da-DK" dirty="0" err="1"/>
              <a:t>each</a:t>
            </a:r>
            <a:r>
              <a:rPr lang="da-DK" dirty="0"/>
              <a:t> argument on</a:t>
            </a:r>
          </a:p>
          <a:p>
            <a:r>
              <a:rPr lang="da-DK" dirty="0"/>
              <a:t>						// a separate line. </a:t>
            </a:r>
          </a:p>
          <a:p>
            <a:r>
              <a:rPr lang="ro-RO" dirty="0"/>
              <a:t>             puts( argv[i] );</a:t>
            </a:r>
          </a:p>
          <a:p>
            <a:r>
              <a:rPr lang="ro-RO" dirty="0"/>
              <a:t>      }</a:t>
            </a:r>
          </a:p>
          <a:p>
            <a:r>
              <a:rPr lang="ro-RO" dirty="0"/>
              <a:t>   } </a:t>
            </a:r>
          </a:p>
          <a:p>
            <a:r>
              <a:rPr lang="ro-RO" dirty="0"/>
              <a:t>}</a:t>
            </a:r>
            <a:endParaRPr lang="en-US" dirty="0"/>
          </a:p>
        </p:txBody>
      </p:sp>
    </p:spTree>
    <p:extLst>
      <p:ext uri="{BB962C8B-B14F-4D97-AF65-F5344CB8AC3E}">
        <p14:creationId xmlns:p14="http://schemas.microsoft.com/office/powerpoint/2010/main" val="93115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Output for the example</a:t>
            </a:r>
          </a:p>
        </p:txBody>
      </p:sp>
      <p:sp>
        <p:nvSpPr>
          <p:cNvPr id="3" name="Content Placeholder 2"/>
          <p:cNvSpPr>
            <a:spLocks noGrp="1"/>
          </p:cNvSpPr>
          <p:nvPr>
            <p:ph idx="1"/>
          </p:nvPr>
        </p:nvSpPr>
        <p:spPr/>
        <p:txBody>
          <a:bodyPr/>
          <a:lstStyle/>
          <a:p>
            <a:r>
              <a:rPr lang="en-US" dirty="0"/>
              <a:t>Suppose we run the program on a Unix system by entering the following command line: </a:t>
            </a:r>
          </a:p>
          <a:p>
            <a:pPr lvl="1"/>
            <a:r>
              <a:rPr lang="en-US" dirty="0"/>
              <a:t>$ </a:t>
            </a:r>
            <a:r>
              <a:rPr lang="en-US" b="1" dirty="0"/>
              <a:t>./</a:t>
            </a:r>
            <a:r>
              <a:rPr lang="en-US" b="1" dirty="0" err="1"/>
              <a:t>args</a:t>
            </a:r>
            <a:r>
              <a:rPr lang="en-US" b="1" dirty="0"/>
              <a:t> one two "and three" </a:t>
            </a:r>
          </a:p>
          <a:p>
            <a:r>
              <a:rPr lang="en-US" dirty="0"/>
              <a:t>The output is then as follows: </a:t>
            </a:r>
          </a:p>
          <a:p>
            <a:pPr marL="0" indent="0">
              <a:buNone/>
            </a:pPr>
            <a:endParaRPr lang="en-US" dirty="0"/>
          </a:p>
        </p:txBody>
      </p:sp>
      <p:sp>
        <p:nvSpPr>
          <p:cNvPr id="4" name="Rectangle 3"/>
          <p:cNvSpPr/>
          <p:nvPr/>
        </p:nvSpPr>
        <p:spPr>
          <a:xfrm>
            <a:off x="2174875" y="3518436"/>
            <a:ext cx="4572000" cy="1631216"/>
          </a:xfrm>
          <a:prstGeom prst="rect">
            <a:avLst/>
          </a:prstGeom>
        </p:spPr>
        <p:txBody>
          <a:bodyPr>
            <a:spAutoFit/>
          </a:bodyPr>
          <a:lstStyle/>
          <a:p>
            <a:r>
              <a:rPr lang="en-US" sz="2000" dirty="0"/>
              <a:t>The program now running: ./</a:t>
            </a:r>
            <a:r>
              <a:rPr lang="en-US" sz="2000" dirty="0" err="1"/>
              <a:t>args</a:t>
            </a:r>
            <a:endParaRPr lang="en-US" sz="2000" dirty="0"/>
          </a:p>
          <a:p>
            <a:r>
              <a:rPr lang="en-US" sz="2000" dirty="0"/>
              <a:t>The command line arguments:</a:t>
            </a:r>
          </a:p>
          <a:p>
            <a:r>
              <a:rPr lang="en-US" sz="2000" dirty="0"/>
              <a:t>one</a:t>
            </a:r>
          </a:p>
          <a:p>
            <a:r>
              <a:rPr lang="pl-PL" sz="2000" dirty="0" err="1"/>
              <a:t>two</a:t>
            </a:r>
            <a:endParaRPr lang="pl-PL" sz="2000" dirty="0"/>
          </a:p>
          <a:p>
            <a:r>
              <a:rPr lang="pl-PL" sz="2000" dirty="0"/>
              <a:t>and </a:t>
            </a:r>
            <a:r>
              <a:rPr lang="pl-PL" sz="2000" dirty="0" err="1"/>
              <a:t>three</a:t>
            </a:r>
            <a:endParaRPr lang="en-US" sz="2000" dirty="0"/>
          </a:p>
        </p:txBody>
      </p:sp>
    </p:spTree>
    <p:extLst>
      <p:ext uri="{BB962C8B-B14F-4D97-AF65-F5344CB8AC3E}">
        <p14:creationId xmlns:p14="http://schemas.microsoft.com/office/powerpoint/2010/main" val="1973296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Return of main</a:t>
            </a:r>
          </a:p>
        </p:txBody>
      </p:sp>
      <p:sp>
        <p:nvSpPr>
          <p:cNvPr id="3" name="Content Placeholder 2"/>
          <p:cNvSpPr>
            <a:spLocks noGrp="1"/>
          </p:cNvSpPr>
          <p:nvPr>
            <p:ph idx="1"/>
          </p:nvPr>
        </p:nvSpPr>
        <p:spPr/>
        <p:txBody>
          <a:bodyPr/>
          <a:lstStyle/>
          <a:p>
            <a:r>
              <a:rPr lang="en-US" dirty="0"/>
              <a:t>The value returned by main is a value that is passed to the parent process that executed it (e.g., the shell) </a:t>
            </a:r>
          </a:p>
          <a:p>
            <a:r>
              <a:rPr lang="en-US" dirty="0"/>
              <a:t>The return value for main should indicate how the program exited. Normal exit is generally represented by a 0 return value from main. </a:t>
            </a:r>
          </a:p>
          <a:p>
            <a:r>
              <a:rPr lang="en-US" dirty="0"/>
              <a:t>Abnormal termination is usually </a:t>
            </a:r>
            <a:r>
              <a:rPr lang="en-US" dirty="0" err="1"/>
              <a:t>signalled</a:t>
            </a:r>
            <a:r>
              <a:rPr lang="en-US" dirty="0"/>
              <a:t> by a non-zero return</a:t>
            </a:r>
          </a:p>
        </p:txBody>
      </p:sp>
    </p:spTree>
    <p:extLst>
      <p:ext uri="{BB962C8B-B14F-4D97-AF65-F5344CB8AC3E}">
        <p14:creationId xmlns:p14="http://schemas.microsoft.com/office/powerpoint/2010/main" val="2087953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7949" y="2932143"/>
            <a:ext cx="7243083" cy="1200329"/>
          </a:xfrm>
          <a:prstGeom prst="rect">
            <a:avLst/>
          </a:prstGeom>
          <a:noFill/>
        </p:spPr>
        <p:txBody>
          <a:bodyPr wrap="square" rtlCol="0">
            <a:spAutoFit/>
          </a:bodyPr>
          <a:lstStyle/>
          <a:p>
            <a:pPr algn="ctr"/>
            <a:r>
              <a:rPr lang="en-US" sz="3600" dirty="0">
                <a:solidFill>
                  <a:srgbClr val="FF0000"/>
                </a:solidFill>
              </a:rPr>
              <a:t>HOW FUNCTIONS ARE EXECUTED</a:t>
            </a:r>
          </a:p>
        </p:txBody>
      </p:sp>
    </p:spTree>
    <p:extLst>
      <p:ext uri="{BB962C8B-B14F-4D97-AF65-F5344CB8AC3E}">
        <p14:creationId xmlns:p14="http://schemas.microsoft.com/office/powerpoint/2010/main" val="1586946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Returning from a function</a:t>
            </a:r>
          </a:p>
        </p:txBody>
      </p:sp>
      <p:sp>
        <p:nvSpPr>
          <p:cNvPr id="3" name="Content Placeholder 2"/>
          <p:cNvSpPr>
            <a:spLocks noGrp="1"/>
          </p:cNvSpPr>
          <p:nvPr>
            <p:ph idx="1"/>
          </p:nvPr>
        </p:nvSpPr>
        <p:spPr/>
        <p:txBody>
          <a:bodyPr/>
          <a:lstStyle/>
          <a:p>
            <a:r>
              <a:rPr lang="en-US" dirty="0"/>
              <a:t>If the program reaches a return statement or the closing brace </a:t>
            </a:r>
            <a:r>
              <a:rPr lang="en-US" b="1" dirty="0"/>
              <a:t>}</a:t>
            </a:r>
            <a:r>
              <a:rPr lang="en-US" dirty="0"/>
              <a:t> of the function block, execution of the function ends, and the program jumps back to the calling function. </a:t>
            </a:r>
          </a:p>
          <a:p>
            <a:r>
              <a:rPr lang="en-US" dirty="0"/>
              <a:t>If the program “falls off the end” of the function by reaching the closing brace, the value returned to the caller is undefined. </a:t>
            </a:r>
          </a:p>
          <a:p>
            <a:r>
              <a:rPr lang="en-US" dirty="0"/>
              <a:t>For this reason, </a:t>
            </a:r>
            <a:r>
              <a:rPr lang="en-US" b="1" dirty="0"/>
              <a:t>you must use a return statement </a:t>
            </a:r>
            <a:r>
              <a:rPr lang="en-US" dirty="0"/>
              <a:t>to stop any function that does not have the type void. The value of the return expression is returned to the calling function. </a:t>
            </a:r>
          </a:p>
          <a:p>
            <a:endParaRPr lang="en-US" dirty="0"/>
          </a:p>
        </p:txBody>
      </p:sp>
    </p:spTree>
    <p:extLst>
      <p:ext uri="{BB962C8B-B14F-4D97-AF65-F5344CB8AC3E}">
        <p14:creationId xmlns:p14="http://schemas.microsoft.com/office/powerpoint/2010/main" val="2644368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Call a function</a:t>
            </a:r>
          </a:p>
        </p:txBody>
      </p:sp>
      <p:sp>
        <p:nvSpPr>
          <p:cNvPr id="3" name="Content Placeholder 2"/>
          <p:cNvSpPr>
            <a:spLocks noGrp="1"/>
          </p:cNvSpPr>
          <p:nvPr>
            <p:ph idx="1"/>
          </p:nvPr>
        </p:nvSpPr>
        <p:spPr/>
        <p:txBody>
          <a:bodyPr/>
          <a:lstStyle/>
          <a:p>
            <a:r>
              <a:rPr lang="en-US" dirty="0"/>
              <a:t>The instruction to execute a function—the function call—consists of the function’s name and the operator </a:t>
            </a:r>
            <a:r>
              <a:rPr lang="en-US" b="1" dirty="0"/>
              <a:t>(</a:t>
            </a:r>
            <a:r>
              <a:rPr lang="en-US" dirty="0"/>
              <a:t> </a:t>
            </a:r>
            <a:r>
              <a:rPr lang="en-US" b="1" dirty="0"/>
              <a:t>)</a:t>
            </a:r>
            <a:r>
              <a:rPr lang="en-US" dirty="0"/>
              <a:t> </a:t>
            </a:r>
          </a:p>
          <a:p>
            <a:r>
              <a:rPr lang="en-US" dirty="0"/>
              <a:t>For example, the following statement calls the function </a:t>
            </a:r>
            <a:r>
              <a:rPr lang="en-US" b="1" dirty="0"/>
              <a:t>maximum( ) </a:t>
            </a:r>
            <a:r>
              <a:rPr lang="en-US" dirty="0"/>
              <a:t>to compute the maximum of two numbers</a:t>
            </a:r>
          </a:p>
          <a:p>
            <a:pPr lvl="1"/>
            <a:r>
              <a:rPr lang="en-US" dirty="0"/>
              <a:t>maximum( a, b); </a:t>
            </a:r>
          </a:p>
          <a:p>
            <a:r>
              <a:rPr lang="en-US" dirty="0"/>
              <a:t>The program first allocates storage space for the parameters, then copies the argument values to the corresponding locations. </a:t>
            </a:r>
          </a:p>
          <a:p>
            <a:r>
              <a:rPr lang="en-US" dirty="0"/>
              <a:t>Then the program jumps to the beginning of the function, and execution of the function begins with first variable definition or statement in the function block. </a:t>
            </a:r>
          </a:p>
          <a:p>
            <a:pPr lvl="1"/>
            <a:endParaRPr lang="en-US" dirty="0"/>
          </a:p>
          <a:p>
            <a:endParaRPr lang="en-US" dirty="0"/>
          </a:p>
        </p:txBody>
      </p:sp>
    </p:spTree>
    <p:extLst>
      <p:ext uri="{BB962C8B-B14F-4D97-AF65-F5344CB8AC3E}">
        <p14:creationId xmlns:p14="http://schemas.microsoft.com/office/powerpoint/2010/main" val="21860311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sp>
        <p:nvSpPr>
          <p:cNvPr id="10" name="Rectangle 9"/>
          <p:cNvSpPr/>
          <p:nvPr/>
        </p:nvSpPr>
        <p:spPr>
          <a:xfrm>
            <a:off x="609600" y="1457236"/>
            <a:ext cx="4572000" cy="4247317"/>
          </a:xfrm>
          <a:prstGeom prst="rect">
            <a:avLst/>
          </a:prstGeom>
        </p:spPr>
        <p:txBody>
          <a:bodyPr>
            <a:spAutoFit/>
          </a:bodyPr>
          <a:lstStyle/>
          <a:p>
            <a:r>
              <a:rPr lang="en-US" dirty="0"/>
              <a:t>#include &lt;</a:t>
            </a:r>
            <a:r>
              <a:rPr lang="en-US" dirty="0" err="1"/>
              <a:t>stdio.h</a:t>
            </a:r>
            <a:r>
              <a:rPr lang="en-US" dirty="0"/>
              <a:t>&gt;</a:t>
            </a:r>
          </a:p>
          <a:p>
            <a:endParaRPr lang="en-US" dirty="0"/>
          </a:p>
          <a:p>
            <a:endParaRPr lang="en-US" dirty="0"/>
          </a:p>
          <a:p>
            <a:r>
              <a:rPr lang="en-US" dirty="0" err="1"/>
              <a:t>int</a:t>
            </a:r>
            <a:r>
              <a:rPr lang="en-US" dirty="0"/>
              <a:t> sum(</a:t>
            </a:r>
            <a:r>
              <a:rPr lang="en-US" dirty="0" err="1"/>
              <a:t>int</a:t>
            </a:r>
            <a:r>
              <a:rPr lang="en-US" dirty="0"/>
              <a:t> p, </a:t>
            </a:r>
            <a:r>
              <a:rPr lang="en-US" dirty="0" err="1"/>
              <a:t>int</a:t>
            </a:r>
            <a:r>
              <a:rPr lang="en-US" dirty="0"/>
              <a:t> q) {</a:t>
            </a:r>
          </a:p>
          <a:p>
            <a:r>
              <a:rPr lang="en-US" dirty="0"/>
              <a:t>  </a:t>
            </a:r>
            <a:r>
              <a:rPr lang="en-US" dirty="0" err="1"/>
              <a:t>int</a:t>
            </a:r>
            <a:r>
              <a:rPr lang="en-US" dirty="0"/>
              <a:t> r= 0; </a:t>
            </a:r>
          </a:p>
          <a:p>
            <a:r>
              <a:rPr lang="en-US" dirty="0"/>
              <a:t>  r= p + q;</a:t>
            </a:r>
          </a:p>
          <a:p>
            <a:r>
              <a:rPr lang="en-US" dirty="0"/>
              <a:t>  return r;</a:t>
            </a:r>
          </a:p>
          <a:p>
            <a:r>
              <a:rPr lang="en-US" dirty="0"/>
              <a:t>}</a:t>
            </a:r>
          </a:p>
          <a:p>
            <a:endParaRPr lang="en-US" dirty="0"/>
          </a:p>
          <a:p>
            <a:r>
              <a:rPr lang="en-US" dirty="0" err="1"/>
              <a:t>int</a:t>
            </a:r>
            <a:r>
              <a:rPr lang="en-US" dirty="0"/>
              <a:t> main( void ) {</a:t>
            </a:r>
          </a:p>
          <a:p>
            <a:r>
              <a:rPr lang="en-US" dirty="0"/>
              <a:t>  </a:t>
            </a:r>
            <a:r>
              <a:rPr lang="en-US" dirty="0" err="1"/>
              <a:t>int</a:t>
            </a:r>
            <a:r>
              <a:rPr lang="en-US" dirty="0"/>
              <a:t> </a:t>
            </a:r>
            <a:r>
              <a:rPr lang="en-US" dirty="0" err="1"/>
              <a:t>i</a:t>
            </a:r>
            <a:r>
              <a:rPr lang="en-US" dirty="0"/>
              <a:t> =3, j =5, </a:t>
            </a:r>
            <a:r>
              <a:rPr lang="en-US" dirty="0" err="1"/>
              <a:t>int</a:t>
            </a:r>
            <a:r>
              <a:rPr lang="en-US" dirty="0"/>
              <a:t> s= 0; </a:t>
            </a:r>
          </a:p>
          <a:p>
            <a:r>
              <a:rPr lang="en-US" dirty="0"/>
              <a:t>  s= sum(</a:t>
            </a:r>
            <a:r>
              <a:rPr lang="en-US" dirty="0" err="1"/>
              <a:t>i</a:t>
            </a:r>
            <a:r>
              <a:rPr lang="en-US" dirty="0"/>
              <a:t>, j);</a:t>
            </a:r>
          </a:p>
          <a:p>
            <a:r>
              <a:rPr lang="en-US" dirty="0"/>
              <a:t>  </a:t>
            </a:r>
            <a:r>
              <a:rPr lang="en-US" dirty="0" err="1"/>
              <a:t>printf</a:t>
            </a:r>
            <a:r>
              <a:rPr lang="en-US" dirty="0"/>
              <a:t>(”%d\n”, s); </a:t>
            </a:r>
          </a:p>
          <a:p>
            <a:r>
              <a:rPr lang="en-US" dirty="0"/>
              <a:t>  return 0;</a:t>
            </a:r>
          </a:p>
          <a:p>
            <a:r>
              <a:rPr lang="en-US" dirty="0"/>
              <a:t>}</a:t>
            </a:r>
          </a:p>
        </p:txBody>
      </p:sp>
      <p:sp>
        <p:nvSpPr>
          <p:cNvPr id="3" name="TextBox 2"/>
          <p:cNvSpPr txBox="1"/>
          <p:nvPr/>
        </p:nvSpPr>
        <p:spPr>
          <a:xfrm>
            <a:off x="1911928" y="5915890"/>
            <a:ext cx="312906" cy="369332"/>
          </a:xfrm>
          <a:prstGeom prst="rect">
            <a:avLst/>
          </a:prstGeom>
          <a:noFill/>
        </p:spPr>
        <p:txBody>
          <a:bodyPr wrap="none" rtlCol="0">
            <a:spAutoFit/>
          </a:bodyPr>
          <a:lstStyle/>
          <a:p>
            <a:r>
              <a:rPr lang="en-US" dirty="0"/>
              <a:t>8</a:t>
            </a:r>
          </a:p>
        </p:txBody>
      </p:sp>
      <p:sp>
        <p:nvSpPr>
          <p:cNvPr id="4" name="Freeform 3"/>
          <p:cNvSpPr/>
          <p:nvPr/>
        </p:nvSpPr>
        <p:spPr>
          <a:xfrm>
            <a:off x="180109" y="2518117"/>
            <a:ext cx="512618" cy="2178574"/>
          </a:xfrm>
          <a:custGeom>
            <a:avLst/>
            <a:gdLst>
              <a:gd name="connsiteX0" fmla="*/ 512618 w 512618"/>
              <a:gd name="connsiteY0" fmla="*/ 2410691 h 2410691"/>
              <a:gd name="connsiteX1" fmla="*/ 443346 w 512618"/>
              <a:gd name="connsiteY1" fmla="*/ 2396836 h 2410691"/>
              <a:gd name="connsiteX2" fmla="*/ 401782 w 512618"/>
              <a:gd name="connsiteY2" fmla="*/ 2355273 h 2410691"/>
              <a:gd name="connsiteX3" fmla="*/ 304800 w 512618"/>
              <a:gd name="connsiteY3" fmla="*/ 2272145 h 2410691"/>
              <a:gd name="connsiteX4" fmla="*/ 249382 w 512618"/>
              <a:gd name="connsiteY4" fmla="*/ 2202873 h 2410691"/>
              <a:gd name="connsiteX5" fmla="*/ 193964 w 512618"/>
              <a:gd name="connsiteY5" fmla="*/ 2119745 h 2410691"/>
              <a:gd name="connsiteX6" fmla="*/ 166255 w 512618"/>
              <a:gd name="connsiteY6" fmla="*/ 2008909 h 2410691"/>
              <a:gd name="connsiteX7" fmla="*/ 152400 w 512618"/>
              <a:gd name="connsiteY7" fmla="*/ 1953491 h 2410691"/>
              <a:gd name="connsiteX8" fmla="*/ 138546 w 512618"/>
              <a:gd name="connsiteY8" fmla="*/ 1870364 h 2410691"/>
              <a:gd name="connsiteX9" fmla="*/ 110836 w 512618"/>
              <a:gd name="connsiteY9" fmla="*/ 1828800 h 2410691"/>
              <a:gd name="connsiteX10" fmla="*/ 83127 w 512618"/>
              <a:gd name="connsiteY10" fmla="*/ 1704109 h 2410691"/>
              <a:gd name="connsiteX11" fmla="*/ 69273 w 512618"/>
              <a:gd name="connsiteY11" fmla="*/ 1551709 h 2410691"/>
              <a:gd name="connsiteX12" fmla="*/ 55418 w 512618"/>
              <a:gd name="connsiteY12" fmla="*/ 1482436 h 2410691"/>
              <a:gd name="connsiteX13" fmla="*/ 41564 w 512618"/>
              <a:gd name="connsiteY13" fmla="*/ 1399309 h 2410691"/>
              <a:gd name="connsiteX14" fmla="*/ 13855 w 512618"/>
              <a:gd name="connsiteY14" fmla="*/ 1288473 h 2410691"/>
              <a:gd name="connsiteX15" fmla="*/ 0 w 512618"/>
              <a:gd name="connsiteY15" fmla="*/ 1149927 h 2410691"/>
              <a:gd name="connsiteX16" fmla="*/ 13855 w 512618"/>
              <a:gd name="connsiteY16" fmla="*/ 595745 h 2410691"/>
              <a:gd name="connsiteX17" fmla="*/ 27709 w 512618"/>
              <a:gd name="connsiteY17" fmla="*/ 554182 h 2410691"/>
              <a:gd name="connsiteX18" fmla="*/ 41564 w 512618"/>
              <a:gd name="connsiteY18" fmla="*/ 498764 h 2410691"/>
              <a:gd name="connsiteX19" fmla="*/ 138546 w 512618"/>
              <a:gd name="connsiteY19" fmla="*/ 374073 h 2410691"/>
              <a:gd name="connsiteX20" fmla="*/ 193964 w 512618"/>
              <a:gd name="connsiteY20" fmla="*/ 249382 h 2410691"/>
              <a:gd name="connsiteX21" fmla="*/ 249382 w 512618"/>
              <a:gd name="connsiteY21" fmla="*/ 180109 h 2410691"/>
              <a:gd name="connsiteX22" fmla="*/ 277091 w 512618"/>
              <a:gd name="connsiteY22" fmla="*/ 138545 h 2410691"/>
              <a:gd name="connsiteX23" fmla="*/ 360218 w 512618"/>
              <a:gd name="connsiteY23" fmla="*/ 83127 h 2410691"/>
              <a:gd name="connsiteX24" fmla="*/ 401782 w 512618"/>
              <a:gd name="connsiteY24" fmla="*/ 41564 h 2410691"/>
              <a:gd name="connsiteX25" fmla="*/ 443346 w 512618"/>
              <a:gd name="connsiteY25" fmla="*/ 13855 h 2410691"/>
              <a:gd name="connsiteX26" fmla="*/ 443346 w 512618"/>
              <a:gd name="connsiteY26" fmla="*/ 0 h 2410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12618" h="2410691">
                <a:moveTo>
                  <a:pt x="512618" y="2410691"/>
                </a:moveTo>
                <a:cubicBezTo>
                  <a:pt x="489527" y="2406073"/>
                  <a:pt x="464408" y="2407367"/>
                  <a:pt x="443346" y="2396836"/>
                </a:cubicBezTo>
                <a:cubicBezTo>
                  <a:pt x="425821" y="2388074"/>
                  <a:pt x="416658" y="2368024"/>
                  <a:pt x="401782" y="2355273"/>
                </a:cubicBezTo>
                <a:cubicBezTo>
                  <a:pt x="338144" y="2300727"/>
                  <a:pt x="356366" y="2331077"/>
                  <a:pt x="304800" y="2272145"/>
                </a:cubicBezTo>
                <a:cubicBezTo>
                  <a:pt x="285328" y="2249891"/>
                  <a:pt x="266775" y="2226788"/>
                  <a:pt x="249382" y="2202873"/>
                </a:cubicBezTo>
                <a:cubicBezTo>
                  <a:pt x="229795" y="2175940"/>
                  <a:pt x="193964" y="2119745"/>
                  <a:pt x="193964" y="2119745"/>
                </a:cubicBezTo>
                <a:lnTo>
                  <a:pt x="166255" y="2008909"/>
                </a:lnTo>
                <a:cubicBezTo>
                  <a:pt x="161637" y="1990436"/>
                  <a:pt x="155530" y="1972273"/>
                  <a:pt x="152400" y="1953491"/>
                </a:cubicBezTo>
                <a:cubicBezTo>
                  <a:pt x="147782" y="1925782"/>
                  <a:pt x="147429" y="1897014"/>
                  <a:pt x="138546" y="1870364"/>
                </a:cubicBezTo>
                <a:cubicBezTo>
                  <a:pt x="133280" y="1854567"/>
                  <a:pt x="120073" y="1842655"/>
                  <a:pt x="110836" y="1828800"/>
                </a:cubicBezTo>
                <a:cubicBezTo>
                  <a:pt x="101939" y="1793210"/>
                  <a:pt x="87523" y="1739279"/>
                  <a:pt x="83127" y="1704109"/>
                </a:cubicBezTo>
                <a:cubicBezTo>
                  <a:pt x="76800" y="1653493"/>
                  <a:pt x="75600" y="1602325"/>
                  <a:pt x="69273" y="1551709"/>
                </a:cubicBezTo>
                <a:cubicBezTo>
                  <a:pt x="66352" y="1528343"/>
                  <a:pt x="59630" y="1505604"/>
                  <a:pt x="55418" y="1482436"/>
                </a:cubicBezTo>
                <a:cubicBezTo>
                  <a:pt x="50393" y="1454798"/>
                  <a:pt x="47658" y="1426731"/>
                  <a:pt x="41564" y="1399309"/>
                </a:cubicBezTo>
                <a:cubicBezTo>
                  <a:pt x="18251" y="1294399"/>
                  <a:pt x="33817" y="1438186"/>
                  <a:pt x="13855" y="1288473"/>
                </a:cubicBezTo>
                <a:cubicBezTo>
                  <a:pt x="7721" y="1242468"/>
                  <a:pt x="4618" y="1196109"/>
                  <a:pt x="0" y="1149927"/>
                </a:cubicBezTo>
                <a:cubicBezTo>
                  <a:pt x="4618" y="965200"/>
                  <a:pt x="5270" y="780331"/>
                  <a:pt x="13855" y="595745"/>
                </a:cubicBezTo>
                <a:cubicBezTo>
                  <a:pt x="14534" y="581157"/>
                  <a:pt x="23697" y="568224"/>
                  <a:pt x="27709" y="554182"/>
                </a:cubicBezTo>
                <a:cubicBezTo>
                  <a:pt x="32940" y="535873"/>
                  <a:pt x="33049" y="515795"/>
                  <a:pt x="41564" y="498764"/>
                </a:cubicBezTo>
                <a:cubicBezTo>
                  <a:pt x="74709" y="432474"/>
                  <a:pt x="92932" y="419686"/>
                  <a:pt x="138546" y="374073"/>
                </a:cubicBezTo>
                <a:cubicBezTo>
                  <a:pt x="171520" y="275149"/>
                  <a:pt x="150053" y="315248"/>
                  <a:pt x="193964" y="249382"/>
                </a:cubicBezTo>
                <a:cubicBezTo>
                  <a:pt x="220935" y="168466"/>
                  <a:pt x="186715" y="242776"/>
                  <a:pt x="249382" y="180109"/>
                </a:cubicBezTo>
                <a:cubicBezTo>
                  <a:pt x="261156" y="168335"/>
                  <a:pt x="264560" y="149510"/>
                  <a:pt x="277091" y="138545"/>
                </a:cubicBezTo>
                <a:cubicBezTo>
                  <a:pt x="302153" y="116615"/>
                  <a:pt x="336670" y="106675"/>
                  <a:pt x="360218" y="83127"/>
                </a:cubicBezTo>
                <a:cubicBezTo>
                  <a:pt x="374073" y="69273"/>
                  <a:pt x="386730" y="54107"/>
                  <a:pt x="401782" y="41564"/>
                </a:cubicBezTo>
                <a:cubicBezTo>
                  <a:pt x="414574" y="30904"/>
                  <a:pt x="431572" y="25629"/>
                  <a:pt x="443346" y="13855"/>
                </a:cubicBezTo>
                <a:lnTo>
                  <a:pt x="443346" y="0"/>
                </a:lnTo>
              </a:path>
            </a:pathLst>
          </a:custGeom>
          <a:noFill/>
          <a:ln>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5739275" y="454485"/>
            <a:ext cx="2106007" cy="1674810"/>
            <a:chOff x="5739275" y="454485"/>
            <a:chExt cx="2106007" cy="1674810"/>
          </a:xfrm>
        </p:grpSpPr>
        <p:grpSp>
          <p:nvGrpSpPr>
            <p:cNvPr id="9" name="Group 8"/>
            <p:cNvGrpSpPr/>
            <p:nvPr/>
          </p:nvGrpSpPr>
          <p:grpSpPr>
            <a:xfrm>
              <a:off x="6449784" y="454485"/>
              <a:ext cx="1395498" cy="1674810"/>
              <a:chOff x="6297384" y="1149637"/>
              <a:chExt cx="1395498" cy="1674810"/>
            </a:xfrm>
          </p:grpSpPr>
          <p:sp>
            <p:nvSpPr>
              <p:cNvPr id="11" name="Rectangle 10"/>
              <p:cNvSpPr/>
              <p:nvPr/>
            </p:nvSpPr>
            <p:spPr>
              <a:xfrm>
                <a:off x="6297384" y="1149637"/>
                <a:ext cx="1395498" cy="837405"/>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12" name="Rectangle 11"/>
              <p:cNvSpPr/>
              <p:nvPr/>
            </p:nvSpPr>
            <p:spPr>
              <a:xfrm>
                <a:off x="6297384" y="1987042"/>
                <a:ext cx="1395498" cy="837405"/>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grpSp>
        <p:sp>
          <p:nvSpPr>
            <p:cNvPr id="14" name="TextBox 13"/>
            <p:cNvSpPr txBox="1"/>
            <p:nvPr/>
          </p:nvSpPr>
          <p:spPr>
            <a:xfrm>
              <a:off x="5739275" y="711124"/>
              <a:ext cx="312906" cy="1200329"/>
            </a:xfrm>
            <a:prstGeom prst="rect">
              <a:avLst/>
            </a:prstGeom>
            <a:noFill/>
          </p:spPr>
          <p:txBody>
            <a:bodyPr wrap="none" rtlCol="0">
              <a:spAutoFit/>
            </a:bodyPr>
            <a:lstStyle/>
            <a:p>
              <a:r>
                <a:rPr lang="en-US" dirty="0"/>
                <a:t>p</a:t>
              </a:r>
            </a:p>
            <a:p>
              <a:endParaRPr lang="en-US" dirty="0"/>
            </a:p>
            <a:p>
              <a:endParaRPr lang="en-US" dirty="0"/>
            </a:p>
            <a:p>
              <a:r>
                <a:rPr lang="en-US" dirty="0"/>
                <a:t>q</a:t>
              </a:r>
            </a:p>
          </p:txBody>
        </p:sp>
      </p:grpSp>
      <p:sp>
        <p:nvSpPr>
          <p:cNvPr id="15" name="TextBox 14"/>
          <p:cNvSpPr txBox="1"/>
          <p:nvPr/>
        </p:nvSpPr>
        <p:spPr>
          <a:xfrm>
            <a:off x="6991080" y="724756"/>
            <a:ext cx="312906" cy="369332"/>
          </a:xfrm>
          <a:prstGeom prst="rect">
            <a:avLst/>
          </a:prstGeom>
          <a:noFill/>
        </p:spPr>
        <p:txBody>
          <a:bodyPr wrap="none" rtlCol="0">
            <a:spAutoFit/>
          </a:bodyPr>
          <a:lstStyle/>
          <a:p>
            <a:r>
              <a:rPr lang="en-US" dirty="0"/>
              <a:t>3</a:t>
            </a:r>
          </a:p>
        </p:txBody>
      </p:sp>
      <p:sp>
        <p:nvSpPr>
          <p:cNvPr id="16" name="TextBox 15"/>
          <p:cNvSpPr txBox="1"/>
          <p:nvPr/>
        </p:nvSpPr>
        <p:spPr>
          <a:xfrm>
            <a:off x="7023954" y="1556326"/>
            <a:ext cx="312906" cy="369332"/>
          </a:xfrm>
          <a:prstGeom prst="rect">
            <a:avLst/>
          </a:prstGeom>
          <a:noFill/>
        </p:spPr>
        <p:txBody>
          <a:bodyPr wrap="none" rtlCol="0">
            <a:spAutoFit/>
          </a:bodyPr>
          <a:lstStyle/>
          <a:p>
            <a:r>
              <a:rPr lang="en-US" dirty="0"/>
              <a:t>5</a:t>
            </a:r>
          </a:p>
        </p:txBody>
      </p:sp>
      <p:grpSp>
        <p:nvGrpSpPr>
          <p:cNvPr id="21" name="Group 20"/>
          <p:cNvGrpSpPr/>
          <p:nvPr/>
        </p:nvGrpSpPr>
        <p:grpSpPr>
          <a:xfrm>
            <a:off x="5690543" y="2129295"/>
            <a:ext cx="2154739" cy="837405"/>
            <a:chOff x="5690543" y="2129295"/>
            <a:chExt cx="2154739" cy="837405"/>
          </a:xfrm>
        </p:grpSpPr>
        <p:sp>
          <p:nvSpPr>
            <p:cNvPr id="19" name="Rectangle 18"/>
            <p:cNvSpPr/>
            <p:nvPr/>
          </p:nvSpPr>
          <p:spPr>
            <a:xfrm>
              <a:off x="6449784" y="2129295"/>
              <a:ext cx="1395498" cy="837405"/>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0" name="TextBox 19"/>
            <p:cNvSpPr txBox="1"/>
            <p:nvPr/>
          </p:nvSpPr>
          <p:spPr>
            <a:xfrm>
              <a:off x="5690543" y="2312470"/>
              <a:ext cx="261610" cy="369332"/>
            </a:xfrm>
            <a:prstGeom prst="rect">
              <a:avLst/>
            </a:prstGeom>
            <a:noFill/>
          </p:spPr>
          <p:txBody>
            <a:bodyPr wrap="none" rtlCol="0">
              <a:spAutoFit/>
            </a:bodyPr>
            <a:lstStyle/>
            <a:p>
              <a:r>
                <a:rPr lang="en-US" dirty="0"/>
                <a:t>r</a:t>
              </a:r>
            </a:p>
          </p:txBody>
        </p:sp>
      </p:grpSp>
      <p:grpSp>
        <p:nvGrpSpPr>
          <p:cNvPr id="30" name="Group 29"/>
          <p:cNvGrpSpPr/>
          <p:nvPr/>
        </p:nvGrpSpPr>
        <p:grpSpPr>
          <a:xfrm>
            <a:off x="4987636" y="152718"/>
            <a:ext cx="3366655" cy="6511318"/>
            <a:chOff x="4987636" y="152718"/>
            <a:chExt cx="3366655" cy="6511318"/>
          </a:xfrm>
        </p:grpSpPr>
        <p:sp>
          <p:nvSpPr>
            <p:cNvPr id="24" name="Rectangle 23"/>
            <p:cNvSpPr/>
            <p:nvPr/>
          </p:nvSpPr>
          <p:spPr>
            <a:xfrm>
              <a:off x="4987636" y="152718"/>
              <a:ext cx="3366655" cy="65113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5037447" y="6285222"/>
              <a:ext cx="1018227" cy="369332"/>
            </a:xfrm>
            <a:prstGeom prst="rect">
              <a:avLst/>
            </a:prstGeom>
            <a:noFill/>
          </p:spPr>
          <p:txBody>
            <a:bodyPr wrap="none" rtlCol="0">
              <a:spAutoFit/>
            </a:bodyPr>
            <a:lstStyle/>
            <a:p>
              <a:r>
                <a:rPr lang="en-US" dirty="0"/>
                <a:t>Memory</a:t>
              </a:r>
            </a:p>
          </p:txBody>
        </p:sp>
      </p:grpSp>
      <p:sp>
        <p:nvSpPr>
          <p:cNvPr id="26" name="TextBox 25"/>
          <p:cNvSpPr txBox="1"/>
          <p:nvPr/>
        </p:nvSpPr>
        <p:spPr>
          <a:xfrm>
            <a:off x="7023954" y="2364783"/>
            <a:ext cx="312906" cy="369332"/>
          </a:xfrm>
          <a:prstGeom prst="rect">
            <a:avLst/>
          </a:prstGeom>
          <a:noFill/>
        </p:spPr>
        <p:txBody>
          <a:bodyPr wrap="none" rtlCol="0">
            <a:spAutoFit/>
          </a:bodyPr>
          <a:lstStyle/>
          <a:p>
            <a:r>
              <a:rPr lang="en-US" dirty="0"/>
              <a:t>0</a:t>
            </a:r>
          </a:p>
        </p:txBody>
      </p:sp>
      <p:sp>
        <p:nvSpPr>
          <p:cNvPr id="31" name="TextBox 30"/>
          <p:cNvSpPr txBox="1"/>
          <p:nvPr/>
        </p:nvSpPr>
        <p:spPr>
          <a:xfrm>
            <a:off x="1761292" y="888776"/>
            <a:ext cx="2993127" cy="369332"/>
          </a:xfrm>
          <a:prstGeom prst="rect">
            <a:avLst/>
          </a:prstGeom>
          <a:noFill/>
        </p:spPr>
        <p:txBody>
          <a:bodyPr wrap="none" rtlCol="0">
            <a:spAutoFit/>
          </a:bodyPr>
          <a:lstStyle/>
          <a:p>
            <a:r>
              <a:rPr lang="en-US" dirty="0" err="1">
                <a:solidFill>
                  <a:srgbClr val="FF0000"/>
                </a:solidFill>
              </a:rPr>
              <a:t>i</a:t>
            </a:r>
            <a:r>
              <a:rPr lang="en-US" dirty="0">
                <a:solidFill>
                  <a:srgbClr val="FF0000"/>
                </a:solidFill>
              </a:rPr>
              <a:t> and j are passed by value!</a:t>
            </a:r>
          </a:p>
        </p:txBody>
      </p:sp>
      <p:sp>
        <p:nvSpPr>
          <p:cNvPr id="34" name="Freeform 33"/>
          <p:cNvSpPr/>
          <p:nvPr/>
        </p:nvSpPr>
        <p:spPr>
          <a:xfrm>
            <a:off x="1749549" y="3387942"/>
            <a:ext cx="2175164" cy="1205626"/>
          </a:xfrm>
          <a:custGeom>
            <a:avLst/>
            <a:gdLst>
              <a:gd name="connsiteX0" fmla="*/ 0 w 2175164"/>
              <a:gd name="connsiteY0" fmla="*/ 0 h 1205626"/>
              <a:gd name="connsiteX1" fmla="*/ 124691 w 2175164"/>
              <a:gd name="connsiteY1" fmla="*/ 13855 h 1205626"/>
              <a:gd name="connsiteX2" fmla="*/ 290946 w 2175164"/>
              <a:gd name="connsiteY2" fmla="*/ 27709 h 1205626"/>
              <a:gd name="connsiteX3" fmla="*/ 387927 w 2175164"/>
              <a:gd name="connsiteY3" fmla="*/ 41564 h 1205626"/>
              <a:gd name="connsiteX4" fmla="*/ 443346 w 2175164"/>
              <a:gd name="connsiteY4" fmla="*/ 55418 h 1205626"/>
              <a:gd name="connsiteX5" fmla="*/ 595746 w 2175164"/>
              <a:gd name="connsiteY5" fmla="*/ 69273 h 1205626"/>
              <a:gd name="connsiteX6" fmla="*/ 665018 w 2175164"/>
              <a:gd name="connsiteY6" fmla="*/ 83127 h 1205626"/>
              <a:gd name="connsiteX7" fmla="*/ 775855 w 2175164"/>
              <a:gd name="connsiteY7" fmla="*/ 96982 h 1205626"/>
              <a:gd name="connsiteX8" fmla="*/ 858982 w 2175164"/>
              <a:gd name="connsiteY8" fmla="*/ 110836 h 1205626"/>
              <a:gd name="connsiteX9" fmla="*/ 1080655 w 2175164"/>
              <a:gd name="connsiteY9" fmla="*/ 152400 h 1205626"/>
              <a:gd name="connsiteX10" fmla="*/ 1136073 w 2175164"/>
              <a:gd name="connsiteY10" fmla="*/ 166255 h 1205626"/>
              <a:gd name="connsiteX11" fmla="*/ 1219200 w 2175164"/>
              <a:gd name="connsiteY11" fmla="*/ 180109 h 1205626"/>
              <a:gd name="connsiteX12" fmla="*/ 1343891 w 2175164"/>
              <a:gd name="connsiteY12" fmla="*/ 207818 h 1205626"/>
              <a:gd name="connsiteX13" fmla="*/ 1413164 w 2175164"/>
              <a:gd name="connsiteY13" fmla="*/ 221673 h 1205626"/>
              <a:gd name="connsiteX14" fmla="*/ 1468582 w 2175164"/>
              <a:gd name="connsiteY14" fmla="*/ 249382 h 1205626"/>
              <a:gd name="connsiteX15" fmla="*/ 1565564 w 2175164"/>
              <a:gd name="connsiteY15" fmla="*/ 277091 h 1205626"/>
              <a:gd name="connsiteX16" fmla="*/ 1662546 w 2175164"/>
              <a:gd name="connsiteY16" fmla="*/ 304800 h 1205626"/>
              <a:gd name="connsiteX17" fmla="*/ 1690255 w 2175164"/>
              <a:gd name="connsiteY17" fmla="*/ 346364 h 1205626"/>
              <a:gd name="connsiteX18" fmla="*/ 1731818 w 2175164"/>
              <a:gd name="connsiteY18" fmla="*/ 360218 h 1205626"/>
              <a:gd name="connsiteX19" fmla="*/ 1773382 w 2175164"/>
              <a:gd name="connsiteY19" fmla="*/ 387927 h 1205626"/>
              <a:gd name="connsiteX20" fmla="*/ 1814946 w 2175164"/>
              <a:gd name="connsiteY20" fmla="*/ 429491 h 1205626"/>
              <a:gd name="connsiteX21" fmla="*/ 1856509 w 2175164"/>
              <a:gd name="connsiteY21" fmla="*/ 457200 h 1205626"/>
              <a:gd name="connsiteX22" fmla="*/ 1898073 w 2175164"/>
              <a:gd name="connsiteY22" fmla="*/ 498764 h 1205626"/>
              <a:gd name="connsiteX23" fmla="*/ 1953491 w 2175164"/>
              <a:gd name="connsiteY23" fmla="*/ 540327 h 1205626"/>
              <a:gd name="connsiteX24" fmla="*/ 1995055 w 2175164"/>
              <a:gd name="connsiteY24" fmla="*/ 581891 h 1205626"/>
              <a:gd name="connsiteX25" fmla="*/ 2078182 w 2175164"/>
              <a:gd name="connsiteY25" fmla="*/ 623455 h 1205626"/>
              <a:gd name="connsiteX26" fmla="*/ 2105891 w 2175164"/>
              <a:gd name="connsiteY26" fmla="*/ 665018 h 1205626"/>
              <a:gd name="connsiteX27" fmla="*/ 2147455 w 2175164"/>
              <a:gd name="connsiteY27" fmla="*/ 692727 h 1205626"/>
              <a:gd name="connsiteX28" fmla="*/ 2175164 w 2175164"/>
              <a:gd name="connsiteY28" fmla="*/ 775855 h 1205626"/>
              <a:gd name="connsiteX29" fmla="*/ 2105891 w 2175164"/>
              <a:gd name="connsiteY29" fmla="*/ 900545 h 1205626"/>
              <a:gd name="connsiteX30" fmla="*/ 2078182 w 2175164"/>
              <a:gd name="connsiteY30" fmla="*/ 928255 h 1205626"/>
              <a:gd name="connsiteX31" fmla="*/ 2050473 w 2175164"/>
              <a:gd name="connsiteY31" fmla="*/ 969818 h 1205626"/>
              <a:gd name="connsiteX32" fmla="*/ 2008909 w 2175164"/>
              <a:gd name="connsiteY32" fmla="*/ 1011382 h 1205626"/>
              <a:gd name="connsiteX33" fmla="*/ 1981200 w 2175164"/>
              <a:gd name="connsiteY33" fmla="*/ 1052945 h 1205626"/>
              <a:gd name="connsiteX34" fmla="*/ 1870364 w 2175164"/>
              <a:gd name="connsiteY34" fmla="*/ 1136073 h 1205626"/>
              <a:gd name="connsiteX35" fmla="*/ 1828800 w 2175164"/>
              <a:gd name="connsiteY35" fmla="*/ 1149927 h 1205626"/>
              <a:gd name="connsiteX36" fmla="*/ 1676400 w 2175164"/>
              <a:gd name="connsiteY36" fmla="*/ 1177636 h 1205626"/>
              <a:gd name="connsiteX37" fmla="*/ 1620982 w 2175164"/>
              <a:gd name="connsiteY37" fmla="*/ 1191491 h 1205626"/>
              <a:gd name="connsiteX38" fmla="*/ 1136073 w 2175164"/>
              <a:gd name="connsiteY38" fmla="*/ 1205345 h 1205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175164" h="1205626">
                <a:moveTo>
                  <a:pt x="0" y="0"/>
                </a:moveTo>
                <a:lnTo>
                  <a:pt x="124691" y="13855"/>
                </a:lnTo>
                <a:cubicBezTo>
                  <a:pt x="180051" y="19127"/>
                  <a:pt x="235641" y="21887"/>
                  <a:pt x="290946" y="27709"/>
                </a:cubicBezTo>
                <a:cubicBezTo>
                  <a:pt x="323422" y="31127"/>
                  <a:pt x="355799" y="35722"/>
                  <a:pt x="387927" y="41564"/>
                </a:cubicBezTo>
                <a:cubicBezTo>
                  <a:pt x="406661" y="44970"/>
                  <a:pt x="424472" y="52901"/>
                  <a:pt x="443346" y="55418"/>
                </a:cubicBezTo>
                <a:cubicBezTo>
                  <a:pt x="493908" y="62160"/>
                  <a:pt x="544946" y="64655"/>
                  <a:pt x="595746" y="69273"/>
                </a:cubicBezTo>
                <a:cubicBezTo>
                  <a:pt x="618837" y="73891"/>
                  <a:pt x="641744" y="79546"/>
                  <a:pt x="665018" y="83127"/>
                </a:cubicBezTo>
                <a:cubicBezTo>
                  <a:pt x="701818" y="88789"/>
                  <a:pt x="738996" y="91716"/>
                  <a:pt x="775855" y="96982"/>
                </a:cubicBezTo>
                <a:cubicBezTo>
                  <a:pt x="803664" y="100955"/>
                  <a:pt x="831273" y="106218"/>
                  <a:pt x="858982" y="110836"/>
                </a:cubicBezTo>
                <a:cubicBezTo>
                  <a:pt x="1009874" y="161133"/>
                  <a:pt x="875332" y="123067"/>
                  <a:pt x="1080655" y="152400"/>
                </a:cubicBezTo>
                <a:cubicBezTo>
                  <a:pt x="1099505" y="155093"/>
                  <a:pt x="1117402" y="162521"/>
                  <a:pt x="1136073" y="166255"/>
                </a:cubicBezTo>
                <a:cubicBezTo>
                  <a:pt x="1163619" y="171764"/>
                  <a:pt x="1191562" y="175084"/>
                  <a:pt x="1219200" y="180109"/>
                </a:cubicBezTo>
                <a:cubicBezTo>
                  <a:pt x="1334078" y="200996"/>
                  <a:pt x="1243849" y="185586"/>
                  <a:pt x="1343891" y="207818"/>
                </a:cubicBezTo>
                <a:cubicBezTo>
                  <a:pt x="1366879" y="212926"/>
                  <a:pt x="1390073" y="217055"/>
                  <a:pt x="1413164" y="221673"/>
                </a:cubicBezTo>
                <a:cubicBezTo>
                  <a:pt x="1431637" y="230909"/>
                  <a:pt x="1449599" y="241246"/>
                  <a:pt x="1468582" y="249382"/>
                </a:cubicBezTo>
                <a:cubicBezTo>
                  <a:pt x="1501793" y="263615"/>
                  <a:pt x="1530422" y="267050"/>
                  <a:pt x="1565564" y="277091"/>
                </a:cubicBezTo>
                <a:cubicBezTo>
                  <a:pt x="1704686" y="316840"/>
                  <a:pt x="1489308" y="261490"/>
                  <a:pt x="1662546" y="304800"/>
                </a:cubicBezTo>
                <a:cubicBezTo>
                  <a:pt x="1671782" y="318655"/>
                  <a:pt x="1677253" y="335962"/>
                  <a:pt x="1690255" y="346364"/>
                </a:cubicBezTo>
                <a:cubicBezTo>
                  <a:pt x="1701659" y="355487"/>
                  <a:pt x="1718756" y="353687"/>
                  <a:pt x="1731818" y="360218"/>
                </a:cubicBezTo>
                <a:cubicBezTo>
                  <a:pt x="1746711" y="367665"/>
                  <a:pt x="1760590" y="377267"/>
                  <a:pt x="1773382" y="387927"/>
                </a:cubicBezTo>
                <a:cubicBezTo>
                  <a:pt x="1788434" y="400470"/>
                  <a:pt x="1799894" y="416948"/>
                  <a:pt x="1814946" y="429491"/>
                </a:cubicBezTo>
                <a:cubicBezTo>
                  <a:pt x="1827738" y="440151"/>
                  <a:pt x="1843717" y="446540"/>
                  <a:pt x="1856509" y="457200"/>
                </a:cubicBezTo>
                <a:cubicBezTo>
                  <a:pt x="1871561" y="469743"/>
                  <a:pt x="1883197" y="486013"/>
                  <a:pt x="1898073" y="498764"/>
                </a:cubicBezTo>
                <a:cubicBezTo>
                  <a:pt x="1915605" y="513791"/>
                  <a:pt x="1935959" y="525300"/>
                  <a:pt x="1953491" y="540327"/>
                </a:cubicBezTo>
                <a:cubicBezTo>
                  <a:pt x="1968367" y="553078"/>
                  <a:pt x="1980003" y="569348"/>
                  <a:pt x="1995055" y="581891"/>
                </a:cubicBezTo>
                <a:cubicBezTo>
                  <a:pt x="2030865" y="611733"/>
                  <a:pt x="2036525" y="609569"/>
                  <a:pt x="2078182" y="623455"/>
                </a:cubicBezTo>
                <a:cubicBezTo>
                  <a:pt x="2087418" y="637309"/>
                  <a:pt x="2094117" y="653244"/>
                  <a:pt x="2105891" y="665018"/>
                </a:cubicBezTo>
                <a:cubicBezTo>
                  <a:pt x="2117665" y="676792"/>
                  <a:pt x="2138630" y="678607"/>
                  <a:pt x="2147455" y="692727"/>
                </a:cubicBezTo>
                <a:cubicBezTo>
                  <a:pt x="2162935" y="717495"/>
                  <a:pt x="2175164" y="775855"/>
                  <a:pt x="2175164" y="775855"/>
                </a:cubicBezTo>
                <a:cubicBezTo>
                  <a:pt x="2157741" y="828121"/>
                  <a:pt x="2153530" y="852905"/>
                  <a:pt x="2105891" y="900545"/>
                </a:cubicBezTo>
                <a:cubicBezTo>
                  <a:pt x="2096655" y="909782"/>
                  <a:pt x="2086342" y="918055"/>
                  <a:pt x="2078182" y="928255"/>
                </a:cubicBezTo>
                <a:cubicBezTo>
                  <a:pt x="2067780" y="941257"/>
                  <a:pt x="2061133" y="957026"/>
                  <a:pt x="2050473" y="969818"/>
                </a:cubicBezTo>
                <a:cubicBezTo>
                  <a:pt x="2037930" y="984870"/>
                  <a:pt x="2021452" y="996330"/>
                  <a:pt x="2008909" y="1011382"/>
                </a:cubicBezTo>
                <a:cubicBezTo>
                  <a:pt x="1998249" y="1024174"/>
                  <a:pt x="1991602" y="1039943"/>
                  <a:pt x="1981200" y="1052945"/>
                </a:cubicBezTo>
                <a:cubicBezTo>
                  <a:pt x="1957328" y="1082786"/>
                  <a:pt x="1894544" y="1128013"/>
                  <a:pt x="1870364" y="1136073"/>
                </a:cubicBezTo>
                <a:cubicBezTo>
                  <a:pt x="1856509" y="1140691"/>
                  <a:pt x="1842968" y="1146385"/>
                  <a:pt x="1828800" y="1149927"/>
                </a:cubicBezTo>
                <a:cubicBezTo>
                  <a:pt x="1769338" y="1164792"/>
                  <a:pt x="1738191" y="1165278"/>
                  <a:pt x="1676400" y="1177636"/>
                </a:cubicBezTo>
                <a:cubicBezTo>
                  <a:pt x="1657729" y="1181370"/>
                  <a:pt x="1639957" y="1189910"/>
                  <a:pt x="1620982" y="1191491"/>
                </a:cubicBezTo>
                <a:cubicBezTo>
                  <a:pt x="1413223" y="1208804"/>
                  <a:pt x="1332611" y="1205345"/>
                  <a:pt x="1136073" y="1205345"/>
                </a:cubicBezTo>
              </a:path>
            </a:pathLst>
          </a:custGeom>
          <a:noFill/>
          <a:ln>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7029838" y="2385801"/>
            <a:ext cx="312906" cy="369332"/>
          </a:xfrm>
          <a:prstGeom prst="rect">
            <a:avLst/>
          </a:prstGeom>
          <a:noFill/>
        </p:spPr>
        <p:txBody>
          <a:bodyPr wrap="none" rtlCol="0">
            <a:spAutoFit/>
          </a:bodyPr>
          <a:lstStyle/>
          <a:p>
            <a:r>
              <a:rPr lang="en-US" dirty="0"/>
              <a:t>8</a:t>
            </a:r>
          </a:p>
        </p:txBody>
      </p:sp>
      <p:cxnSp>
        <p:nvCxnSpPr>
          <p:cNvPr id="23" name="Straight Arrow Connector 22"/>
          <p:cNvCxnSpPr/>
          <p:nvPr/>
        </p:nvCxnSpPr>
        <p:spPr>
          <a:xfrm flipH="1">
            <a:off x="1749549" y="2734115"/>
            <a:ext cx="475285" cy="0"/>
          </a:xfrm>
          <a:prstGeom prst="straightConnector1">
            <a:avLst/>
          </a:prstGeom>
          <a:ln w="254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5739275" y="4029743"/>
            <a:ext cx="2106007" cy="2512215"/>
            <a:chOff x="5739275" y="4029743"/>
            <a:chExt cx="2106007" cy="2512215"/>
          </a:xfrm>
        </p:grpSpPr>
        <p:grpSp>
          <p:nvGrpSpPr>
            <p:cNvPr id="13" name="Group 12"/>
            <p:cNvGrpSpPr/>
            <p:nvPr/>
          </p:nvGrpSpPr>
          <p:grpSpPr>
            <a:xfrm>
              <a:off x="5739275" y="4029743"/>
              <a:ext cx="2106007" cy="2268565"/>
              <a:chOff x="5739275" y="4029743"/>
              <a:chExt cx="2106007" cy="2268565"/>
            </a:xfrm>
          </p:grpSpPr>
          <p:grpSp>
            <p:nvGrpSpPr>
              <p:cNvPr id="5" name="Group 4"/>
              <p:cNvGrpSpPr/>
              <p:nvPr/>
            </p:nvGrpSpPr>
            <p:grpSpPr>
              <a:xfrm>
                <a:off x="6449784" y="4029743"/>
                <a:ext cx="1395498" cy="1674810"/>
                <a:chOff x="6297384" y="1149637"/>
                <a:chExt cx="1395498" cy="1674810"/>
              </a:xfrm>
            </p:grpSpPr>
            <p:sp>
              <p:nvSpPr>
                <p:cNvPr id="6" name="Rectangle 5"/>
                <p:cNvSpPr/>
                <p:nvPr/>
              </p:nvSpPr>
              <p:spPr>
                <a:xfrm>
                  <a:off x="6297384" y="1149637"/>
                  <a:ext cx="1395498" cy="837405"/>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3</a:t>
                  </a:r>
                </a:p>
              </p:txBody>
            </p:sp>
            <p:sp>
              <p:nvSpPr>
                <p:cNvPr id="7" name="Rectangle 6"/>
                <p:cNvSpPr/>
                <p:nvPr/>
              </p:nvSpPr>
              <p:spPr>
                <a:xfrm>
                  <a:off x="6297384" y="1987042"/>
                  <a:ext cx="1395498" cy="837405"/>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5</a:t>
                  </a:r>
                </a:p>
              </p:txBody>
            </p:sp>
          </p:grpSp>
          <p:sp>
            <p:nvSpPr>
              <p:cNvPr id="8" name="TextBox 7"/>
              <p:cNvSpPr txBox="1"/>
              <p:nvPr/>
            </p:nvSpPr>
            <p:spPr>
              <a:xfrm>
                <a:off x="5739275" y="4266983"/>
                <a:ext cx="300082" cy="2031325"/>
              </a:xfrm>
              <a:prstGeom prst="rect">
                <a:avLst/>
              </a:prstGeom>
              <a:noFill/>
            </p:spPr>
            <p:txBody>
              <a:bodyPr wrap="none" rtlCol="0">
                <a:spAutoFit/>
              </a:bodyPr>
              <a:lstStyle/>
              <a:p>
                <a:r>
                  <a:rPr lang="en-US" dirty="0"/>
                  <a:t>i</a:t>
                </a:r>
              </a:p>
              <a:p>
                <a:endParaRPr lang="en-US" dirty="0"/>
              </a:p>
              <a:p>
                <a:endParaRPr lang="en-US" dirty="0"/>
              </a:p>
              <a:p>
                <a:r>
                  <a:rPr lang="en-US" dirty="0"/>
                  <a:t>j</a:t>
                </a:r>
              </a:p>
              <a:p>
                <a:endParaRPr lang="en-US" dirty="0"/>
              </a:p>
              <a:p>
                <a:endParaRPr lang="en-US" dirty="0"/>
              </a:p>
              <a:p>
                <a:r>
                  <a:rPr lang="en-US" dirty="0"/>
                  <a:t>s</a:t>
                </a:r>
              </a:p>
            </p:txBody>
          </p:sp>
        </p:grpSp>
        <p:sp>
          <p:nvSpPr>
            <p:cNvPr id="32" name="Rectangle 31"/>
            <p:cNvSpPr/>
            <p:nvPr/>
          </p:nvSpPr>
          <p:spPr>
            <a:xfrm>
              <a:off x="6448741" y="5704553"/>
              <a:ext cx="1395498" cy="837405"/>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grpSp>
      <p:sp>
        <p:nvSpPr>
          <p:cNvPr id="27" name="TextBox 26"/>
          <p:cNvSpPr txBox="1"/>
          <p:nvPr/>
        </p:nvSpPr>
        <p:spPr>
          <a:xfrm>
            <a:off x="6991080" y="5961059"/>
            <a:ext cx="312906" cy="369332"/>
          </a:xfrm>
          <a:prstGeom prst="rect">
            <a:avLst/>
          </a:prstGeom>
          <a:noFill/>
        </p:spPr>
        <p:txBody>
          <a:bodyPr wrap="none" rtlCol="0">
            <a:spAutoFit/>
          </a:bodyPr>
          <a:lstStyle/>
          <a:p>
            <a:r>
              <a:rPr lang="en-US"/>
              <a:t>0</a:t>
            </a:r>
          </a:p>
        </p:txBody>
      </p:sp>
      <p:sp>
        <p:nvSpPr>
          <p:cNvPr id="36" name="TextBox 35"/>
          <p:cNvSpPr txBox="1"/>
          <p:nvPr/>
        </p:nvSpPr>
        <p:spPr>
          <a:xfrm>
            <a:off x="6999581" y="5956309"/>
            <a:ext cx="312906" cy="369332"/>
          </a:xfrm>
          <a:prstGeom prst="rect">
            <a:avLst/>
          </a:prstGeom>
          <a:noFill/>
        </p:spPr>
        <p:txBody>
          <a:bodyPr wrap="none" rtlCol="0">
            <a:spAutoFit/>
          </a:bodyPr>
          <a:lstStyle/>
          <a:p>
            <a:r>
              <a:rPr lang="en-US" dirty="0"/>
              <a:t>8</a:t>
            </a:r>
          </a:p>
        </p:txBody>
      </p:sp>
    </p:spTree>
    <p:extLst>
      <p:ext uri="{BB962C8B-B14F-4D97-AF65-F5344CB8AC3E}">
        <p14:creationId xmlns:p14="http://schemas.microsoft.com/office/powerpoint/2010/main" val="1431457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4"/>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xit" presetSubtype="0" fill="hold" nodeType="withEffect">
                                  <p:stCondLst>
                                    <p:cond delay="0"/>
                                  </p:stCondLst>
                                  <p:childTnLst>
                                    <p:set>
                                      <p:cBhvr>
                                        <p:cTn id="48" dur="1" fill="hold">
                                          <p:stCondLst>
                                            <p:cond delay="0"/>
                                          </p:stCondLst>
                                        </p:cTn>
                                        <p:tgtEl>
                                          <p:spTgt spid="23"/>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2" nodeType="clickEffect">
                                  <p:stCondLst>
                                    <p:cond delay="0"/>
                                  </p:stCondLst>
                                  <p:childTnLst>
                                    <p:set>
                                      <p:cBhvr>
                                        <p:cTn id="52" dur="1" fill="hold">
                                          <p:stCondLst>
                                            <p:cond delay="0"/>
                                          </p:stCondLst>
                                        </p:cTn>
                                        <p:tgtEl>
                                          <p:spTgt spid="26"/>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1" nodeType="clickEffect">
                                  <p:stCondLst>
                                    <p:cond delay="0"/>
                                  </p:stCondLst>
                                  <p:childTnLst>
                                    <p:set>
                                      <p:cBhvr>
                                        <p:cTn id="62" dur="1" fill="hold">
                                          <p:stCondLst>
                                            <p:cond delay="0"/>
                                          </p:stCondLst>
                                        </p:cTn>
                                        <p:tgtEl>
                                          <p:spTgt spid="34"/>
                                        </p:tgtEl>
                                        <p:attrNameLst>
                                          <p:attrName>style.visibility</p:attrName>
                                        </p:attrNameLst>
                                      </p:cBhvr>
                                      <p:to>
                                        <p:strVal val="hidden"/>
                                      </p:to>
                                    </p:set>
                                  </p:childTnLst>
                                </p:cTn>
                              </p:par>
                              <p:par>
                                <p:cTn id="63" presetID="1" presetClass="exit" presetSubtype="0" fill="hold" nodeType="withEffect">
                                  <p:stCondLst>
                                    <p:cond delay="0"/>
                                  </p:stCondLst>
                                  <p:childTnLst>
                                    <p:set>
                                      <p:cBhvr>
                                        <p:cTn id="64" dur="1" fill="hold">
                                          <p:stCondLst>
                                            <p:cond delay="0"/>
                                          </p:stCondLst>
                                        </p:cTn>
                                        <p:tgtEl>
                                          <p:spTgt spid="18"/>
                                        </p:tgtEl>
                                        <p:attrNameLst>
                                          <p:attrName>style.visibility</p:attrName>
                                        </p:attrNameLst>
                                      </p:cBhvr>
                                      <p:to>
                                        <p:strVal val="hidden"/>
                                      </p:to>
                                    </p:set>
                                  </p:childTnLst>
                                </p:cTn>
                              </p:par>
                              <p:par>
                                <p:cTn id="65" presetID="1" presetClass="exit" presetSubtype="0" fill="hold" grpId="2" nodeType="withEffect">
                                  <p:stCondLst>
                                    <p:cond delay="0"/>
                                  </p:stCondLst>
                                  <p:childTnLst>
                                    <p:set>
                                      <p:cBhvr>
                                        <p:cTn id="66" dur="1" fill="hold">
                                          <p:stCondLst>
                                            <p:cond delay="0"/>
                                          </p:stCondLst>
                                        </p:cTn>
                                        <p:tgtEl>
                                          <p:spTgt spid="15"/>
                                        </p:tgtEl>
                                        <p:attrNameLst>
                                          <p:attrName>style.visibility</p:attrName>
                                        </p:attrNameLst>
                                      </p:cBhvr>
                                      <p:to>
                                        <p:strVal val="hidden"/>
                                      </p:to>
                                    </p:set>
                                  </p:childTnLst>
                                </p:cTn>
                              </p:par>
                              <p:par>
                                <p:cTn id="67" presetID="1" presetClass="exit" presetSubtype="0" fill="hold" grpId="2" nodeType="withEffect">
                                  <p:stCondLst>
                                    <p:cond delay="0"/>
                                  </p:stCondLst>
                                  <p:childTnLst>
                                    <p:set>
                                      <p:cBhvr>
                                        <p:cTn id="68" dur="1" fill="hold">
                                          <p:stCondLst>
                                            <p:cond delay="0"/>
                                          </p:stCondLst>
                                        </p:cTn>
                                        <p:tgtEl>
                                          <p:spTgt spid="16"/>
                                        </p:tgtEl>
                                        <p:attrNameLst>
                                          <p:attrName>style.visibility</p:attrName>
                                        </p:attrNameLst>
                                      </p:cBhvr>
                                      <p:to>
                                        <p:strVal val="hidden"/>
                                      </p:to>
                                    </p:set>
                                  </p:childTnLst>
                                </p:cTn>
                              </p:par>
                              <p:par>
                                <p:cTn id="69" presetID="1" presetClass="exit" presetSubtype="0" fill="hold" nodeType="withEffect">
                                  <p:stCondLst>
                                    <p:cond delay="0"/>
                                  </p:stCondLst>
                                  <p:childTnLst>
                                    <p:set>
                                      <p:cBhvr>
                                        <p:cTn id="70" dur="1" fill="hold">
                                          <p:stCondLst>
                                            <p:cond delay="0"/>
                                          </p:stCondLst>
                                        </p:cTn>
                                        <p:tgtEl>
                                          <p:spTgt spid="21"/>
                                        </p:tgtEl>
                                        <p:attrNameLst>
                                          <p:attrName>style.visibility</p:attrName>
                                        </p:attrNameLst>
                                      </p:cBhvr>
                                      <p:to>
                                        <p:strVal val="hidden"/>
                                      </p:to>
                                    </p:set>
                                  </p:childTnLst>
                                </p:cTn>
                              </p:par>
                              <p:par>
                                <p:cTn id="71" presetID="1" presetClass="exit" presetSubtype="0" fill="hold" grpId="1" nodeType="withEffect">
                                  <p:stCondLst>
                                    <p:cond delay="0"/>
                                  </p:stCondLst>
                                  <p:childTnLst>
                                    <p:set>
                                      <p:cBhvr>
                                        <p:cTn id="72" dur="1" fill="hold">
                                          <p:stCondLst>
                                            <p:cond delay="0"/>
                                          </p:stCondLst>
                                        </p:cTn>
                                        <p:tgtEl>
                                          <p:spTgt spid="26"/>
                                        </p:tgtEl>
                                        <p:attrNameLst>
                                          <p:attrName>style.visibility</p:attrName>
                                        </p:attrNameLst>
                                      </p:cBhvr>
                                      <p:to>
                                        <p:strVal val="hidden"/>
                                      </p:to>
                                    </p:set>
                                  </p:childTnLst>
                                </p:cTn>
                              </p:par>
                              <p:par>
                                <p:cTn id="73" presetID="1" presetClass="exit" presetSubtype="0" fill="hold" grpId="1" nodeType="withEffect">
                                  <p:stCondLst>
                                    <p:cond delay="0"/>
                                  </p:stCondLst>
                                  <p:childTnLst>
                                    <p:set>
                                      <p:cBhvr>
                                        <p:cTn id="74" dur="1" fill="hold">
                                          <p:stCondLst>
                                            <p:cond delay="0"/>
                                          </p:stCondLst>
                                        </p:cTn>
                                        <p:tgtEl>
                                          <p:spTgt spid="35"/>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1" nodeType="clickEffect">
                                  <p:stCondLst>
                                    <p:cond delay="0"/>
                                  </p:stCondLst>
                                  <p:childTnLst>
                                    <p:set>
                                      <p:cBhvr>
                                        <p:cTn id="78" dur="1" fill="hold">
                                          <p:stCondLst>
                                            <p:cond delay="0"/>
                                          </p:stCondLst>
                                        </p:cTn>
                                        <p:tgtEl>
                                          <p:spTgt spid="27"/>
                                        </p:tgtEl>
                                        <p:attrNameLst>
                                          <p:attrName>style.visibility</p:attrName>
                                        </p:attrNameLst>
                                      </p:cBhvr>
                                      <p:to>
                                        <p:strVal val="hidden"/>
                                      </p:to>
                                    </p:set>
                                  </p:childTnLst>
                                </p:cTn>
                              </p:par>
                              <p:par>
                                <p:cTn id="79" presetID="1" presetClass="entr" presetSubtype="0" fill="hold" grpId="1" nodeType="withEffect">
                                  <p:stCondLst>
                                    <p:cond delay="0"/>
                                  </p:stCondLst>
                                  <p:childTnLst>
                                    <p:set>
                                      <p:cBhvr>
                                        <p:cTn id="8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4" grpId="1" animBg="1"/>
      <p:bldP spid="15" grpId="0"/>
      <p:bldP spid="15" grpId="2"/>
      <p:bldP spid="16" grpId="0"/>
      <p:bldP spid="16" grpId="2"/>
      <p:bldP spid="26" grpId="0"/>
      <p:bldP spid="26" grpId="1"/>
      <p:bldP spid="26" grpId="2"/>
      <p:bldP spid="31" grpId="0"/>
      <p:bldP spid="34" grpId="0" animBg="1"/>
      <p:bldP spid="34" grpId="1" animBg="1"/>
      <p:bldP spid="35" grpId="0"/>
      <p:bldP spid="35" grpId="1"/>
      <p:bldP spid="27" grpId="0"/>
      <p:bldP spid="27" grpId="1"/>
      <p:bldP spid="36"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Formal and actual parameters</a:t>
            </a:r>
          </a:p>
        </p:txBody>
      </p:sp>
      <p:sp>
        <p:nvSpPr>
          <p:cNvPr id="3" name="Content Placeholder 2"/>
          <p:cNvSpPr>
            <a:spLocks noGrp="1"/>
          </p:cNvSpPr>
          <p:nvPr>
            <p:ph idx="1"/>
          </p:nvPr>
        </p:nvSpPr>
        <p:spPr/>
        <p:txBody>
          <a:bodyPr/>
          <a:lstStyle/>
          <a:p>
            <a:r>
              <a:rPr lang="en-US" dirty="0"/>
              <a:t>When a function is </a:t>
            </a:r>
            <a:r>
              <a:rPr lang="en-US" i="1" dirty="0"/>
              <a:t>called</a:t>
            </a:r>
            <a:r>
              <a:rPr lang="en-US" dirty="0"/>
              <a:t>, the values (expressions) that are passed in the call are called the </a:t>
            </a:r>
            <a:r>
              <a:rPr lang="en-US" i="1" dirty="0"/>
              <a:t>arguments</a:t>
            </a:r>
            <a:r>
              <a:rPr lang="en-US" dirty="0"/>
              <a:t> or </a:t>
            </a:r>
            <a:r>
              <a:rPr lang="en-US" i="1" dirty="0"/>
              <a:t>actual parameters </a:t>
            </a:r>
            <a:r>
              <a:rPr lang="en-US" dirty="0"/>
              <a:t>(both terms mean the same thing). </a:t>
            </a:r>
          </a:p>
          <a:p>
            <a:r>
              <a:rPr lang="en-US" dirty="0"/>
              <a:t>At the time of the call each actual parameter is assigned to the corresponding </a:t>
            </a:r>
            <a:r>
              <a:rPr lang="en-US" i="1" dirty="0"/>
              <a:t>formal</a:t>
            </a:r>
            <a:r>
              <a:rPr lang="en-US" dirty="0"/>
              <a:t> parameter in the function definition. </a:t>
            </a:r>
          </a:p>
          <a:p>
            <a:endParaRPr lang="en-US" dirty="0"/>
          </a:p>
          <a:p>
            <a:r>
              <a:rPr lang="en-US" dirty="0"/>
              <a:t>p and q are formal parameters in the example before, the value of </a:t>
            </a:r>
            <a:r>
              <a:rPr lang="en-US" dirty="0" err="1"/>
              <a:t>i</a:t>
            </a:r>
            <a:r>
              <a:rPr lang="en-US" dirty="0"/>
              <a:t> and j are the </a:t>
            </a:r>
            <a:r>
              <a:rPr lang="en-US"/>
              <a:t>actual parameters.</a:t>
            </a:r>
            <a:endParaRPr lang="en-GB" dirty="0"/>
          </a:p>
        </p:txBody>
      </p:sp>
    </p:spTree>
    <p:extLst>
      <p:ext uri="{BB962C8B-B14F-4D97-AF65-F5344CB8AC3E}">
        <p14:creationId xmlns:p14="http://schemas.microsoft.com/office/powerpoint/2010/main" val="283805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Variable Allocation </a:t>
            </a:r>
          </a:p>
        </p:txBody>
      </p:sp>
      <p:sp>
        <p:nvSpPr>
          <p:cNvPr id="3" name="Content Placeholder 2"/>
          <p:cNvSpPr>
            <a:spLocks noGrp="1"/>
          </p:cNvSpPr>
          <p:nvPr>
            <p:ph idx="1"/>
          </p:nvPr>
        </p:nvSpPr>
        <p:spPr/>
        <p:txBody>
          <a:bodyPr/>
          <a:lstStyle/>
          <a:p>
            <a:r>
              <a:rPr lang="en-GB" dirty="0"/>
              <a:t>Memory allocation means that part of the memory is reserved, for instance for a variable</a:t>
            </a:r>
          </a:p>
          <a:p>
            <a:r>
              <a:rPr lang="en-GB" dirty="0"/>
              <a:t>Automatic variable is a local variable which is allocated and deallocated automatically when program flow enters and leaves the variable's scope</a:t>
            </a:r>
          </a:p>
          <a:p>
            <a:r>
              <a:rPr lang="en-GB" dirty="0"/>
              <a:t>By memory deallocation we mean that part of the memory is no longer reserved, for that variable</a:t>
            </a:r>
          </a:p>
          <a:p>
            <a:endParaRPr lang="en-GB" dirty="0"/>
          </a:p>
          <a:p>
            <a:r>
              <a:rPr lang="en-GB" dirty="0"/>
              <a:t>Variables p and q are allocated when the function is called, deallocated when we exit from the function</a:t>
            </a:r>
          </a:p>
        </p:txBody>
      </p:sp>
    </p:spTree>
    <p:extLst>
      <p:ext uri="{BB962C8B-B14F-4D97-AF65-F5344CB8AC3E}">
        <p14:creationId xmlns:p14="http://schemas.microsoft.com/office/powerpoint/2010/main" val="300363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7949" y="2932143"/>
            <a:ext cx="7243083" cy="646331"/>
          </a:xfrm>
          <a:prstGeom prst="rect">
            <a:avLst/>
          </a:prstGeom>
          <a:noFill/>
        </p:spPr>
        <p:txBody>
          <a:bodyPr wrap="square" rtlCol="0">
            <a:spAutoFit/>
          </a:bodyPr>
          <a:lstStyle/>
          <a:p>
            <a:pPr algn="ctr"/>
            <a:r>
              <a:rPr lang="en-US" sz="3600" dirty="0">
                <a:solidFill>
                  <a:srgbClr val="FF0000"/>
                </a:solidFill>
              </a:rPr>
              <a:t>OVERLOADING OF FUNCTIONS</a:t>
            </a:r>
          </a:p>
        </p:txBody>
      </p:sp>
    </p:spTree>
    <p:extLst>
      <p:ext uri="{BB962C8B-B14F-4D97-AF65-F5344CB8AC3E}">
        <p14:creationId xmlns:p14="http://schemas.microsoft.com/office/powerpoint/2010/main" val="741241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Introduction and main</a:t>
            </a:r>
          </a:p>
        </p:txBody>
      </p:sp>
      <p:sp>
        <p:nvSpPr>
          <p:cNvPr id="3" name="Content Placeholder 2"/>
          <p:cNvSpPr>
            <a:spLocks noGrp="1"/>
          </p:cNvSpPr>
          <p:nvPr>
            <p:ph idx="1"/>
          </p:nvPr>
        </p:nvSpPr>
        <p:spPr/>
        <p:txBody>
          <a:bodyPr/>
          <a:lstStyle/>
          <a:p>
            <a:r>
              <a:rPr lang="en-US" dirty="0"/>
              <a:t>All the instructions of a C program are contained in </a:t>
            </a:r>
            <a:r>
              <a:rPr lang="en-US" i="1" dirty="0"/>
              <a:t>functions</a:t>
            </a:r>
            <a:r>
              <a:rPr lang="en-US" dirty="0"/>
              <a:t>.</a:t>
            </a:r>
          </a:p>
          <a:p>
            <a:pPr lvl="1"/>
            <a:r>
              <a:rPr lang="en-US" dirty="0"/>
              <a:t>C is a procedural language</a:t>
            </a:r>
          </a:p>
          <a:p>
            <a:pPr lvl="1"/>
            <a:r>
              <a:rPr lang="en-US" dirty="0"/>
              <a:t>Each function performs a certain task</a:t>
            </a:r>
          </a:p>
          <a:p>
            <a:r>
              <a:rPr lang="en-US" dirty="0"/>
              <a:t>A special function name is </a:t>
            </a:r>
            <a:r>
              <a:rPr lang="en-US" b="1" dirty="0"/>
              <a:t>main( )</a:t>
            </a:r>
            <a:r>
              <a:rPr lang="en-US" dirty="0"/>
              <a:t>: the function with this name is the first one to run when the program starts.</a:t>
            </a:r>
          </a:p>
          <a:p>
            <a:r>
              <a:rPr lang="en-US" dirty="0"/>
              <a:t>The first command executed in your program is the first command in main (top to bottom)</a:t>
            </a:r>
          </a:p>
          <a:p>
            <a:r>
              <a:rPr lang="en-US" dirty="0"/>
              <a:t>All other functions are subroutines of the </a:t>
            </a:r>
            <a:r>
              <a:rPr lang="en-US" b="1" dirty="0"/>
              <a:t>main( ) </a:t>
            </a:r>
            <a:r>
              <a:rPr lang="en-US" dirty="0"/>
              <a:t>function can have any names you wish. </a:t>
            </a:r>
          </a:p>
          <a:p>
            <a:r>
              <a:rPr lang="en-US" dirty="0"/>
              <a:t>Every function is defined exactly once. A program can declare and call a function as many times as necessary. </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3719419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NOT POSSIBLE IN C!</a:t>
            </a:r>
          </a:p>
        </p:txBody>
      </p:sp>
      <p:sp>
        <p:nvSpPr>
          <p:cNvPr id="3" name="Content Placeholder 2"/>
          <p:cNvSpPr>
            <a:spLocks noGrp="1"/>
          </p:cNvSpPr>
          <p:nvPr>
            <p:ph idx="1"/>
          </p:nvPr>
        </p:nvSpPr>
        <p:spPr/>
        <p:txBody>
          <a:bodyPr/>
          <a:lstStyle/>
          <a:p>
            <a:r>
              <a:rPr lang="en-US" dirty="0"/>
              <a:t>Function overloading is a feature of a programming language that allows one to have many functions with same name but with different signatures (parameters’ type and return type)</a:t>
            </a:r>
          </a:p>
          <a:p>
            <a:pPr lvl="1"/>
            <a:r>
              <a:rPr lang="en-US" dirty="0"/>
              <a:t>This feature is present in most of the Object Oriented Languages such as C++ and Java</a:t>
            </a:r>
          </a:p>
          <a:p>
            <a:pPr lvl="1"/>
            <a:r>
              <a:rPr lang="en-US" dirty="0"/>
              <a:t>But C doesn’t support this feature</a:t>
            </a:r>
          </a:p>
          <a:p>
            <a:r>
              <a:rPr lang="en-US" dirty="0"/>
              <a:t>To overload a function, in C++ you can define it several times, each uniquely identified by the type of the arguments it accepts; return type is not considered</a:t>
            </a:r>
          </a:p>
          <a:p>
            <a:endParaRPr lang="en-US" dirty="0"/>
          </a:p>
        </p:txBody>
      </p:sp>
    </p:spTree>
    <p:extLst>
      <p:ext uri="{BB962C8B-B14F-4D97-AF65-F5344CB8AC3E}">
        <p14:creationId xmlns:p14="http://schemas.microsoft.com/office/powerpoint/2010/main" val="10986593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sp>
        <p:nvSpPr>
          <p:cNvPr id="4" name="Rectangle 3"/>
          <p:cNvSpPr/>
          <p:nvPr/>
        </p:nvSpPr>
        <p:spPr>
          <a:xfrm>
            <a:off x="3657601" y="444736"/>
            <a:ext cx="4318782" cy="3293209"/>
          </a:xfrm>
          <a:prstGeom prst="rect">
            <a:avLst/>
          </a:prstGeom>
        </p:spPr>
        <p:txBody>
          <a:bodyPr wrap="square">
            <a:spAutoFit/>
          </a:bodyPr>
          <a:lstStyle/>
          <a:p>
            <a:r>
              <a:rPr lang="en-US" sz="1600" dirty="0">
                <a:solidFill>
                  <a:srgbClr val="643820"/>
                </a:solidFill>
                <a:latin typeface="Menlo-Regular" charset="0"/>
              </a:rPr>
              <a:t>#include</a:t>
            </a:r>
            <a:r>
              <a:rPr lang="en-US" sz="1600" dirty="0">
                <a:solidFill>
                  <a:srgbClr val="C41A16"/>
                </a:solidFill>
                <a:latin typeface="Menlo-Regular" charset="0"/>
              </a:rPr>
              <a:t>&lt;</a:t>
            </a:r>
            <a:r>
              <a:rPr lang="en-US" sz="1600" dirty="0" err="1">
                <a:solidFill>
                  <a:srgbClr val="C41A16"/>
                </a:solidFill>
                <a:latin typeface="Menlo-Regular" charset="0"/>
              </a:rPr>
              <a:t>stdio.h</a:t>
            </a:r>
            <a:r>
              <a:rPr lang="en-US" sz="1600" dirty="0">
                <a:solidFill>
                  <a:srgbClr val="C41A16"/>
                </a:solidFill>
                <a:latin typeface="Menlo-Regular" charset="0"/>
              </a:rPr>
              <a:t>&gt;</a:t>
            </a:r>
            <a:endParaRPr lang="en-US" sz="1600" dirty="0">
              <a:solidFill>
                <a:srgbClr val="643820"/>
              </a:solidFill>
              <a:latin typeface="Menlo-Regular" charset="0"/>
            </a:endParaRPr>
          </a:p>
          <a:p>
            <a:endParaRPr lang="en-US" sz="1600" dirty="0">
              <a:solidFill>
                <a:srgbClr val="000000"/>
              </a:solidFill>
              <a:latin typeface="Menlo-Regular" charset="0"/>
            </a:endParaRPr>
          </a:p>
          <a:p>
            <a:r>
              <a:rPr lang="en-US" sz="1600" dirty="0" err="1">
                <a:solidFill>
                  <a:srgbClr val="AA0D91"/>
                </a:solidFill>
                <a:latin typeface="Menlo-Regular" charset="0"/>
              </a:rPr>
              <a:t>int</a:t>
            </a:r>
            <a:r>
              <a:rPr lang="en-US" sz="1600" dirty="0">
                <a:solidFill>
                  <a:srgbClr val="000000"/>
                </a:solidFill>
                <a:latin typeface="Menlo-Regular" charset="0"/>
              </a:rPr>
              <a:t> min(</a:t>
            </a:r>
            <a:r>
              <a:rPr lang="en-US" sz="1600" dirty="0" err="1">
                <a:solidFill>
                  <a:srgbClr val="AA0D91"/>
                </a:solidFill>
                <a:latin typeface="Menlo-Regular" charset="0"/>
              </a:rPr>
              <a:t>int</a:t>
            </a:r>
            <a:r>
              <a:rPr lang="en-US" sz="1600" dirty="0">
                <a:solidFill>
                  <a:srgbClr val="AA0D91"/>
                </a:solidFill>
                <a:latin typeface="Menlo-Regular" charset="0"/>
              </a:rPr>
              <a:t> </a:t>
            </a:r>
            <a:r>
              <a:rPr lang="en-US" sz="1600" dirty="0">
                <a:solidFill>
                  <a:srgbClr val="000000"/>
                </a:solidFill>
                <a:latin typeface="Menlo-Regular" charset="0"/>
              </a:rPr>
              <a:t>x, </a:t>
            </a:r>
            <a:r>
              <a:rPr lang="en-US" sz="1600" dirty="0" err="1">
                <a:solidFill>
                  <a:srgbClr val="AA0D91"/>
                </a:solidFill>
                <a:latin typeface="Menlo-Regular" charset="0"/>
              </a:rPr>
              <a:t>int</a:t>
            </a:r>
            <a:r>
              <a:rPr lang="en-US" sz="1600" dirty="0">
                <a:solidFill>
                  <a:srgbClr val="000000"/>
                </a:solidFill>
                <a:latin typeface="Menlo-Regular" charset="0"/>
              </a:rPr>
              <a:t> y) {</a:t>
            </a:r>
          </a:p>
          <a:p>
            <a:r>
              <a:rPr lang="mr-IN" sz="1600" dirty="0">
                <a:solidFill>
                  <a:srgbClr val="000000"/>
                </a:solidFill>
                <a:latin typeface="Menlo-Regular" charset="0"/>
              </a:rPr>
              <a:t> </a:t>
            </a:r>
            <a:r>
              <a:rPr lang="en-US" sz="1600" dirty="0">
                <a:solidFill>
                  <a:srgbClr val="000000"/>
                </a:solidFill>
                <a:latin typeface="Menlo-Regular" charset="0"/>
              </a:rPr>
              <a:t>  </a:t>
            </a:r>
            <a:r>
              <a:rPr lang="mr-IN" sz="1600" dirty="0" err="1">
                <a:solidFill>
                  <a:srgbClr val="AA0D91"/>
                </a:solidFill>
                <a:latin typeface="Menlo-Regular" charset="0"/>
              </a:rPr>
              <a:t>return</a:t>
            </a:r>
            <a:r>
              <a:rPr lang="mr-IN" sz="1600" dirty="0">
                <a:solidFill>
                  <a:srgbClr val="000000"/>
                </a:solidFill>
                <a:latin typeface="Menlo-Regular" charset="0"/>
              </a:rPr>
              <a:t> ( </a:t>
            </a:r>
            <a:r>
              <a:rPr lang="mr-IN" sz="1600" dirty="0" err="1">
                <a:solidFill>
                  <a:srgbClr val="000000"/>
                </a:solidFill>
                <a:latin typeface="Menlo-Regular" charset="0"/>
              </a:rPr>
              <a:t>x</a:t>
            </a:r>
            <a:r>
              <a:rPr lang="mr-IN" sz="1600" dirty="0">
                <a:solidFill>
                  <a:srgbClr val="000000"/>
                </a:solidFill>
                <a:latin typeface="Menlo-Regular" charset="0"/>
              </a:rPr>
              <a:t> &lt; </a:t>
            </a:r>
            <a:r>
              <a:rPr lang="mr-IN" sz="1600" dirty="0" err="1">
                <a:solidFill>
                  <a:srgbClr val="000000"/>
                </a:solidFill>
                <a:latin typeface="Menlo-Regular" charset="0"/>
              </a:rPr>
              <a:t>y</a:t>
            </a:r>
            <a:r>
              <a:rPr lang="mr-IN" sz="1600" dirty="0">
                <a:solidFill>
                  <a:srgbClr val="000000"/>
                </a:solidFill>
                <a:latin typeface="Menlo-Regular" charset="0"/>
              </a:rPr>
              <a:t>  ? </a:t>
            </a:r>
            <a:r>
              <a:rPr lang="mr-IN" sz="1600" dirty="0" err="1">
                <a:solidFill>
                  <a:srgbClr val="000000"/>
                </a:solidFill>
                <a:latin typeface="Menlo-Regular" charset="0"/>
              </a:rPr>
              <a:t>x</a:t>
            </a:r>
            <a:r>
              <a:rPr lang="mr-IN" sz="1600" dirty="0">
                <a:solidFill>
                  <a:srgbClr val="000000"/>
                </a:solidFill>
                <a:latin typeface="Menlo-Regular" charset="0"/>
              </a:rPr>
              <a:t> : </a:t>
            </a:r>
            <a:r>
              <a:rPr lang="mr-IN" sz="1600" dirty="0" err="1">
                <a:solidFill>
                  <a:srgbClr val="000000"/>
                </a:solidFill>
                <a:latin typeface="Menlo-Regular" charset="0"/>
              </a:rPr>
              <a:t>y</a:t>
            </a:r>
            <a:r>
              <a:rPr lang="mr-IN" sz="1600" dirty="0">
                <a:solidFill>
                  <a:srgbClr val="000000"/>
                </a:solidFill>
                <a:latin typeface="Menlo-Regular" charset="0"/>
              </a:rPr>
              <a:t>);}</a:t>
            </a:r>
          </a:p>
          <a:p>
            <a:endParaRPr lang="mr-IN" sz="1600" dirty="0">
              <a:solidFill>
                <a:srgbClr val="000000"/>
              </a:solidFill>
              <a:latin typeface="Menlo-Regular" charset="0"/>
            </a:endParaRPr>
          </a:p>
          <a:p>
            <a:r>
              <a:rPr lang="en-US" sz="1600" dirty="0">
                <a:solidFill>
                  <a:srgbClr val="AA0D91"/>
                </a:solidFill>
                <a:latin typeface="Menlo-Regular" charset="0"/>
              </a:rPr>
              <a:t>float</a:t>
            </a:r>
            <a:r>
              <a:rPr lang="en-US" sz="1600" dirty="0">
                <a:solidFill>
                  <a:srgbClr val="000000"/>
                </a:solidFill>
                <a:latin typeface="Menlo-Regular" charset="0"/>
              </a:rPr>
              <a:t> </a:t>
            </a:r>
            <a:r>
              <a:rPr lang="en-US" sz="1600">
                <a:solidFill>
                  <a:srgbClr val="000000"/>
                </a:solidFill>
                <a:latin typeface="Menlo-Regular" charset="0"/>
              </a:rPr>
              <a:t>min(</a:t>
            </a:r>
            <a:r>
              <a:rPr lang="en-US" sz="1600">
                <a:solidFill>
                  <a:srgbClr val="AA0D91"/>
                </a:solidFill>
                <a:latin typeface="Menlo-Regular" charset="0"/>
              </a:rPr>
              <a:t>float</a:t>
            </a:r>
            <a:r>
              <a:rPr lang="en-US" sz="1600">
                <a:solidFill>
                  <a:srgbClr val="000000"/>
                </a:solidFill>
                <a:latin typeface="Menlo-Regular" charset="0"/>
              </a:rPr>
              <a:t> x, </a:t>
            </a:r>
            <a:r>
              <a:rPr lang="en-US" sz="1600">
                <a:solidFill>
                  <a:srgbClr val="AA0D91"/>
                </a:solidFill>
                <a:latin typeface="Menlo-Regular" charset="0"/>
              </a:rPr>
              <a:t>float</a:t>
            </a:r>
            <a:r>
              <a:rPr lang="en-US" sz="1600">
                <a:solidFill>
                  <a:srgbClr val="000000"/>
                </a:solidFill>
                <a:latin typeface="Menlo-Regular" charset="0"/>
              </a:rPr>
              <a:t> y) </a:t>
            </a:r>
            <a:r>
              <a:rPr lang="en-US" sz="1600" dirty="0">
                <a:solidFill>
                  <a:srgbClr val="000000"/>
                </a:solidFill>
                <a:latin typeface="Menlo-Regular" charset="0"/>
              </a:rPr>
              <a:t>{</a:t>
            </a:r>
          </a:p>
          <a:p>
            <a:r>
              <a:rPr lang="mr-IN" sz="1600" dirty="0">
                <a:solidFill>
                  <a:srgbClr val="000000"/>
                </a:solidFill>
                <a:latin typeface="Menlo-Regular" charset="0"/>
              </a:rPr>
              <a:t>    </a:t>
            </a:r>
            <a:r>
              <a:rPr lang="mr-IN" sz="1600" dirty="0" err="1">
                <a:solidFill>
                  <a:srgbClr val="AA0D91"/>
                </a:solidFill>
                <a:latin typeface="Menlo-Regular" charset="0"/>
              </a:rPr>
              <a:t>return</a:t>
            </a:r>
            <a:r>
              <a:rPr lang="mr-IN" sz="1600" dirty="0">
                <a:solidFill>
                  <a:srgbClr val="000000"/>
                </a:solidFill>
                <a:latin typeface="Menlo-Regular" charset="0"/>
              </a:rPr>
              <a:t> ( </a:t>
            </a:r>
            <a:r>
              <a:rPr lang="mr-IN" sz="1600" dirty="0" err="1">
                <a:solidFill>
                  <a:srgbClr val="000000"/>
                </a:solidFill>
                <a:latin typeface="Menlo-Regular" charset="0"/>
              </a:rPr>
              <a:t>x</a:t>
            </a:r>
            <a:r>
              <a:rPr lang="mr-IN" sz="1600" dirty="0">
                <a:solidFill>
                  <a:srgbClr val="000000"/>
                </a:solidFill>
                <a:latin typeface="Menlo-Regular" charset="0"/>
              </a:rPr>
              <a:t> &lt; </a:t>
            </a:r>
            <a:r>
              <a:rPr lang="mr-IN" sz="1600" dirty="0" err="1">
                <a:solidFill>
                  <a:srgbClr val="000000"/>
                </a:solidFill>
                <a:latin typeface="Menlo-Regular" charset="0"/>
              </a:rPr>
              <a:t>y</a:t>
            </a:r>
            <a:r>
              <a:rPr lang="mr-IN" sz="1600" dirty="0">
                <a:solidFill>
                  <a:srgbClr val="000000"/>
                </a:solidFill>
                <a:latin typeface="Menlo-Regular" charset="0"/>
              </a:rPr>
              <a:t>  ? </a:t>
            </a:r>
            <a:r>
              <a:rPr lang="mr-IN" sz="1600" dirty="0" err="1">
                <a:solidFill>
                  <a:srgbClr val="000000"/>
                </a:solidFill>
                <a:latin typeface="Menlo-Regular" charset="0"/>
              </a:rPr>
              <a:t>x</a:t>
            </a:r>
            <a:r>
              <a:rPr lang="mr-IN" sz="1600" dirty="0">
                <a:solidFill>
                  <a:srgbClr val="000000"/>
                </a:solidFill>
                <a:latin typeface="Menlo-Regular" charset="0"/>
              </a:rPr>
              <a:t> : </a:t>
            </a:r>
            <a:r>
              <a:rPr lang="mr-IN" sz="1600" dirty="0" err="1">
                <a:solidFill>
                  <a:srgbClr val="000000"/>
                </a:solidFill>
                <a:latin typeface="Menlo-Regular" charset="0"/>
              </a:rPr>
              <a:t>y</a:t>
            </a:r>
            <a:r>
              <a:rPr lang="mr-IN" sz="1600" dirty="0">
                <a:solidFill>
                  <a:srgbClr val="000000"/>
                </a:solidFill>
                <a:latin typeface="Menlo-Regular" charset="0"/>
              </a:rPr>
              <a:t>);</a:t>
            </a:r>
          </a:p>
          <a:p>
            <a:r>
              <a:rPr lang="mr-IN" sz="1600" dirty="0">
                <a:solidFill>
                  <a:srgbClr val="000000"/>
                </a:solidFill>
                <a:latin typeface="Menlo-Regular" charset="0"/>
              </a:rPr>
              <a:t>}</a:t>
            </a:r>
          </a:p>
          <a:p>
            <a:endParaRPr lang="mr-IN" sz="1600" dirty="0">
              <a:solidFill>
                <a:srgbClr val="000000"/>
              </a:solidFill>
              <a:latin typeface="Menlo-Regular" charset="0"/>
            </a:endParaRPr>
          </a:p>
          <a:p>
            <a:r>
              <a:rPr lang="en-US" sz="1600" dirty="0" err="1">
                <a:solidFill>
                  <a:srgbClr val="AA0D91"/>
                </a:solidFill>
                <a:latin typeface="Menlo-Regular" charset="0"/>
              </a:rPr>
              <a:t>int</a:t>
            </a:r>
            <a:r>
              <a:rPr lang="en-US" sz="1600" dirty="0">
                <a:solidFill>
                  <a:srgbClr val="000000"/>
                </a:solidFill>
                <a:latin typeface="Menlo-Regular" charset="0"/>
              </a:rPr>
              <a:t> main( ) {</a:t>
            </a:r>
          </a:p>
          <a:p>
            <a:r>
              <a:rPr lang="mr-IN" sz="1600" dirty="0">
                <a:solidFill>
                  <a:srgbClr val="000000"/>
                </a:solidFill>
                <a:latin typeface="Menlo-Regular" charset="0"/>
              </a:rPr>
              <a:t>    </a:t>
            </a:r>
            <a:r>
              <a:rPr lang="en-US" sz="1600" dirty="0" err="1">
                <a:solidFill>
                  <a:srgbClr val="AA0D91"/>
                </a:solidFill>
                <a:latin typeface="Menlo-Regular" charset="0"/>
              </a:rPr>
              <a:t>int</a:t>
            </a:r>
            <a:r>
              <a:rPr lang="mr-IN" sz="1600" dirty="0">
                <a:solidFill>
                  <a:srgbClr val="000000"/>
                </a:solidFill>
                <a:latin typeface="Menlo-Regular" charset="0"/>
              </a:rPr>
              <a:t> </a:t>
            </a:r>
            <a:r>
              <a:rPr lang="en-US" sz="1600" dirty="0" err="1">
                <a:solidFill>
                  <a:srgbClr val="000000"/>
                </a:solidFill>
                <a:latin typeface="Menlo-Regular" charset="0"/>
              </a:rPr>
              <a:t>a</a:t>
            </a:r>
            <a:r>
              <a:rPr lang="mr-IN" sz="1600" dirty="0">
                <a:solidFill>
                  <a:srgbClr val="000000"/>
                </a:solidFill>
                <a:latin typeface="Menlo-Regular" charset="0"/>
              </a:rPr>
              <a:t>= </a:t>
            </a:r>
            <a:r>
              <a:rPr lang="en-US" sz="1600" dirty="0">
                <a:solidFill>
                  <a:srgbClr val="000000"/>
                </a:solidFill>
                <a:latin typeface="Menlo-Regular" charset="0"/>
              </a:rPr>
              <a:t>min</a:t>
            </a:r>
            <a:r>
              <a:rPr lang="mr-IN" sz="1600" dirty="0">
                <a:solidFill>
                  <a:srgbClr val="000000"/>
                </a:solidFill>
                <a:latin typeface="Menlo-Regular" charset="0"/>
              </a:rPr>
              <a:t>(</a:t>
            </a:r>
            <a:r>
              <a:rPr lang="mr-IN" sz="1600" dirty="0">
                <a:solidFill>
                  <a:srgbClr val="1C00CF"/>
                </a:solidFill>
                <a:latin typeface="Menlo-Regular" charset="0"/>
              </a:rPr>
              <a:t>4</a:t>
            </a:r>
            <a:r>
              <a:rPr lang="mr-IN" sz="1600" dirty="0">
                <a:solidFill>
                  <a:srgbClr val="000000"/>
                </a:solidFill>
                <a:latin typeface="Menlo-Regular" charset="0"/>
              </a:rPr>
              <a:t>,</a:t>
            </a:r>
            <a:r>
              <a:rPr lang="en-US" sz="1600" dirty="0">
                <a:solidFill>
                  <a:srgbClr val="000000"/>
                </a:solidFill>
                <a:latin typeface="Menlo-Regular" charset="0"/>
              </a:rPr>
              <a:t> 1</a:t>
            </a:r>
            <a:r>
              <a:rPr lang="mr-IN" sz="1600" dirty="0">
                <a:solidFill>
                  <a:srgbClr val="000000"/>
                </a:solidFill>
                <a:latin typeface="Menlo-Regular" charset="0"/>
              </a:rPr>
              <a:t>);</a:t>
            </a:r>
          </a:p>
          <a:p>
            <a:r>
              <a:rPr lang="mr-IN" sz="1600" dirty="0">
                <a:solidFill>
                  <a:srgbClr val="000000"/>
                </a:solidFill>
                <a:latin typeface="Menlo-Regular" charset="0"/>
              </a:rPr>
              <a:t>    </a:t>
            </a:r>
            <a:r>
              <a:rPr lang="mr-IN" sz="1600" dirty="0" err="1">
                <a:solidFill>
                  <a:srgbClr val="AA0D91"/>
                </a:solidFill>
                <a:latin typeface="Menlo-Regular" charset="0"/>
              </a:rPr>
              <a:t>float</a:t>
            </a:r>
            <a:r>
              <a:rPr lang="mr-IN" sz="1600" dirty="0">
                <a:solidFill>
                  <a:srgbClr val="000000"/>
                </a:solidFill>
                <a:latin typeface="Menlo-Regular" charset="0"/>
              </a:rPr>
              <a:t> </a:t>
            </a:r>
            <a:r>
              <a:rPr lang="en-US" sz="1600" dirty="0" err="1">
                <a:solidFill>
                  <a:srgbClr val="000000"/>
                </a:solidFill>
                <a:latin typeface="Menlo-Regular" charset="0"/>
              </a:rPr>
              <a:t>b</a:t>
            </a:r>
            <a:r>
              <a:rPr lang="mr-IN" sz="1600" dirty="0">
                <a:solidFill>
                  <a:srgbClr val="000000"/>
                </a:solidFill>
                <a:latin typeface="Menlo-Regular" charset="0"/>
              </a:rPr>
              <a:t>= </a:t>
            </a:r>
            <a:r>
              <a:rPr lang="mr-IN" sz="1600" dirty="0" err="1">
                <a:solidFill>
                  <a:srgbClr val="000000"/>
                </a:solidFill>
                <a:latin typeface="Menlo-Regular" charset="0"/>
              </a:rPr>
              <a:t>min</a:t>
            </a:r>
            <a:r>
              <a:rPr lang="mr-IN" sz="1600" dirty="0">
                <a:solidFill>
                  <a:srgbClr val="000000"/>
                </a:solidFill>
                <a:latin typeface="Menlo-Regular" charset="0"/>
              </a:rPr>
              <a:t>(</a:t>
            </a:r>
            <a:r>
              <a:rPr lang="mr-IN" sz="1600" dirty="0">
                <a:solidFill>
                  <a:srgbClr val="1C00CF"/>
                </a:solidFill>
                <a:latin typeface="Menlo-Regular" charset="0"/>
              </a:rPr>
              <a:t>4.56F</a:t>
            </a:r>
            <a:r>
              <a:rPr lang="mr-IN" sz="1600" dirty="0">
                <a:solidFill>
                  <a:srgbClr val="000000"/>
                </a:solidFill>
                <a:latin typeface="Menlo-Regular" charset="0"/>
              </a:rPr>
              <a:t>, </a:t>
            </a:r>
            <a:r>
              <a:rPr lang="mr-IN" sz="1600" dirty="0">
                <a:solidFill>
                  <a:srgbClr val="1C00CF"/>
                </a:solidFill>
                <a:latin typeface="Menlo-Regular" charset="0"/>
              </a:rPr>
              <a:t>1.23F</a:t>
            </a:r>
            <a:r>
              <a:rPr lang="mr-IN" sz="1600" dirty="0">
                <a:solidFill>
                  <a:srgbClr val="000000"/>
                </a:solidFill>
                <a:latin typeface="Menlo-Regular" charset="0"/>
              </a:rPr>
              <a:t>);</a:t>
            </a:r>
          </a:p>
          <a:p>
            <a:r>
              <a:rPr lang="mr-IN" sz="1600" dirty="0">
                <a:solidFill>
                  <a:srgbClr val="000000"/>
                </a:solidFill>
                <a:latin typeface="Menlo-Regular" charset="0"/>
              </a:rPr>
              <a:t>}</a:t>
            </a:r>
            <a:endParaRPr lang="en-US" sz="1600" dirty="0"/>
          </a:p>
        </p:txBody>
      </p:sp>
      <p:sp>
        <p:nvSpPr>
          <p:cNvPr id="5" name="Rectangle 4"/>
          <p:cNvSpPr/>
          <p:nvPr/>
        </p:nvSpPr>
        <p:spPr>
          <a:xfrm>
            <a:off x="416802" y="4446479"/>
            <a:ext cx="8285871" cy="1200329"/>
          </a:xfrm>
          <a:prstGeom prst="rect">
            <a:avLst/>
          </a:prstGeom>
        </p:spPr>
        <p:txBody>
          <a:bodyPr wrap="square">
            <a:spAutoFit/>
          </a:bodyPr>
          <a:lstStyle/>
          <a:p>
            <a:r>
              <a:rPr lang="en-US" dirty="0" err="1">
                <a:latin typeface="AndaleMono" charset="0"/>
              </a:rPr>
              <a:t>MacBook-Francesco:ProgrammI</a:t>
            </a:r>
            <a:r>
              <a:rPr lang="en-US" dirty="0">
                <a:latin typeface="AndaleMono" charset="0"/>
              </a:rPr>
              <a:t> </a:t>
            </a:r>
            <a:r>
              <a:rPr lang="en-US" dirty="0" err="1">
                <a:latin typeface="AndaleMono" charset="0"/>
              </a:rPr>
              <a:t>francescosantini</a:t>
            </a:r>
            <a:r>
              <a:rPr lang="en-US" dirty="0">
                <a:latin typeface="AndaleMono" charset="0"/>
              </a:rPr>
              <a:t>$ </a:t>
            </a:r>
            <a:r>
              <a:rPr lang="en-US" dirty="0" err="1">
                <a:latin typeface="AndaleMono" charset="0"/>
              </a:rPr>
              <a:t>gcc</a:t>
            </a:r>
            <a:r>
              <a:rPr lang="en-US" dirty="0">
                <a:latin typeface="AndaleMono" charset="0"/>
              </a:rPr>
              <a:t> </a:t>
            </a:r>
            <a:r>
              <a:rPr lang="en-US" dirty="0" err="1">
                <a:latin typeface="AndaleMono" charset="0"/>
              </a:rPr>
              <a:t>esempio.c</a:t>
            </a:r>
            <a:endParaRPr lang="en-US" dirty="0">
              <a:latin typeface="AndaleMono" charset="0"/>
            </a:endParaRPr>
          </a:p>
          <a:p>
            <a:r>
              <a:rPr lang="en-US" dirty="0">
                <a:latin typeface="AndaleMono" charset="0"/>
              </a:rPr>
              <a:t>esempio.c:8:7: error: conflicting types for 'min'</a:t>
            </a:r>
          </a:p>
          <a:p>
            <a:r>
              <a:rPr lang="en-US" dirty="0">
                <a:latin typeface="AndaleMono" charset="0"/>
              </a:rPr>
              <a:t>float min(float a, float b) {</a:t>
            </a:r>
          </a:p>
          <a:p>
            <a:r>
              <a:rPr lang="mr-IN" dirty="0">
                <a:latin typeface="AndaleMono" charset="0"/>
              </a:rPr>
              <a:t>      ^</a:t>
            </a:r>
            <a:endParaRPr lang="en-US" dirty="0"/>
          </a:p>
        </p:txBody>
      </p:sp>
      <p:sp>
        <p:nvSpPr>
          <p:cNvPr id="6" name="Rectangle 5"/>
          <p:cNvSpPr/>
          <p:nvPr/>
        </p:nvSpPr>
        <p:spPr>
          <a:xfrm>
            <a:off x="436999" y="5875180"/>
            <a:ext cx="8245475" cy="369332"/>
          </a:xfrm>
          <a:prstGeom prst="rect">
            <a:avLst/>
          </a:prstGeom>
        </p:spPr>
        <p:txBody>
          <a:bodyPr wrap="square">
            <a:spAutoFit/>
          </a:bodyPr>
          <a:lstStyle/>
          <a:p>
            <a:r>
              <a:rPr lang="en-US" dirty="0" err="1">
                <a:latin typeface="AndaleMono" charset="0"/>
              </a:rPr>
              <a:t>MacBook-Francesco:ProgrammI</a:t>
            </a:r>
            <a:r>
              <a:rPr lang="en-US" dirty="0">
                <a:latin typeface="AndaleMono" charset="0"/>
              </a:rPr>
              <a:t> </a:t>
            </a:r>
            <a:r>
              <a:rPr lang="en-US" dirty="0" err="1">
                <a:latin typeface="AndaleMono" charset="0"/>
              </a:rPr>
              <a:t>francescosantini</a:t>
            </a:r>
            <a:r>
              <a:rPr lang="en-US" dirty="0">
                <a:latin typeface="AndaleMono" charset="0"/>
              </a:rPr>
              <a:t>$ g++ </a:t>
            </a:r>
            <a:r>
              <a:rPr lang="en-US" dirty="0" err="1">
                <a:latin typeface="AndaleMono" charset="0"/>
              </a:rPr>
              <a:t>esempio.c</a:t>
            </a:r>
            <a:endParaRPr lang="en-US" dirty="0"/>
          </a:p>
        </p:txBody>
      </p:sp>
    </p:spTree>
    <p:extLst>
      <p:ext uri="{BB962C8B-B14F-4D97-AF65-F5344CB8AC3E}">
        <p14:creationId xmlns:p14="http://schemas.microsoft.com/office/powerpoint/2010/main" val="2137862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6C06E-7A31-114D-A6A4-660A92B2BDA1}"/>
              </a:ext>
            </a:extLst>
          </p:cNvPr>
          <p:cNvSpPr>
            <a:spLocks noGrp="1"/>
          </p:cNvSpPr>
          <p:nvPr>
            <p:ph type="title"/>
          </p:nvPr>
        </p:nvSpPr>
        <p:spPr/>
        <p:txBody>
          <a:bodyPr>
            <a:normAutofit fontScale="90000"/>
          </a:bodyPr>
          <a:lstStyle/>
          <a:p>
            <a:r>
              <a:rPr lang="en-US" dirty="0"/>
              <a:t>Su </a:t>
            </a:r>
            <a:r>
              <a:rPr lang="en-US" dirty="0" err="1"/>
              <a:t>libro</a:t>
            </a:r>
            <a:endParaRPr lang="en-US" dirty="0"/>
          </a:p>
        </p:txBody>
      </p:sp>
      <p:sp>
        <p:nvSpPr>
          <p:cNvPr id="3" name="Content Placeholder 2">
            <a:extLst>
              <a:ext uri="{FF2B5EF4-FFF2-40B4-BE49-F238E27FC236}">
                <a16:creationId xmlns:a16="http://schemas.microsoft.com/office/drawing/2014/main" id="{0DADA375-5FAF-1240-B070-617C10FA633F}"/>
              </a:ext>
            </a:extLst>
          </p:cNvPr>
          <p:cNvSpPr>
            <a:spLocks noGrp="1"/>
          </p:cNvSpPr>
          <p:nvPr>
            <p:ph idx="1"/>
          </p:nvPr>
        </p:nvSpPr>
        <p:spPr/>
        <p:txBody>
          <a:bodyPr/>
          <a:lstStyle/>
          <a:p>
            <a:r>
              <a:rPr lang="en-US" dirty="0" err="1"/>
              <a:t>Sezioni</a:t>
            </a:r>
            <a:r>
              <a:rPr lang="en-US" dirty="0"/>
              <a:t> 5.1-5.6</a:t>
            </a:r>
          </a:p>
          <a:p>
            <a:r>
              <a:rPr lang="en-US" dirty="0" err="1"/>
              <a:t>Sezione</a:t>
            </a:r>
            <a:r>
              <a:rPr lang="en-US" dirty="0"/>
              <a:t> 15.3</a:t>
            </a:r>
          </a:p>
          <a:p>
            <a:r>
              <a:rPr lang="en-US" dirty="0" err="1"/>
              <a:t>Sezione</a:t>
            </a:r>
            <a:r>
              <a:rPr lang="en-US"/>
              <a:t> 7.4</a:t>
            </a:r>
          </a:p>
          <a:p>
            <a:pPr marL="0" indent="0">
              <a:buNone/>
            </a:pPr>
            <a:endParaRPr lang="en-US" dirty="0"/>
          </a:p>
        </p:txBody>
      </p:sp>
    </p:spTree>
    <p:extLst>
      <p:ext uri="{BB962C8B-B14F-4D97-AF65-F5344CB8AC3E}">
        <p14:creationId xmlns:p14="http://schemas.microsoft.com/office/powerpoint/2010/main" val="667282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Function definition</a:t>
            </a:r>
          </a:p>
        </p:txBody>
      </p:sp>
      <p:sp>
        <p:nvSpPr>
          <p:cNvPr id="3" name="Content Placeholder 2"/>
          <p:cNvSpPr>
            <a:spLocks noGrp="1"/>
          </p:cNvSpPr>
          <p:nvPr>
            <p:ph idx="1"/>
          </p:nvPr>
        </p:nvSpPr>
        <p:spPr>
          <a:xfrm>
            <a:off x="457200" y="1112976"/>
            <a:ext cx="8245474" cy="3157399"/>
          </a:xfrm>
        </p:spPr>
        <p:txBody>
          <a:bodyPr/>
          <a:lstStyle/>
          <a:p>
            <a:r>
              <a:rPr lang="en-US" dirty="0"/>
              <a:t>The </a:t>
            </a:r>
            <a:r>
              <a:rPr lang="en-US" i="1" dirty="0"/>
              <a:t>definition </a:t>
            </a:r>
            <a:r>
              <a:rPr lang="en-US" dirty="0"/>
              <a:t>of a function consists of a </a:t>
            </a:r>
            <a:r>
              <a:rPr lang="en-US" i="1" dirty="0"/>
              <a:t>function head </a:t>
            </a:r>
            <a:r>
              <a:rPr lang="en-US" dirty="0"/>
              <a:t>(or the </a:t>
            </a:r>
            <a:r>
              <a:rPr lang="en-US" i="1" dirty="0" err="1"/>
              <a:t>declarator</a:t>
            </a:r>
            <a:r>
              <a:rPr lang="en-US" dirty="0"/>
              <a:t>), and a </a:t>
            </a:r>
            <a:r>
              <a:rPr lang="en-US" i="1" dirty="0"/>
              <a:t>function block</a:t>
            </a:r>
            <a:r>
              <a:rPr lang="en-US" dirty="0"/>
              <a:t>. </a:t>
            </a:r>
          </a:p>
          <a:p>
            <a:r>
              <a:rPr lang="en-US" dirty="0"/>
              <a:t>The function head specifies the name of the function, the type of its return value, and the types and names of its parameters, if any. </a:t>
            </a:r>
          </a:p>
          <a:p>
            <a:r>
              <a:rPr lang="en-US" dirty="0"/>
              <a:t>The statements in the function block specify what the function does. </a:t>
            </a:r>
          </a:p>
          <a:p>
            <a:pPr marL="0" indent="0">
              <a:buNone/>
            </a:pPr>
            <a:endParaRPr lang="en-US" dirty="0"/>
          </a:p>
        </p:txBody>
      </p:sp>
      <p:sp>
        <p:nvSpPr>
          <p:cNvPr id="6" name="TextBox 5"/>
          <p:cNvSpPr txBox="1"/>
          <p:nvPr/>
        </p:nvSpPr>
        <p:spPr>
          <a:xfrm>
            <a:off x="0" y="4500469"/>
            <a:ext cx="9070112" cy="1323439"/>
          </a:xfrm>
          <a:prstGeom prst="rect">
            <a:avLst/>
          </a:prstGeom>
          <a:noFill/>
        </p:spPr>
        <p:txBody>
          <a:bodyPr wrap="none" rtlCol="0">
            <a:spAutoFit/>
          </a:bodyPr>
          <a:lstStyle/>
          <a:p>
            <a:r>
              <a:rPr lang="en-US" sz="2000" b="1" i="1" dirty="0"/>
              <a:t>type </a:t>
            </a:r>
            <a:r>
              <a:rPr lang="en-US" sz="2000" b="1" i="1" dirty="0" err="1"/>
              <a:t>function_name</a:t>
            </a:r>
            <a:r>
              <a:rPr lang="en-US" sz="2000" b="1" i="1" dirty="0"/>
              <a:t> (type parameter_name1, type parameter_name2,</a:t>
            </a:r>
            <a:r>
              <a:rPr lang="mr-IN" sz="2000" b="1" i="1" dirty="0"/>
              <a:t>…</a:t>
            </a:r>
            <a:r>
              <a:rPr lang="en-US" sz="2000" b="1" i="1" dirty="0"/>
              <a:t>) {</a:t>
            </a:r>
          </a:p>
          <a:p>
            <a:endParaRPr lang="en-US" sz="2000" b="1" i="1" dirty="0"/>
          </a:p>
          <a:p>
            <a:r>
              <a:rPr lang="en-US" sz="2000" b="1" i="1" dirty="0"/>
              <a:t>       //statements;</a:t>
            </a:r>
          </a:p>
          <a:p>
            <a:r>
              <a:rPr lang="en-US" sz="2000" b="1" i="1" dirty="0"/>
              <a:t>}</a:t>
            </a:r>
          </a:p>
        </p:txBody>
      </p:sp>
    </p:spTree>
    <p:extLst>
      <p:ext uri="{BB962C8B-B14F-4D97-AF65-F5344CB8AC3E}">
        <p14:creationId xmlns:p14="http://schemas.microsoft.com/office/powerpoint/2010/main" val="2334335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Function return</a:t>
            </a:r>
          </a:p>
        </p:txBody>
      </p:sp>
      <p:sp>
        <p:nvSpPr>
          <p:cNvPr id="3" name="Content Placeholder 2"/>
          <p:cNvSpPr>
            <a:spLocks noGrp="1"/>
          </p:cNvSpPr>
          <p:nvPr>
            <p:ph idx="1"/>
          </p:nvPr>
        </p:nvSpPr>
        <p:spPr/>
        <p:txBody>
          <a:bodyPr/>
          <a:lstStyle/>
          <a:p>
            <a:r>
              <a:rPr lang="en-US" dirty="0"/>
              <a:t>Always write the return-value type</a:t>
            </a:r>
          </a:p>
          <a:p>
            <a:pPr lvl="1"/>
            <a:r>
              <a:rPr lang="en-US" dirty="0"/>
              <a:t>It is </a:t>
            </a:r>
            <a:r>
              <a:rPr lang="en-US" b="1" dirty="0" err="1"/>
              <a:t>int</a:t>
            </a:r>
            <a:r>
              <a:rPr lang="en-US" dirty="0"/>
              <a:t> if not specified</a:t>
            </a:r>
          </a:p>
        </p:txBody>
      </p:sp>
    </p:spTree>
    <p:extLst>
      <p:ext uri="{BB962C8B-B14F-4D97-AF65-F5344CB8AC3E}">
        <p14:creationId xmlns:p14="http://schemas.microsoft.com/office/powerpoint/2010/main" val="286794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Function declaration</a:t>
            </a:r>
          </a:p>
        </p:txBody>
      </p:sp>
      <p:sp>
        <p:nvSpPr>
          <p:cNvPr id="3" name="Content Placeholder 2"/>
          <p:cNvSpPr>
            <a:spLocks noGrp="1"/>
          </p:cNvSpPr>
          <p:nvPr>
            <p:ph idx="1"/>
          </p:nvPr>
        </p:nvSpPr>
        <p:spPr/>
        <p:txBody>
          <a:bodyPr/>
          <a:lstStyle/>
          <a:p>
            <a:r>
              <a:rPr lang="en-US" dirty="0"/>
              <a:t>By declaring a function before using it, you inform the compiler of its type: in other words, a </a:t>
            </a:r>
            <a:r>
              <a:rPr lang="en-US" i="1" dirty="0"/>
              <a:t>declaration </a:t>
            </a:r>
            <a:r>
              <a:rPr lang="en-US" dirty="0"/>
              <a:t>describes a function’s interface</a:t>
            </a:r>
          </a:p>
          <a:p>
            <a:r>
              <a:rPr lang="en-US" dirty="0"/>
              <a:t>A declaration defines the </a:t>
            </a:r>
            <a:r>
              <a:rPr lang="en-US" b="1" dirty="0"/>
              <a:t>type</a:t>
            </a:r>
            <a:r>
              <a:rPr lang="en-US" dirty="0"/>
              <a:t> of a function</a:t>
            </a:r>
          </a:p>
          <a:p>
            <a:pPr lvl="1"/>
            <a:r>
              <a:rPr lang="en-US" dirty="0"/>
              <a:t>The number and types of its parameters</a:t>
            </a:r>
          </a:p>
          <a:p>
            <a:pPr lvl="1"/>
            <a:r>
              <a:rPr lang="en-US" dirty="0"/>
              <a:t>The type of what returned</a:t>
            </a:r>
          </a:p>
          <a:p>
            <a:r>
              <a:rPr lang="en-US" dirty="0"/>
              <a:t>The identifiers of the parameters in a function declaration are optional. If you include the names, their scope ends with the prototype itself</a:t>
            </a:r>
          </a:p>
        </p:txBody>
      </p:sp>
      <p:sp>
        <p:nvSpPr>
          <p:cNvPr id="4" name="TextBox 3"/>
          <p:cNvSpPr txBox="1"/>
          <p:nvPr/>
        </p:nvSpPr>
        <p:spPr>
          <a:xfrm>
            <a:off x="140532" y="5105152"/>
            <a:ext cx="8985152" cy="400110"/>
          </a:xfrm>
          <a:prstGeom prst="rect">
            <a:avLst/>
          </a:prstGeom>
          <a:noFill/>
        </p:spPr>
        <p:txBody>
          <a:bodyPr wrap="none" rtlCol="0">
            <a:spAutoFit/>
          </a:bodyPr>
          <a:lstStyle/>
          <a:p>
            <a:r>
              <a:rPr lang="en-US" sz="2000" b="1" i="1" dirty="0"/>
              <a:t>type </a:t>
            </a:r>
            <a:r>
              <a:rPr lang="en-US" sz="2000" b="1" i="1" dirty="0" err="1"/>
              <a:t>function_name</a:t>
            </a:r>
            <a:r>
              <a:rPr lang="en-US" sz="2000" b="1" i="1" dirty="0"/>
              <a:t> (type parameter_name1, type parameter_name2,</a:t>
            </a:r>
            <a:r>
              <a:rPr lang="mr-IN" sz="2000" b="1" i="1" dirty="0"/>
              <a:t>…</a:t>
            </a:r>
            <a:r>
              <a:rPr lang="en-US" sz="2000" b="1" i="1" dirty="0"/>
              <a:t>);</a:t>
            </a:r>
          </a:p>
        </p:txBody>
      </p:sp>
      <p:sp>
        <p:nvSpPr>
          <p:cNvPr id="5" name="TextBox 4"/>
          <p:cNvSpPr txBox="1"/>
          <p:nvPr/>
        </p:nvSpPr>
        <p:spPr>
          <a:xfrm>
            <a:off x="2405575" y="6011485"/>
            <a:ext cx="4455066" cy="400110"/>
          </a:xfrm>
          <a:prstGeom prst="rect">
            <a:avLst/>
          </a:prstGeom>
          <a:noFill/>
        </p:spPr>
        <p:txBody>
          <a:bodyPr wrap="none" rtlCol="0">
            <a:spAutoFit/>
          </a:bodyPr>
          <a:lstStyle/>
          <a:p>
            <a:r>
              <a:rPr lang="en-US" sz="2000" b="1" i="1" dirty="0"/>
              <a:t>type </a:t>
            </a:r>
            <a:r>
              <a:rPr lang="en-US" sz="2000" b="1" i="1" dirty="0" err="1"/>
              <a:t>function_name</a:t>
            </a:r>
            <a:r>
              <a:rPr lang="en-US" sz="2000" b="1" i="1" dirty="0"/>
              <a:t> (type, type,</a:t>
            </a:r>
            <a:r>
              <a:rPr lang="mr-IN" sz="2000" b="1" i="1" dirty="0"/>
              <a:t>…</a:t>
            </a:r>
            <a:r>
              <a:rPr lang="en-US" sz="2000" b="1" i="1" dirty="0"/>
              <a:t>);</a:t>
            </a:r>
          </a:p>
        </p:txBody>
      </p:sp>
      <p:sp>
        <p:nvSpPr>
          <p:cNvPr id="6" name="TextBox 5"/>
          <p:cNvSpPr txBox="1"/>
          <p:nvPr/>
        </p:nvSpPr>
        <p:spPr>
          <a:xfrm>
            <a:off x="0" y="6398986"/>
            <a:ext cx="2505814" cy="369332"/>
          </a:xfrm>
          <a:prstGeom prst="rect">
            <a:avLst/>
          </a:prstGeom>
          <a:noFill/>
        </p:spPr>
        <p:txBody>
          <a:bodyPr wrap="none" rtlCol="0">
            <a:spAutoFit/>
          </a:bodyPr>
          <a:lstStyle/>
          <a:p>
            <a:r>
              <a:rPr lang="en-US"/>
              <a:t>Both valid declarations</a:t>
            </a:r>
          </a:p>
        </p:txBody>
      </p:sp>
    </p:spTree>
    <p:extLst>
      <p:ext uri="{BB962C8B-B14F-4D97-AF65-F5344CB8AC3E}">
        <p14:creationId xmlns:p14="http://schemas.microsoft.com/office/powerpoint/2010/main" val="1225639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Identifier scope 2</a:t>
            </a:r>
          </a:p>
        </p:txBody>
      </p:sp>
      <p:sp>
        <p:nvSpPr>
          <p:cNvPr id="3" name="Content Placeholder 2"/>
          <p:cNvSpPr>
            <a:spLocks noGrp="1"/>
          </p:cNvSpPr>
          <p:nvPr>
            <p:ph idx="1"/>
          </p:nvPr>
        </p:nvSpPr>
        <p:spPr/>
        <p:txBody>
          <a:bodyPr>
            <a:normAutofit lnSpcReduction="10000"/>
          </a:bodyPr>
          <a:lstStyle/>
          <a:p>
            <a:r>
              <a:rPr lang="en-US" i="1" dirty="0"/>
              <a:t>Block scope: </a:t>
            </a:r>
            <a:r>
              <a:rPr lang="en-US" dirty="0"/>
              <a:t>identifiers declared within a block have block scope. You can use such an identifier only from its declaration to the end of the smallest block containing that declaration. The smallest containing block is often, but not necessarily, the body of a function definition. In C11, </a:t>
            </a:r>
            <a:r>
              <a:rPr lang="en-US" b="1" dirty="0"/>
              <a:t>declarations do not have to be placed before all statements in a function block</a:t>
            </a:r>
            <a:r>
              <a:rPr lang="en-US" dirty="0"/>
              <a:t>. The parameter names in </a:t>
            </a:r>
            <a:r>
              <a:rPr lang="en-US" b="1" dirty="0"/>
              <a:t>the head of a function definition also have block scope</a:t>
            </a:r>
            <a:r>
              <a:rPr lang="en-US" dirty="0"/>
              <a:t>, and are valid within the corresponding function block. </a:t>
            </a:r>
          </a:p>
          <a:p>
            <a:r>
              <a:rPr lang="en-US" i="1" dirty="0"/>
              <a:t>Function prototype scope: </a:t>
            </a:r>
            <a:r>
              <a:rPr lang="en-US" dirty="0"/>
              <a:t>The parameter names in a function prototype have function prototype scope. Because these parameter names are not significant outside the prototype itself, they are meaningful only as comments, and can also be omitted.</a:t>
            </a:r>
          </a:p>
        </p:txBody>
      </p:sp>
    </p:spTree>
    <p:extLst>
      <p:ext uri="{BB962C8B-B14F-4D97-AF65-F5344CB8AC3E}">
        <p14:creationId xmlns:p14="http://schemas.microsoft.com/office/powerpoint/2010/main" val="1833396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1</a:t>
            </a:r>
          </a:p>
        </p:txBody>
      </p:sp>
      <p:sp>
        <p:nvSpPr>
          <p:cNvPr id="4" name="TextBox 3"/>
          <p:cNvSpPr txBox="1"/>
          <p:nvPr/>
        </p:nvSpPr>
        <p:spPr>
          <a:xfrm>
            <a:off x="299350" y="987808"/>
            <a:ext cx="8403324" cy="3170099"/>
          </a:xfrm>
          <a:prstGeom prst="rect">
            <a:avLst/>
          </a:prstGeom>
          <a:noFill/>
        </p:spPr>
        <p:txBody>
          <a:bodyPr wrap="square" rtlCol="0">
            <a:spAutoFit/>
          </a:bodyPr>
          <a:lstStyle/>
          <a:p>
            <a:r>
              <a:rPr lang="en-US" sz="2000" dirty="0" err="1"/>
              <a:t>int</a:t>
            </a:r>
            <a:r>
              <a:rPr lang="en-US" sz="2000" dirty="0"/>
              <a:t> p;     </a:t>
            </a:r>
          </a:p>
          <a:p>
            <a:endParaRPr lang="en-US" sz="2000" dirty="0"/>
          </a:p>
          <a:p>
            <a:r>
              <a:rPr lang="en-US" sz="2000" dirty="0" err="1"/>
              <a:t>int</a:t>
            </a:r>
            <a:r>
              <a:rPr lang="en-US" sz="2000" dirty="0"/>
              <a:t> fun1 (</a:t>
            </a:r>
            <a:r>
              <a:rPr lang="en-US" sz="2000" dirty="0" err="1"/>
              <a:t>int</a:t>
            </a:r>
            <a:r>
              <a:rPr lang="en-US" sz="2000" dirty="0"/>
              <a:t> q);                     </a:t>
            </a:r>
          </a:p>
          <a:p>
            <a:endParaRPr lang="en-US" sz="2000" dirty="0"/>
          </a:p>
          <a:p>
            <a:r>
              <a:rPr lang="en-US" sz="2000" dirty="0" err="1"/>
              <a:t>int</a:t>
            </a:r>
            <a:r>
              <a:rPr lang="en-US" sz="2000" dirty="0"/>
              <a:t> fun2 (</a:t>
            </a:r>
            <a:r>
              <a:rPr lang="en-US" sz="2000" dirty="0" err="1"/>
              <a:t>int</a:t>
            </a:r>
            <a:r>
              <a:rPr lang="en-US" sz="2000" dirty="0"/>
              <a:t> r) </a:t>
            </a:r>
          </a:p>
          <a:p>
            <a:r>
              <a:rPr lang="en-US" sz="2000" dirty="0"/>
              <a:t>{ </a:t>
            </a:r>
          </a:p>
          <a:p>
            <a:r>
              <a:rPr lang="en-US" sz="2000" dirty="0"/>
              <a:t>    </a:t>
            </a:r>
            <a:r>
              <a:rPr lang="en-US" sz="2000" dirty="0" err="1"/>
              <a:t>int</a:t>
            </a:r>
            <a:r>
              <a:rPr lang="en-US" sz="2000" dirty="0"/>
              <a:t> s = r + 3;</a:t>
            </a:r>
          </a:p>
          <a:p>
            <a:r>
              <a:rPr lang="en-US" sz="2000" dirty="0"/>
              <a:t>    while( r != s) </a:t>
            </a:r>
          </a:p>
          <a:p>
            <a:r>
              <a:rPr lang="en-US" sz="2000" dirty="0"/>
              <a:t>       r--;</a:t>
            </a:r>
          </a:p>
          <a:p>
            <a:r>
              <a:rPr lang="en-US" sz="2000" dirty="0"/>
              <a:t>} </a:t>
            </a:r>
          </a:p>
        </p:txBody>
      </p:sp>
      <p:sp>
        <p:nvSpPr>
          <p:cNvPr id="5" name="TextBox 4"/>
          <p:cNvSpPr txBox="1"/>
          <p:nvPr/>
        </p:nvSpPr>
        <p:spPr>
          <a:xfrm>
            <a:off x="2472987" y="5915431"/>
            <a:ext cx="4699043" cy="400110"/>
          </a:xfrm>
          <a:prstGeom prst="rect">
            <a:avLst/>
          </a:prstGeom>
          <a:noFill/>
        </p:spPr>
        <p:txBody>
          <a:bodyPr wrap="none" rtlCol="0">
            <a:spAutoFit/>
          </a:bodyPr>
          <a:lstStyle/>
          <a:p>
            <a:r>
              <a:rPr lang="en-US" sz="2000" dirty="0"/>
              <a:t>p, fun1, fun2                      q                </a:t>
            </a:r>
            <a:r>
              <a:rPr lang="en-US" sz="2000" dirty="0" err="1"/>
              <a:t>r,s</a:t>
            </a:r>
            <a:endParaRPr lang="en-US" sz="2000" dirty="0"/>
          </a:p>
        </p:txBody>
      </p:sp>
      <p:grpSp>
        <p:nvGrpSpPr>
          <p:cNvPr id="14" name="Group 13"/>
          <p:cNvGrpSpPr/>
          <p:nvPr/>
        </p:nvGrpSpPr>
        <p:grpSpPr>
          <a:xfrm>
            <a:off x="1578912" y="4699269"/>
            <a:ext cx="6236303" cy="1271183"/>
            <a:chOff x="1578912" y="4699269"/>
            <a:chExt cx="6236303" cy="1271183"/>
          </a:xfrm>
        </p:grpSpPr>
        <p:sp>
          <p:nvSpPr>
            <p:cNvPr id="8" name="Right Brace 7"/>
            <p:cNvSpPr/>
            <p:nvPr/>
          </p:nvSpPr>
          <p:spPr>
            <a:xfrm rot="16200000">
              <a:off x="3148403" y="4019530"/>
              <a:ext cx="362105" cy="3501087"/>
            </a:xfrm>
            <a:prstGeom prst="rightBrace">
              <a:avLst>
                <a:gd name="adj1" fmla="val 8333"/>
                <a:gd name="adj2" fmla="val 52086"/>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TextBox 8"/>
            <p:cNvSpPr txBox="1"/>
            <p:nvPr/>
          </p:nvSpPr>
          <p:spPr>
            <a:xfrm>
              <a:off x="2757714" y="5099379"/>
              <a:ext cx="1353606" cy="400110"/>
            </a:xfrm>
            <a:prstGeom prst="rect">
              <a:avLst/>
            </a:prstGeom>
            <a:noFill/>
          </p:spPr>
          <p:txBody>
            <a:bodyPr wrap="none" rtlCol="0">
              <a:spAutoFit/>
            </a:bodyPr>
            <a:lstStyle/>
            <a:p>
              <a:r>
                <a:rPr lang="en-US" sz="2000" dirty="0"/>
                <a:t>File scope</a:t>
              </a:r>
            </a:p>
          </p:txBody>
        </p:sp>
        <p:sp>
          <p:nvSpPr>
            <p:cNvPr id="10" name="Right Brace 9"/>
            <p:cNvSpPr/>
            <p:nvPr/>
          </p:nvSpPr>
          <p:spPr>
            <a:xfrm rot="16200000">
              <a:off x="6722033" y="5091170"/>
              <a:ext cx="362106" cy="1396457"/>
            </a:xfrm>
            <a:prstGeom prst="rightBrace">
              <a:avLst>
                <a:gd name="adj1" fmla="val 8333"/>
                <a:gd name="adj2" fmla="val 52086"/>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TextBox 10"/>
            <p:cNvSpPr txBox="1"/>
            <p:nvPr/>
          </p:nvSpPr>
          <p:spPr>
            <a:xfrm>
              <a:off x="6247709" y="5099379"/>
              <a:ext cx="1567506" cy="400110"/>
            </a:xfrm>
            <a:prstGeom prst="rect">
              <a:avLst/>
            </a:prstGeom>
            <a:noFill/>
          </p:spPr>
          <p:txBody>
            <a:bodyPr wrap="none" rtlCol="0">
              <a:spAutoFit/>
            </a:bodyPr>
            <a:lstStyle/>
            <a:p>
              <a:r>
                <a:rPr lang="en-US" sz="2000" dirty="0"/>
                <a:t>Block scope</a:t>
              </a:r>
            </a:p>
          </p:txBody>
        </p:sp>
        <p:sp>
          <p:nvSpPr>
            <p:cNvPr id="12" name="Right Brace 11"/>
            <p:cNvSpPr/>
            <p:nvPr/>
          </p:nvSpPr>
          <p:spPr>
            <a:xfrm rot="16200000">
              <a:off x="5446863" y="5356415"/>
              <a:ext cx="362107" cy="827315"/>
            </a:xfrm>
            <a:prstGeom prst="rightBrace">
              <a:avLst>
                <a:gd name="adj1" fmla="val 8333"/>
                <a:gd name="adj2" fmla="val 52086"/>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TextBox 12"/>
            <p:cNvSpPr txBox="1"/>
            <p:nvPr/>
          </p:nvSpPr>
          <p:spPr>
            <a:xfrm>
              <a:off x="4129465" y="4699269"/>
              <a:ext cx="3064686" cy="400110"/>
            </a:xfrm>
            <a:prstGeom prst="rect">
              <a:avLst/>
            </a:prstGeom>
            <a:noFill/>
          </p:spPr>
          <p:txBody>
            <a:bodyPr wrap="none" rtlCol="0">
              <a:spAutoFit/>
            </a:bodyPr>
            <a:lstStyle/>
            <a:p>
              <a:r>
                <a:rPr lang="en-US" sz="2000" dirty="0"/>
                <a:t>Function prototype scope</a:t>
              </a:r>
            </a:p>
          </p:txBody>
        </p:sp>
      </p:grpSp>
    </p:spTree>
    <p:extLst>
      <p:ext uri="{BB962C8B-B14F-4D97-AF65-F5344CB8AC3E}">
        <p14:creationId xmlns:p14="http://schemas.microsoft.com/office/powerpoint/2010/main" val="4727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Function parameters</a:t>
            </a:r>
          </a:p>
        </p:txBody>
      </p:sp>
      <p:sp>
        <p:nvSpPr>
          <p:cNvPr id="3" name="Content Placeholder 2"/>
          <p:cNvSpPr>
            <a:spLocks noGrp="1"/>
          </p:cNvSpPr>
          <p:nvPr>
            <p:ph idx="1"/>
          </p:nvPr>
        </p:nvSpPr>
        <p:spPr>
          <a:xfrm>
            <a:off x="457200" y="1112976"/>
            <a:ext cx="8245474" cy="3665399"/>
          </a:xfrm>
        </p:spPr>
        <p:txBody>
          <a:bodyPr/>
          <a:lstStyle/>
          <a:p>
            <a:r>
              <a:rPr lang="en-US" dirty="0"/>
              <a:t>The parameters of a function are ordinary local variables </a:t>
            </a:r>
          </a:p>
          <a:p>
            <a:r>
              <a:rPr lang="en-US" dirty="0"/>
              <a:t>The program creates them, and initializes them with the values of the corresponding arguments, when a function call occurs. </a:t>
            </a:r>
          </a:p>
          <a:p>
            <a:r>
              <a:rPr lang="en-US" dirty="0"/>
              <a:t>Their scope is the function block (</a:t>
            </a:r>
            <a:r>
              <a:rPr lang="en-US" b="1" dirty="0"/>
              <a:t>block scope</a:t>
            </a:r>
            <a:r>
              <a:rPr lang="en-US" dirty="0"/>
              <a:t>). </a:t>
            </a:r>
          </a:p>
        </p:txBody>
      </p:sp>
      <p:sp>
        <p:nvSpPr>
          <p:cNvPr id="4" name="Rectangle 3"/>
          <p:cNvSpPr/>
          <p:nvPr/>
        </p:nvSpPr>
        <p:spPr>
          <a:xfrm>
            <a:off x="2784186" y="4119435"/>
            <a:ext cx="5143500" cy="2031325"/>
          </a:xfrm>
          <a:prstGeom prst="rect">
            <a:avLst/>
          </a:prstGeom>
        </p:spPr>
        <p:txBody>
          <a:bodyPr wrap="square">
            <a:spAutoFit/>
          </a:bodyPr>
          <a:lstStyle/>
          <a:p>
            <a:r>
              <a:rPr lang="en-US" dirty="0"/>
              <a:t>long double factorial( unsigned </a:t>
            </a:r>
            <a:r>
              <a:rPr lang="en-US" dirty="0" err="1"/>
              <a:t>int</a:t>
            </a:r>
            <a:r>
              <a:rPr lang="en-US" dirty="0"/>
              <a:t> n )</a:t>
            </a:r>
          </a:p>
          <a:p>
            <a:r>
              <a:rPr lang="en-US" dirty="0"/>
              <a:t>{</a:t>
            </a:r>
          </a:p>
          <a:p>
            <a:r>
              <a:rPr lang="en-US" dirty="0"/>
              <a:t>  long double f = 1;</a:t>
            </a:r>
          </a:p>
          <a:p>
            <a:r>
              <a:rPr lang="en-US" dirty="0"/>
              <a:t>  while ( n &gt; 1 )</a:t>
            </a:r>
          </a:p>
          <a:p>
            <a:r>
              <a:rPr lang="en-US" dirty="0"/>
              <a:t>    f *= n--;</a:t>
            </a:r>
          </a:p>
          <a:p>
            <a:r>
              <a:rPr lang="en-US" dirty="0"/>
              <a:t>  return f;</a:t>
            </a:r>
          </a:p>
          <a:p>
            <a:r>
              <a:rPr lang="en-US" dirty="0"/>
              <a:t>}</a:t>
            </a:r>
          </a:p>
        </p:txBody>
      </p:sp>
    </p:spTree>
    <p:extLst>
      <p:ext uri="{BB962C8B-B14F-4D97-AF65-F5344CB8AC3E}">
        <p14:creationId xmlns:p14="http://schemas.microsoft.com/office/powerpoint/2010/main" val="171952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4271</TotalTime>
  <Words>2527</Words>
  <Application>Microsoft Macintosh PowerPoint</Application>
  <PresentationFormat>On-screen Show (4:3)</PresentationFormat>
  <Paragraphs>334</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AndaleMono</vt:lpstr>
      <vt:lpstr>Arial</vt:lpstr>
      <vt:lpstr>Arial Black</vt:lpstr>
      <vt:lpstr>Mangal</vt:lpstr>
      <vt:lpstr>Menlo-Regular</vt:lpstr>
      <vt:lpstr>Wingdings</vt:lpstr>
      <vt:lpstr>Essential</vt:lpstr>
      <vt:lpstr>Programmazione procedurale</vt:lpstr>
      <vt:lpstr>PowerPoint Presentation</vt:lpstr>
      <vt:lpstr>Introduction and main</vt:lpstr>
      <vt:lpstr>Function definition</vt:lpstr>
      <vt:lpstr>Function return</vt:lpstr>
      <vt:lpstr>Function declaration</vt:lpstr>
      <vt:lpstr>Identifier scope 2</vt:lpstr>
      <vt:lpstr>Example 1</vt:lpstr>
      <vt:lpstr>Function parameters</vt:lpstr>
      <vt:lpstr>Declaration and definition</vt:lpstr>
      <vt:lpstr>So</vt:lpstr>
      <vt:lpstr>example</vt:lpstr>
      <vt:lpstr>example</vt:lpstr>
      <vt:lpstr>return</vt:lpstr>
      <vt:lpstr>example</vt:lpstr>
      <vt:lpstr>Return (2)</vt:lpstr>
      <vt:lpstr>PowerPoint Presentation</vt:lpstr>
      <vt:lpstr>Main() function</vt:lpstr>
      <vt:lpstr>Parameters of main()</vt:lpstr>
      <vt:lpstr>A classical example</vt:lpstr>
      <vt:lpstr>Output for the example</vt:lpstr>
      <vt:lpstr>Return of main</vt:lpstr>
      <vt:lpstr>PowerPoint Presentation</vt:lpstr>
      <vt:lpstr>Returning from a function</vt:lpstr>
      <vt:lpstr>Call a function</vt:lpstr>
      <vt:lpstr>example</vt:lpstr>
      <vt:lpstr>Formal and actual parameters</vt:lpstr>
      <vt:lpstr>Variable Allocation </vt:lpstr>
      <vt:lpstr>PowerPoint Presentation</vt:lpstr>
      <vt:lpstr>NOT POSSIBLE IN C!</vt:lpstr>
      <vt:lpstr>example</vt:lpstr>
      <vt:lpstr>Su libro</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Programmazione I</dc:title>
  <dc:creator>Francesco Santini</dc:creator>
  <cp:lastModifiedBy>Francesco Santini</cp:lastModifiedBy>
  <cp:revision>1472</cp:revision>
  <dcterms:created xsi:type="dcterms:W3CDTF">2015-08-27T19:28:15Z</dcterms:created>
  <dcterms:modified xsi:type="dcterms:W3CDTF">2024-11-04T06:51:03Z</dcterms:modified>
</cp:coreProperties>
</file>